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6" r:id="rId2"/>
    <p:sldId id="419" r:id="rId3"/>
    <p:sldId id="401" r:id="rId4"/>
    <p:sldId id="420" r:id="rId5"/>
    <p:sldId id="421" r:id="rId6"/>
    <p:sldId id="373" r:id="rId7"/>
    <p:sldId id="402" r:id="rId8"/>
    <p:sldId id="411" r:id="rId9"/>
    <p:sldId id="404" r:id="rId10"/>
    <p:sldId id="412" r:id="rId11"/>
    <p:sldId id="407" r:id="rId12"/>
    <p:sldId id="408" r:id="rId13"/>
    <p:sldId id="363" r:id="rId14"/>
    <p:sldId id="364" r:id="rId15"/>
    <p:sldId id="375" r:id="rId16"/>
    <p:sldId id="366" r:id="rId17"/>
    <p:sldId id="414" r:id="rId18"/>
    <p:sldId id="415" r:id="rId19"/>
    <p:sldId id="416" r:id="rId20"/>
    <p:sldId id="417" r:id="rId21"/>
    <p:sldId id="418" r:id="rId22"/>
    <p:sldId id="399" r:id="rId23"/>
    <p:sldId id="398" r:id="rId24"/>
    <p:sldId id="353" r:id="rId25"/>
    <p:sldId id="393" r:id="rId26"/>
    <p:sldId id="354" r:id="rId27"/>
    <p:sldId id="355" r:id="rId28"/>
    <p:sldId id="356" r:id="rId29"/>
    <p:sldId id="357" r:id="rId30"/>
    <p:sldId id="374" r:id="rId31"/>
    <p:sldId id="359" r:id="rId32"/>
    <p:sldId id="352" r:id="rId33"/>
    <p:sldId id="298" r:id="rId34"/>
    <p:sldId id="360" r:id="rId35"/>
    <p:sldId id="361" r:id="rId36"/>
    <p:sldId id="362" r:id="rId37"/>
    <p:sldId id="368" r:id="rId38"/>
    <p:sldId id="406" r:id="rId39"/>
    <p:sldId id="395" r:id="rId40"/>
    <p:sldId id="394" r:id="rId41"/>
    <p:sldId id="397" r:id="rId42"/>
    <p:sldId id="396" r:id="rId43"/>
    <p:sldId id="347" r:id="rId44"/>
    <p:sldId id="376" r:id="rId45"/>
    <p:sldId id="377" r:id="rId46"/>
    <p:sldId id="378" r:id="rId47"/>
    <p:sldId id="379" r:id="rId48"/>
    <p:sldId id="380" r:id="rId49"/>
    <p:sldId id="381" r:id="rId50"/>
    <p:sldId id="392" r:id="rId51"/>
    <p:sldId id="349" r:id="rId52"/>
    <p:sldId id="337" r:id="rId53"/>
    <p:sldId id="338" r:id="rId54"/>
    <p:sldId id="339" r:id="rId55"/>
    <p:sldId id="340" r:id="rId56"/>
    <p:sldId id="341" r:id="rId57"/>
    <p:sldId id="342" r:id="rId58"/>
    <p:sldId id="343" r:id="rId59"/>
    <p:sldId id="320" r:id="rId60"/>
    <p:sldId id="308" r:id="rId61"/>
    <p:sldId id="344" r:id="rId62"/>
    <p:sldId id="422" r:id="rId63"/>
    <p:sldId id="345" r:id="rId64"/>
    <p:sldId id="284" r:id="rId65"/>
    <p:sldId id="305" r:id="rId66"/>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ptop"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66FF33"/>
    <a:srgbClr val="CCFF33"/>
    <a:srgbClr val="FF0066"/>
    <a:srgbClr val="99FFCC"/>
    <a:srgbClr val="FFFF99"/>
    <a:srgbClr val="FFCCFF"/>
    <a:srgbClr val="66CCFF"/>
    <a:srgbClr val="FFD5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5662" autoAdjust="0"/>
    <p:restoredTop sz="86355" autoAdjust="0"/>
  </p:normalViewPr>
  <p:slideViewPr>
    <p:cSldViewPr>
      <p:cViewPr varScale="1">
        <p:scale>
          <a:sx n="64" d="100"/>
          <a:sy n="64" d="100"/>
        </p:scale>
        <p:origin x="2082" y="48"/>
      </p:cViewPr>
      <p:guideLst>
        <p:guide orient="horz" pos="2160"/>
        <p:guide pos="2880"/>
      </p:guideLst>
    </p:cSldViewPr>
  </p:slideViewPr>
  <p:outlineViewPr>
    <p:cViewPr>
      <p:scale>
        <a:sx n="33" d="100"/>
        <a:sy n="33" d="100"/>
      </p:scale>
      <p:origin x="0" y="-8568"/>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E146A2EF-86CB-4A56-9D73-0B3C2F491C89}" type="datetimeFigureOut">
              <a:rPr lang="pl-PL"/>
              <a:pPr>
                <a:defRPr/>
              </a:pPr>
              <a:t>29.11.2019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A48F08-E77F-4CC9-A0BE-F4F27FA4E2B4}" type="slidenum">
              <a:rPr lang="pl-PL"/>
              <a:pPr/>
              <a:t>‹#›</a:t>
            </a:fld>
            <a:endParaRPr lang="pl-PL"/>
          </a:p>
        </p:txBody>
      </p:sp>
    </p:spTree>
    <p:extLst>
      <p:ext uri="{BB962C8B-B14F-4D97-AF65-F5344CB8AC3E}">
        <p14:creationId xmlns:p14="http://schemas.microsoft.com/office/powerpoint/2010/main" val="212730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09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p:cNvSpPr>
            <a:spLocks noGrp="1"/>
          </p:cNvSpPr>
          <p:nvPr>
            <p:ph type="sldNum" sz="quarter" idx="5"/>
          </p:nvPr>
        </p:nvSpPr>
        <p:spPr bwMode="auto">
          <a:noFill/>
          <a:ln>
            <a:miter lim="800000"/>
            <a:headEnd/>
            <a:tailEnd/>
          </a:ln>
        </p:spPr>
        <p:txBody>
          <a:bodyPr/>
          <a:lstStyle/>
          <a:p>
            <a:fld id="{6EBCCECD-CE30-44F8-B71F-8E3AF8E00937}" type="slidenum">
              <a:rPr lang="pl-PL" altLang="pl-PL"/>
              <a:pPr/>
              <a:t>1</a:t>
            </a:fld>
            <a:endParaRPr lang="pl-PL" altLang="pl-PL"/>
          </a:p>
        </p:txBody>
      </p:sp>
    </p:spTree>
    <p:extLst>
      <p:ext uri="{BB962C8B-B14F-4D97-AF65-F5344CB8AC3E}">
        <p14:creationId xmlns:p14="http://schemas.microsoft.com/office/powerpoint/2010/main" val="293861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SzPct val="100000"/>
            </a:pPr>
            <a:r>
              <a:rPr lang="pl-PL" altLang="pl-PL">
                <a:solidFill>
                  <a:srgbClr val="000000"/>
                </a:solidFill>
              </a:rPr>
              <a:t>Anna I. Brzezińska, Wykład specjalizacyjny nt.: Wykluczenie społeczne. Rok ak. 2010/2011. Warszawa: SWPS</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SzPct val="100000"/>
            </a:pPr>
            <a:fld id="{2F457EAC-7C0A-494C-8181-3FE130058C3B}" type="slidenum">
              <a:rPr lang="pl-PL" altLang="pl-PL" smtClean="0">
                <a:solidFill>
                  <a:srgbClr val="000000"/>
                </a:solidFill>
              </a:rPr>
              <a:pPr>
                <a:buSzPct val="100000"/>
              </a:pPr>
              <a:t>42</a:t>
            </a:fld>
            <a:endParaRPr lang="pl-PL" altLang="pl-PL">
              <a:solidFill>
                <a:srgbClr val="000000"/>
              </a:solidFill>
            </a:endParaRPr>
          </a:p>
        </p:txBody>
      </p:sp>
      <p:sp>
        <p:nvSpPr>
          <p:cNvPr id="18436" name="Rectangle 1"/>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23203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84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a:p>
        </p:txBody>
      </p:sp>
      <p:sp>
        <p:nvSpPr>
          <p:cNvPr id="18436" name="Symbol zastępczy numeru slajdu 3"/>
          <p:cNvSpPr>
            <a:spLocks noGrp="1"/>
          </p:cNvSpPr>
          <p:nvPr>
            <p:ph type="sldNum" sz="quarter" idx="5"/>
          </p:nvPr>
        </p:nvSpPr>
        <p:spPr bwMode="auto">
          <a:noFill/>
          <a:ln>
            <a:miter lim="800000"/>
            <a:headEnd/>
            <a:tailEnd/>
          </a:ln>
        </p:spPr>
        <p:txBody>
          <a:bodyPr/>
          <a:lstStyle/>
          <a:p>
            <a:fld id="{774C815A-FE20-49C4-AF4C-05231608CE2C}" type="slidenum">
              <a:rPr lang="pl-PL" altLang="pl-PL"/>
              <a:pPr/>
              <a:t>48</a:t>
            </a:fld>
            <a:endParaRPr lang="pl-PL" altLang="pl-PL"/>
          </a:p>
        </p:txBody>
      </p:sp>
    </p:spTree>
    <p:extLst>
      <p:ext uri="{BB962C8B-B14F-4D97-AF65-F5344CB8AC3E}">
        <p14:creationId xmlns:p14="http://schemas.microsoft.com/office/powerpoint/2010/main" val="414769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49</a:t>
            </a:fld>
            <a:endParaRPr lang="pl-PL"/>
          </a:p>
        </p:txBody>
      </p:sp>
    </p:spTree>
    <p:extLst>
      <p:ext uri="{BB962C8B-B14F-4D97-AF65-F5344CB8AC3E}">
        <p14:creationId xmlns:p14="http://schemas.microsoft.com/office/powerpoint/2010/main" val="389244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25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a:p>
        </p:txBody>
      </p:sp>
      <p:sp>
        <p:nvSpPr>
          <p:cNvPr id="22532" name="Symbol zastępczy numeru slajdu 3"/>
          <p:cNvSpPr>
            <a:spLocks noGrp="1"/>
          </p:cNvSpPr>
          <p:nvPr>
            <p:ph type="sldNum" sz="quarter" idx="5"/>
          </p:nvPr>
        </p:nvSpPr>
        <p:spPr bwMode="auto">
          <a:noFill/>
          <a:ln>
            <a:miter lim="800000"/>
            <a:headEnd/>
            <a:tailEnd/>
          </a:ln>
        </p:spPr>
        <p:txBody>
          <a:bodyPr/>
          <a:lstStyle/>
          <a:p>
            <a:fld id="{E87FB55A-E585-4B54-8D25-26C610DCFF46}" type="slidenum">
              <a:rPr lang="pl-PL" altLang="pl-PL">
                <a:cs typeface="Arial" charset="0"/>
              </a:rPr>
              <a:pPr/>
              <a:t>52</a:t>
            </a:fld>
            <a:endParaRPr lang="pl-PL" altLang="pl-PL">
              <a:cs typeface="Arial" charset="0"/>
            </a:endParaRPr>
          </a:p>
        </p:txBody>
      </p:sp>
    </p:spTree>
    <p:extLst>
      <p:ext uri="{BB962C8B-B14F-4D97-AF65-F5344CB8AC3E}">
        <p14:creationId xmlns:p14="http://schemas.microsoft.com/office/powerpoint/2010/main" val="147907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a:p>
        </p:txBody>
      </p:sp>
      <p:sp>
        <p:nvSpPr>
          <p:cNvPr id="28676" name="Symbol zastępczy numeru slajdu 3"/>
          <p:cNvSpPr>
            <a:spLocks noGrp="1"/>
          </p:cNvSpPr>
          <p:nvPr>
            <p:ph type="sldNum" sz="quarter" idx="5"/>
          </p:nvPr>
        </p:nvSpPr>
        <p:spPr bwMode="auto">
          <a:noFill/>
          <a:ln>
            <a:miter lim="800000"/>
            <a:headEnd/>
            <a:tailEnd/>
          </a:ln>
        </p:spPr>
        <p:txBody>
          <a:bodyPr/>
          <a:lstStyle/>
          <a:p>
            <a:fld id="{373D9AE0-4841-4EDE-969D-E507F68FF418}" type="slidenum">
              <a:rPr lang="pl-PL" altLang="pl-PL">
                <a:cs typeface="Arial" charset="0"/>
              </a:rPr>
              <a:pPr/>
              <a:t>57</a:t>
            </a:fld>
            <a:endParaRPr lang="pl-PL" altLang="pl-PL">
              <a:cs typeface="Arial" charset="0"/>
            </a:endParaRPr>
          </a:p>
        </p:txBody>
      </p:sp>
    </p:spTree>
    <p:extLst>
      <p:ext uri="{BB962C8B-B14F-4D97-AF65-F5344CB8AC3E}">
        <p14:creationId xmlns:p14="http://schemas.microsoft.com/office/powerpoint/2010/main" val="5315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60</a:t>
            </a:fld>
            <a:endParaRPr lang="pl-PL"/>
          </a:p>
        </p:txBody>
      </p:sp>
    </p:spTree>
    <p:extLst>
      <p:ext uri="{BB962C8B-B14F-4D97-AF65-F5344CB8AC3E}">
        <p14:creationId xmlns:p14="http://schemas.microsoft.com/office/powerpoint/2010/main" val="114312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62</a:t>
            </a:fld>
            <a:endParaRPr lang="pl-PL"/>
          </a:p>
        </p:txBody>
      </p:sp>
    </p:spTree>
    <p:extLst>
      <p:ext uri="{BB962C8B-B14F-4D97-AF65-F5344CB8AC3E}">
        <p14:creationId xmlns:p14="http://schemas.microsoft.com/office/powerpoint/2010/main" val="132853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4</a:t>
            </a:fld>
            <a:endParaRPr lang="pl-PL"/>
          </a:p>
        </p:txBody>
      </p:sp>
    </p:spTree>
    <p:extLst>
      <p:ext uri="{BB962C8B-B14F-4D97-AF65-F5344CB8AC3E}">
        <p14:creationId xmlns:p14="http://schemas.microsoft.com/office/powerpoint/2010/main" val="120997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33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5A7149-D904-4C90-BA96-2463FEDE8564}" type="slidenum">
              <a:rPr lang="pl-PL" altLang="pl-PL" smtClean="0"/>
              <a:pPr/>
              <a:t>8</a:t>
            </a:fld>
            <a:endParaRPr lang="pl-PL" altLang="pl-PL"/>
          </a:p>
        </p:txBody>
      </p:sp>
    </p:spTree>
    <p:extLst>
      <p:ext uri="{BB962C8B-B14F-4D97-AF65-F5344CB8AC3E}">
        <p14:creationId xmlns:p14="http://schemas.microsoft.com/office/powerpoint/2010/main" val="78831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16</a:t>
            </a:fld>
            <a:endParaRPr lang="pl-PL"/>
          </a:p>
        </p:txBody>
      </p:sp>
    </p:spTree>
    <p:extLst>
      <p:ext uri="{BB962C8B-B14F-4D97-AF65-F5344CB8AC3E}">
        <p14:creationId xmlns:p14="http://schemas.microsoft.com/office/powerpoint/2010/main" val="161263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SzPct val="100000"/>
            </a:pPr>
            <a:r>
              <a:rPr lang="pl-PL" altLang="pl-PL">
                <a:solidFill>
                  <a:srgbClr val="000000"/>
                </a:solidFill>
              </a:rPr>
              <a:t>Anna I. Brzezińska, Wykład specjalizacyjny nt.: Wykluczenie społeczne. Rok ak. 2010/2011. Warszawa: SWPS</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SzPct val="100000"/>
            </a:pPr>
            <a:fld id="{5A5D6362-194D-4DB3-BA78-EFB40A571D3E}" type="slidenum">
              <a:rPr lang="pl-PL" altLang="pl-PL" smtClean="0">
                <a:solidFill>
                  <a:srgbClr val="000000"/>
                </a:solidFill>
              </a:rPr>
              <a:pPr>
                <a:buSzPct val="100000"/>
              </a:pPr>
              <a:t>17</a:t>
            </a:fld>
            <a:endParaRPr lang="pl-PL" altLang="pl-PL">
              <a:solidFill>
                <a:srgbClr val="000000"/>
              </a:solidFill>
            </a:endParaRPr>
          </a:p>
        </p:txBody>
      </p:sp>
      <p:sp>
        <p:nvSpPr>
          <p:cNvPr id="17412"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Rectangle 2"/>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pl-PL" altLang="pl-PL"/>
          </a:p>
        </p:txBody>
      </p:sp>
    </p:spTree>
    <p:extLst>
      <p:ext uri="{BB962C8B-B14F-4D97-AF65-F5344CB8AC3E}">
        <p14:creationId xmlns:p14="http://schemas.microsoft.com/office/powerpoint/2010/main" val="129159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18</a:t>
            </a:fld>
            <a:endParaRPr lang="pl-PL"/>
          </a:p>
        </p:txBody>
      </p:sp>
    </p:spTree>
    <p:extLst>
      <p:ext uri="{BB962C8B-B14F-4D97-AF65-F5344CB8AC3E}">
        <p14:creationId xmlns:p14="http://schemas.microsoft.com/office/powerpoint/2010/main" val="22095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CA48F08-E77F-4CC9-A0BE-F4F27FA4E2B4}" type="slidenum">
              <a:rPr lang="pl-PL" smtClean="0"/>
              <a:pPr/>
              <a:t>31</a:t>
            </a:fld>
            <a:endParaRPr lang="pl-PL"/>
          </a:p>
        </p:txBody>
      </p:sp>
    </p:spTree>
    <p:extLst>
      <p:ext uri="{BB962C8B-B14F-4D97-AF65-F5344CB8AC3E}">
        <p14:creationId xmlns:p14="http://schemas.microsoft.com/office/powerpoint/2010/main" val="166696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480F02-4A15-43E2-9D5F-DA8E32EA3896}" type="slidenum">
              <a:rPr lang="pl-PL" altLang="pl-PL" smtClean="0"/>
              <a:pPr>
                <a:spcBef>
                  <a:spcPct val="0"/>
                </a:spcBef>
              </a:pPr>
              <a:t>38</a:t>
            </a:fld>
            <a:endParaRPr lang="pl-PL" altLang="pl-PL"/>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a:p>
        </p:txBody>
      </p:sp>
    </p:spTree>
    <p:extLst>
      <p:ext uri="{BB962C8B-B14F-4D97-AF65-F5344CB8AC3E}">
        <p14:creationId xmlns:p14="http://schemas.microsoft.com/office/powerpoint/2010/main" val="263608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lnSpc>
                <a:spcPct val="93000"/>
              </a:lnSpc>
              <a:buClr>
                <a:srgbClr val="000000"/>
              </a:buClr>
              <a:buSzPct val="45000"/>
              <a:buFont typeface="Wingdings" panose="05000000000000000000" pitchFamily="2" charset="2"/>
              <a:buNone/>
            </a:pPr>
            <a:endParaRPr lang="pl-PL" altLang="pl-PL"/>
          </a:p>
        </p:txBody>
      </p:sp>
      <p:sp>
        <p:nvSpPr>
          <p:cNvPr id="16387" name="Text Box 2"/>
          <p:cNvSpPr>
            <a:spLocks noGrp="1" noChangeArrowheads="1"/>
          </p:cNvSpPr>
          <p:nvPr>
            <p:ph type="body"/>
          </p:nvPr>
        </p:nvSpPr>
        <p:spPr>
          <a:xfrm>
            <a:off x="1185863" y="4787900"/>
            <a:ext cx="5407025" cy="382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l-PL" sz="1400" b="1">
                <a:ea typeface="msgothic" charset="0"/>
                <a:cs typeface="msgothic" charset="0"/>
              </a:rPr>
              <a:t>Waddington's developmental landscape diagram.</a:t>
            </a:r>
            <a:r>
              <a:rPr lang="en-GB" altLang="pl-PL">
                <a:ea typeface="msgothic" charset="0"/>
                <a:cs typeface="msgothic" charset="0"/>
              </a:rPr>
              <a:t> The landscape itself and the ball at the top are from his original diagram. The subsequent positions of the ball have been added to illustrate his point that development can be canalised to follow different routes (A and B). The plasticity to enable this to happen already exists in the wild population of organisms (modified diagram by K. Mitchell).</a:t>
            </a:r>
          </a:p>
        </p:txBody>
      </p:sp>
    </p:spTree>
    <p:extLst>
      <p:ext uri="{BB962C8B-B14F-4D97-AF65-F5344CB8AC3E}">
        <p14:creationId xmlns:p14="http://schemas.microsoft.com/office/powerpoint/2010/main" val="211057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54320706-4EEA-461C-A69A-56A8621446FA}" type="slidenum">
              <a:rPr lang="pl-PL" altLang="pl-PL"/>
              <a:pPr/>
              <a:t>‹#›</a:t>
            </a:fld>
            <a:endParaRPr lang="pl-PL"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4BA1E2D2-6AD8-4F7E-B9BE-5975370DC0F1}" type="slidenum">
              <a:rPr lang="pl-PL" altLang="pl-PL"/>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E6AD39B5-AE5D-49D8-BEC3-B806C92F82A8}" type="slidenum">
              <a:rPr lang="pl-PL" altLang="pl-PL"/>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A6A70B89-6E4C-4065-A36C-48FB4A8BB2E2}" type="slidenum">
              <a:rPr lang="pl-PL" altLang="pl-PL"/>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48408F02-70F0-483B-AC63-F9FC41A7C88E}" type="slidenum">
              <a:rPr lang="pl-PL" altLang="pl-PL"/>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BFF2A74D-54B8-4526-B36F-B3F6CFF6523C}" type="slidenum">
              <a:rPr lang="pl-PL" altLang="pl-PL"/>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p:cNvSpPr>
            <a:spLocks noGrp="1" noChangeArrowheads="1"/>
          </p:cNvSpPr>
          <p:nvPr>
            <p:ph type="sldNum" sz="quarter" idx="12"/>
          </p:nvPr>
        </p:nvSpPr>
        <p:spPr>
          <a:ln/>
        </p:spPr>
        <p:txBody>
          <a:bodyPr/>
          <a:lstStyle>
            <a:lvl1pPr>
              <a:defRPr/>
            </a:lvl1pPr>
          </a:lstStyle>
          <a:p>
            <a:fld id="{49149DE4-1511-46D0-8F61-10D8FB4D9476}" type="slidenum">
              <a:rPr lang="pl-PL" altLang="pl-PL"/>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p:cNvSpPr>
            <a:spLocks noGrp="1" noChangeArrowheads="1"/>
          </p:cNvSpPr>
          <p:nvPr>
            <p:ph type="sldNum" sz="quarter" idx="12"/>
          </p:nvPr>
        </p:nvSpPr>
        <p:spPr>
          <a:ln/>
        </p:spPr>
        <p:txBody>
          <a:bodyPr/>
          <a:lstStyle>
            <a:lvl1pPr>
              <a:defRPr/>
            </a:lvl1pPr>
          </a:lstStyle>
          <a:p>
            <a:fld id="{8FAAA2DB-630D-462C-879C-53175B36AF43}" type="slidenum">
              <a:rPr lang="pl-PL" altLang="pl-PL"/>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p:cNvSpPr>
            <a:spLocks noGrp="1" noChangeArrowheads="1"/>
          </p:cNvSpPr>
          <p:nvPr>
            <p:ph type="sldNum" sz="quarter" idx="12"/>
          </p:nvPr>
        </p:nvSpPr>
        <p:spPr>
          <a:ln/>
        </p:spPr>
        <p:txBody>
          <a:bodyPr/>
          <a:lstStyle>
            <a:lvl1pPr>
              <a:defRPr/>
            </a:lvl1pPr>
          </a:lstStyle>
          <a:p>
            <a:fld id="{1AD90BEC-D0E8-4981-BF8C-C0D36BAC0DBF}" type="slidenum">
              <a:rPr lang="pl-PL" altLang="pl-PL"/>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24BF4779-FC53-450B-BE95-BAD7223C3615}" type="slidenum">
              <a:rPr lang="pl-PL" altLang="pl-PL"/>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2B3E5A18-76C8-43E0-A5E2-5025685A1016}" type="slidenum">
              <a:rPr lang="pl-PL" altLang="pl-PL"/>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defRPr>
            </a:lvl1pPr>
          </a:lstStyle>
          <a:p>
            <a:pPr>
              <a:defRPr/>
            </a:pPr>
            <a:endParaRPr lang="pl-PL" alt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pl-PL" alt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21ECABD-F804-4D24-B634-ED78CF387B61}"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hyperlink" Target="http://www.psychologia.amu.edu.pl/" TargetMode="External"/><Relationship Id="rId4" Type="http://schemas.openxmlformats.org/officeDocument/2006/relationships/hyperlink" Target="mailto:aibrzez@amu.edu.p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tegro.ciniba.edu.pl/integro/search/description?q=Unterschuetz,+Alicja.+T%C5%82&amp;index=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hyperlink" Target="javascript:open_foto('http://babyonline.pl/work/privateimages/formats/GALLERY_MAIN/6353.jpg','');" TargetMode="External"/><Relationship Id="rId12" Type="http://schemas.openxmlformats.org/officeDocument/2006/relationships/hyperlink" Target="javascript:open_foto('http://babyonline.pl/work/privateimages/formats/GALLERY_MAIN/5938.jpg','');" TargetMode="External"/><Relationship Id="rId2" Type="http://schemas.openxmlformats.org/officeDocument/2006/relationships/hyperlink" Target="http://www.republikadzieci.pl/rd/components/com_zoom/lib/iptc/get_exif_thumb.php?filename=/var/www/htdocs/r/republikadzieci.pl/rd/images/zoom/SZROGT/014.jpg"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3.jpeg"/><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hyperlink" Target="javascript:open_foto('http://babyonline.pl/work/privateimages/formats/GALLERY_MAIN/6292.jpg','');" TargetMode="External"/><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kobieta.pl/uploads/pics/dziadkowie.jp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sa=i&amp;source=images&amp;cd=&amp;ved=&amp;url=https://www.gen.cam.ac.uk/images/researchpages/martinez-arias/waddington-epigenetic-landscape-bottom475/image_view_fullscreen&amp;psig=AOvVaw3bC_AfAIQwNdQnZ5piWZei&amp;ust=1551607763259188"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url?sa=i&amp;source=images&amp;cd=&amp;ved=&amp;url=https://moleculartinkering.wordpress.com/tag/conrad-waddington/&amp;psig=AOvVaw25nFNSTqQJc4fBSx9q7cKE&amp;ust=1551609315086122"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s://www.researchgate.net/figure/John-Pipers-painting-of-the-epigenetic-landscape-the-frontispiece-to-Organisers-and_fig5_24771265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javascript:open_foto('http://babyonline.pl/work/privateimages/formats/GALLERY_MAIN/6310.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javascript:open_foto('http://babyonline.pl/work/privateimages/formats/GALLERY_MAIN/5134.jpg','');" TargetMode="External"/><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61.xml.rels><?xml version="1.0" encoding="UTF-8" standalone="yes"?>
<Relationships xmlns="http://schemas.openxmlformats.org/package/2006/relationships"><Relationship Id="rId2" Type="http://schemas.openxmlformats.org/officeDocument/2006/relationships/hyperlink" Target="http://www.eduentuzjasci.pl/dziecko-nastolatek"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www.psychologia.amu.edu.pl/ip-w-dzialaniu/wielkopolskie-konferencje-dla-nauczycieli/" TargetMode="External"/><Relationship Id="rId13" Type="http://schemas.openxmlformats.org/officeDocument/2006/relationships/hyperlink" Target="http://www.psychologia.amu.edu.pl/?p=9226" TargetMode="External"/><Relationship Id="rId18" Type="http://schemas.openxmlformats.org/officeDocument/2006/relationships/hyperlink" Target="http://www.psychologia.amu.edu.pl/ip-w-dzialaniu/uczyc-inaczej/tik-nowe-techn%E2%80%A6gie-w-edukacji/" TargetMode="External"/><Relationship Id="rId26" Type="http://schemas.openxmlformats.org/officeDocument/2006/relationships/hyperlink" Target="http://www.psychologia.amu.edu.pl/ip-w-dzialaniu/warto-wiedziec/szkola/" TargetMode="External"/><Relationship Id="rId3" Type="http://schemas.openxmlformats.org/officeDocument/2006/relationships/hyperlink" Target="http://www.psychologia.amu.edu.pl/ip-w-dzialaniu/amul-aktualnosci" TargetMode="External"/><Relationship Id="rId21" Type="http://schemas.openxmlformats.org/officeDocument/2006/relationships/hyperlink" Target="http://www.psychologia.amu.edu.pl/ip-w-dzialaniu/uczyc-inaczej/aktywizacja-spolecznosci/" TargetMode="External"/><Relationship Id="rId34" Type="http://schemas.openxmlformats.org/officeDocument/2006/relationships/image" Target="../media/image54.png"/><Relationship Id="rId7" Type="http://schemas.openxmlformats.org/officeDocument/2006/relationships/hyperlink" Target="http://www.psychologia.amu.edu.pl/?p=9257" TargetMode="External"/><Relationship Id="rId12" Type="http://schemas.openxmlformats.org/officeDocument/2006/relationships/hyperlink" Target="http://www.psychologia.amu.edu.pl/ip-w-dzialaniu/goracy-temat/szkolne-progi/" TargetMode="External"/><Relationship Id="rId17" Type="http://schemas.openxmlformats.org/officeDocument/2006/relationships/hyperlink" Target="http://www.psychologia.amu.edu.pl/ip-w-dzialaniu/uczyc-inaczej/e-learning/" TargetMode="External"/><Relationship Id="rId25" Type="http://schemas.openxmlformats.org/officeDocument/2006/relationships/hyperlink" Target="http://www.psychologia.amu.edu.pl/ip-w-dzialaniu/warto-wiedziec/nauczanie-poczatkowe/" TargetMode="External"/><Relationship Id="rId33" Type="http://schemas.openxmlformats.org/officeDocument/2006/relationships/image" Target="../media/image53.png"/><Relationship Id="rId2" Type="http://schemas.openxmlformats.org/officeDocument/2006/relationships/hyperlink" Target="http://psychologia.amu.edu.pl/4365-2/ip-w-dzialaniu/" TargetMode="External"/><Relationship Id="rId16" Type="http://schemas.openxmlformats.org/officeDocument/2006/relationships/hyperlink" Target="http://www.psychologia.amu.edu.pl/ip-w-dzialaniu/uczyc-inaczej/tutoring" TargetMode="External"/><Relationship Id="rId20" Type="http://schemas.openxmlformats.org/officeDocument/2006/relationships/hyperlink" Target="http://www.psychologia.amu.edu.pl/ip-w-dzialaniu/uczyc-inaczej/konstruowanie-projektow/" TargetMode="External"/><Relationship Id="rId29"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hyperlink" Target="http://www.psychologia.amu.edu.pl/ip-w-dzialaniu/maly-uniwersytet-latajacy/galeria/" TargetMode="External"/><Relationship Id="rId11" Type="http://schemas.openxmlformats.org/officeDocument/2006/relationships/hyperlink" Target="http://www.psychologia.amu.edu.pl/ip-w-dzialaniu/goracy-temat/szesciolatki-w-szkole" TargetMode="External"/><Relationship Id="rId24" Type="http://schemas.openxmlformats.org/officeDocument/2006/relationships/hyperlink" Target="http://www.psychologia.amu.edu.pl/ip-w-dzialaniu/warto-wiedziec/przedszkole/" TargetMode="External"/><Relationship Id="rId32" Type="http://schemas.openxmlformats.org/officeDocument/2006/relationships/hyperlink" Target="http://www.psychologia.amu.edu.pl/ip-w-dzialaniu/uczyc-inaczej/" TargetMode="External"/><Relationship Id="rId5" Type="http://schemas.openxmlformats.org/officeDocument/2006/relationships/hyperlink" Target="http://www.psychologia.amu.edu.pl/ip-w-dzialaniu/maly-uniwersytet-latajacy/zglosili-sie/" TargetMode="External"/><Relationship Id="rId15" Type="http://schemas.openxmlformats.org/officeDocument/2006/relationships/hyperlink" Target="http://www.psychologia.amu.edu.pl/?p=9236" TargetMode="External"/><Relationship Id="rId23" Type="http://schemas.openxmlformats.org/officeDocument/2006/relationships/hyperlink" Target="http://www.psychologia.amu.edu.pl/ip-w-dzialaniu/warto-wiedziec/male-dziecko/" TargetMode="External"/><Relationship Id="rId28" Type="http://schemas.openxmlformats.org/officeDocument/2006/relationships/hyperlink" Target="http://www.psychologia.amu.edu.pl/ip-w-dzialaniu/warto-wiedziec/starosc/" TargetMode="External"/><Relationship Id="rId36" Type="http://schemas.openxmlformats.org/officeDocument/2006/relationships/image" Target="../media/image56.png"/><Relationship Id="rId10" Type="http://schemas.openxmlformats.org/officeDocument/2006/relationships/hyperlink" Target="http://www.psychologia.amu.edu.pl/ip-w-dzialaniu/goracy-temat/po-co-przedszkole" TargetMode="External"/><Relationship Id="rId19" Type="http://schemas.openxmlformats.org/officeDocument/2006/relationships/hyperlink" Target="http://www.psychologia.amu.edu.pl/ip-w-dzialaniu/uczyc-inaczej/ewaluacja/" TargetMode="External"/><Relationship Id="rId31" Type="http://schemas.openxmlformats.org/officeDocument/2006/relationships/image" Target="../media/image52.png"/><Relationship Id="rId4" Type="http://schemas.openxmlformats.org/officeDocument/2006/relationships/hyperlink" Target="http://psychologia.amu.edu.pl/wp-uploads/Informacja-o-projekcie-edukacyjnym-AMUL-dla-szk%C3%B3%C5%82.docx" TargetMode="External"/><Relationship Id="rId9" Type="http://schemas.openxmlformats.org/officeDocument/2006/relationships/hyperlink" Target="http://www.psychologia.amu.edu.pl/ip-w-dzialaniu/goracy-temat/akcja-wychowawca" TargetMode="External"/><Relationship Id="rId14" Type="http://schemas.openxmlformats.org/officeDocument/2006/relationships/hyperlink" Target="http://www.psychologia.amu.edu.pl/?p=9232" TargetMode="External"/><Relationship Id="rId22" Type="http://schemas.openxmlformats.org/officeDocument/2006/relationships/hyperlink" Target="http://www.psychologia.amu.edu.pl/ip-w-dzialaniu/uczyc-inaczej/o-edukacji/" TargetMode="External"/><Relationship Id="rId27" Type="http://schemas.openxmlformats.org/officeDocument/2006/relationships/hyperlink" Target="http://www.psychologia.amu.edu.pl/ip-w-dzialaniu/warto-wiedziec/dorastanie/" TargetMode="External"/><Relationship Id="rId30" Type="http://schemas.openxmlformats.org/officeDocument/2006/relationships/hyperlink" Target="http://www.psychologia.amu.edu.pl/ip-w-dzialaniu/goracy-temat/" TargetMode="External"/><Relationship Id="rId35" Type="http://schemas.openxmlformats.org/officeDocument/2006/relationships/image" Target="../media/image55.emf"/></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az 5" descr="prezentacja_str. tytułowa_PL_1024x768.jpg"/>
          <p:cNvPicPr>
            <a:picLocks noChangeAspect="1"/>
          </p:cNvPicPr>
          <p:nvPr/>
        </p:nvPicPr>
        <p:blipFill>
          <a:blip r:embed="rId3" cstate="print"/>
          <a:srcRect/>
          <a:stretch>
            <a:fillRect/>
          </a:stretch>
        </p:blipFill>
        <p:spPr bwMode="auto">
          <a:xfrm>
            <a:off x="-13078" y="0"/>
            <a:ext cx="9144000" cy="6858000"/>
          </a:xfrm>
          <a:prstGeom prst="rect">
            <a:avLst/>
          </a:prstGeom>
          <a:noFill/>
          <a:ln w="9525">
            <a:noFill/>
            <a:miter lim="800000"/>
            <a:headEnd/>
            <a:tailEnd/>
          </a:ln>
        </p:spPr>
      </p:pic>
      <p:sp>
        <p:nvSpPr>
          <p:cNvPr id="3075" name="Podtytuł 2"/>
          <p:cNvSpPr>
            <a:spLocks noGrp="1"/>
          </p:cNvSpPr>
          <p:nvPr>
            <p:ph type="subTitle" idx="1"/>
          </p:nvPr>
        </p:nvSpPr>
        <p:spPr>
          <a:xfrm>
            <a:off x="3417441" y="3958135"/>
            <a:ext cx="4997450" cy="1655763"/>
          </a:xfrm>
        </p:spPr>
        <p:txBody>
          <a:bodyPr/>
          <a:lstStyle/>
          <a:p>
            <a:r>
              <a:rPr lang="pl-PL" altLang="pl-PL" b="1">
                <a:solidFill>
                  <a:srgbClr val="002060"/>
                </a:solidFill>
                <a:latin typeface="Arial Narrow" panose="020B0606020202030204" pitchFamily="34" charset="0"/>
                <a:cs typeface="Times New Roman" pitchFamily="18" charset="0"/>
              </a:rPr>
              <a:t>Prof. dr hab. Anna I. Brzezińska</a:t>
            </a:r>
            <a:br>
              <a:rPr lang="pl-PL" altLang="pl-PL" b="1">
                <a:solidFill>
                  <a:srgbClr val="002060"/>
                </a:solidFill>
                <a:latin typeface="Arial Narrow" panose="020B0606020202030204" pitchFamily="34" charset="0"/>
                <a:cs typeface="Times New Roman" pitchFamily="18" charset="0"/>
              </a:rPr>
            </a:br>
            <a:r>
              <a:rPr lang="pl-PL" altLang="pl-PL" b="1">
                <a:solidFill>
                  <a:srgbClr val="002060"/>
                </a:solidFill>
                <a:latin typeface="Arial Narrow" panose="020B0606020202030204" pitchFamily="34" charset="0"/>
                <a:cs typeface="Times New Roman" pitchFamily="18" charset="0"/>
              </a:rPr>
              <a:t>Instytut Psychologii</a:t>
            </a:r>
          </a:p>
          <a:p>
            <a:r>
              <a:rPr lang="pl-PL" altLang="pl-PL" b="1">
                <a:solidFill>
                  <a:srgbClr val="002060"/>
                </a:solidFill>
                <a:latin typeface="Arial Narrow" panose="020B0606020202030204" pitchFamily="34" charset="0"/>
                <a:cs typeface="Times New Roman" pitchFamily="18" charset="0"/>
                <a:hlinkClick r:id="rId4"/>
              </a:rPr>
              <a:t>aibrzez@amu.edu.pl</a:t>
            </a:r>
            <a:r>
              <a:rPr lang="pl-PL" altLang="pl-PL" b="1">
                <a:solidFill>
                  <a:srgbClr val="002060"/>
                </a:solidFill>
                <a:latin typeface="Arial Narrow" panose="020B0606020202030204" pitchFamily="34" charset="0"/>
                <a:cs typeface="Times New Roman" pitchFamily="18" charset="0"/>
              </a:rPr>
              <a:t> </a:t>
            </a:r>
          </a:p>
          <a:p>
            <a:r>
              <a:rPr lang="pl-PL" altLang="pl-PL" b="1">
                <a:solidFill>
                  <a:srgbClr val="002060"/>
                </a:solidFill>
                <a:latin typeface="Arial Narrow" panose="020B0606020202030204" pitchFamily="34" charset="0"/>
                <a:cs typeface="Times New Roman" pitchFamily="18" charset="0"/>
                <a:hlinkClick r:id="rId5"/>
              </a:rPr>
              <a:t>www.psychologia.amu.edu.pl</a:t>
            </a:r>
            <a:r>
              <a:rPr lang="pl-PL" altLang="pl-PL" b="1">
                <a:solidFill>
                  <a:srgbClr val="002060"/>
                </a:solidFill>
                <a:latin typeface="Arial Narrow" panose="020B0606020202030204" pitchFamily="34" charset="0"/>
                <a:cs typeface="Times New Roman" pitchFamily="18" charset="0"/>
              </a:rPr>
              <a:t> </a:t>
            </a:r>
            <a:endParaRPr lang="pl-PL" altLang="pl-PL" b="1" dirty="0">
              <a:solidFill>
                <a:srgbClr val="002060"/>
              </a:solidFill>
              <a:latin typeface="Arial Narrow" panose="020B0606020202030204" pitchFamily="34" charset="0"/>
              <a:cs typeface="Times New Roman" pitchFamily="18" charset="0"/>
            </a:endParaRPr>
          </a:p>
        </p:txBody>
      </p:sp>
      <p:sp>
        <p:nvSpPr>
          <p:cNvPr id="3076" name="Tytuł 1"/>
          <p:cNvSpPr>
            <a:spLocks noGrp="1"/>
          </p:cNvSpPr>
          <p:nvPr>
            <p:ph type="ctrTitle"/>
          </p:nvPr>
        </p:nvSpPr>
        <p:spPr>
          <a:xfrm>
            <a:off x="2411760" y="1743596"/>
            <a:ext cx="7008813" cy="1902892"/>
          </a:xfrm>
        </p:spPr>
        <p:txBody>
          <a:bodyPr/>
          <a:lstStyle/>
          <a:p>
            <a:br>
              <a:rPr lang="pl-PL" altLang="pl-PL" sz="2400" b="1" dirty="0">
                <a:solidFill>
                  <a:srgbClr val="002060"/>
                </a:solidFill>
                <a:latin typeface="Arial Narrow" panose="020B0606020202030204" pitchFamily="34" charset="0"/>
                <a:cs typeface="Times New Roman" pitchFamily="18" charset="0"/>
              </a:rPr>
            </a:br>
            <a:br>
              <a:rPr lang="pl-PL" altLang="pl-PL" sz="3200" dirty="0">
                <a:solidFill>
                  <a:srgbClr val="002060"/>
                </a:solidFill>
                <a:latin typeface="Arial Narrow" panose="020B0606020202030204" pitchFamily="34" charset="0"/>
                <a:cs typeface="Times New Roman" pitchFamily="18" charset="0"/>
              </a:rPr>
            </a:br>
            <a:r>
              <a:rPr lang="pl-PL" altLang="pl-PL" sz="3200" dirty="0">
                <a:solidFill>
                  <a:srgbClr val="002060"/>
                </a:solidFill>
                <a:latin typeface="Arial Narrow" panose="020B0606020202030204" pitchFamily="34" charset="0"/>
                <a:cs typeface="Times New Roman" pitchFamily="18" charset="0"/>
              </a:rPr>
              <a:t> </a:t>
            </a:r>
            <a:br>
              <a:rPr lang="pl-PL" altLang="pl-PL" sz="3200" dirty="0">
                <a:solidFill>
                  <a:srgbClr val="002060"/>
                </a:solidFill>
                <a:latin typeface="Arial Narrow" panose="020B0606020202030204" pitchFamily="34" charset="0"/>
                <a:cs typeface="Times New Roman" pitchFamily="18" charset="0"/>
              </a:rPr>
            </a:br>
            <a:r>
              <a:rPr lang="pl-PL" altLang="pl-PL" sz="3200" b="1" i="1" dirty="0">
                <a:solidFill>
                  <a:srgbClr val="002060"/>
                </a:solidFill>
                <a:latin typeface="Arial Black" panose="020B0A04020102020204" pitchFamily="34" charset="0"/>
                <a:cs typeface="Times New Roman" pitchFamily="18" charset="0"/>
              </a:rPr>
              <a:t>Zmiany funkcji rodziny </a:t>
            </a:r>
            <a:br>
              <a:rPr lang="pl-PL" altLang="pl-PL" sz="3200" b="1" i="1" dirty="0">
                <a:solidFill>
                  <a:srgbClr val="002060"/>
                </a:solidFill>
                <a:latin typeface="Arial Black" panose="020B0A04020102020204" pitchFamily="34" charset="0"/>
                <a:cs typeface="Times New Roman" pitchFamily="18" charset="0"/>
              </a:rPr>
            </a:br>
            <a:r>
              <a:rPr lang="pl-PL" altLang="pl-PL" sz="3200" b="1" i="1" dirty="0">
                <a:solidFill>
                  <a:srgbClr val="002060"/>
                </a:solidFill>
                <a:latin typeface="Arial Black" panose="020B0A04020102020204" pitchFamily="34" charset="0"/>
                <a:cs typeface="Times New Roman" pitchFamily="18" charset="0"/>
              </a:rPr>
              <a:t>a potrzeby rozwojowe dzieciństwa i dorastania</a:t>
            </a:r>
            <a:endParaRPr lang="pl-PL" altLang="pl-PL" sz="2800" dirty="0">
              <a:solidFill>
                <a:srgbClr val="002060"/>
              </a:solidFill>
              <a:latin typeface="Arial Black" panose="020B0A04020102020204" pitchFamily="34" charset="0"/>
              <a:cs typeface="Times New Roman" pitchFamily="18" charset="0"/>
            </a:endParaRPr>
          </a:p>
        </p:txBody>
      </p:sp>
      <p:sp>
        <p:nvSpPr>
          <p:cNvPr id="3077" name="pole tekstowe 1"/>
          <p:cNvSpPr txBox="1">
            <a:spLocks noChangeArrowheads="1"/>
          </p:cNvSpPr>
          <p:nvPr/>
        </p:nvSpPr>
        <p:spPr bwMode="auto">
          <a:xfrm>
            <a:off x="3086892" y="1108076"/>
            <a:ext cx="6071541" cy="400050"/>
          </a:xfrm>
          <a:prstGeom prst="rect">
            <a:avLst/>
          </a:prstGeom>
          <a:noFill/>
          <a:ln w="9525">
            <a:noFill/>
            <a:miter lim="800000"/>
            <a:headEnd/>
            <a:tailEnd/>
          </a:ln>
        </p:spPr>
        <p:txBody>
          <a:bodyPr wrap="square">
            <a:spAutoFit/>
          </a:bodyPr>
          <a:lstStyle/>
          <a:p>
            <a:pPr algn="ctr">
              <a:spcBef>
                <a:spcPct val="20000"/>
              </a:spcBef>
            </a:pPr>
            <a:r>
              <a:rPr lang="pl-PL" altLang="pl-PL" sz="2000" b="1" i="1" dirty="0">
                <a:solidFill>
                  <a:srgbClr val="002060"/>
                </a:solidFill>
                <a:latin typeface="Arial Narrow" panose="020B0606020202030204" pitchFamily="34" charset="0"/>
                <a:cs typeface="Times New Roman" pitchFamily="18" charset="0"/>
              </a:rPr>
              <a:t>Profilaktyka w rodzinie: równowaga serca i rozumu</a:t>
            </a:r>
            <a:endParaRPr lang="pl-PL" altLang="pl-PL" sz="2000" dirty="0">
              <a:solidFill>
                <a:srgbClr val="002060"/>
              </a:solidFill>
              <a:latin typeface="Arial Narrow" panose="020B0606020202030204" pitchFamily="34" charset="0"/>
              <a:cs typeface="Times New Roman" pitchFamily="18" charset="0"/>
            </a:endParaRPr>
          </a:p>
        </p:txBody>
      </p:sp>
      <p:pic>
        <p:nvPicPr>
          <p:cNvPr id="3078" name="Obraz 1"/>
          <p:cNvPicPr>
            <a:picLocks noChangeAspect="1"/>
          </p:cNvPicPr>
          <p:nvPr/>
        </p:nvPicPr>
        <p:blipFill>
          <a:blip r:embed="rId6" cstate="print"/>
          <a:srcRect/>
          <a:stretch>
            <a:fillRect/>
          </a:stretch>
        </p:blipFill>
        <p:spPr bwMode="auto">
          <a:xfrm>
            <a:off x="-1588" y="1798638"/>
            <a:ext cx="3175001" cy="982662"/>
          </a:xfrm>
          <a:prstGeom prst="rect">
            <a:avLst/>
          </a:prstGeom>
          <a:solidFill>
            <a:schemeClr val="bg1"/>
          </a:solidFill>
          <a:ln w="9525">
            <a:noFill/>
            <a:miter lim="800000"/>
            <a:headEnd/>
            <a:tailEnd/>
          </a:ln>
        </p:spPr>
      </p:pic>
      <p:sp>
        <p:nvSpPr>
          <p:cNvPr id="3079" name="pole tekstowe 2"/>
          <p:cNvSpPr txBox="1">
            <a:spLocks noChangeArrowheads="1"/>
          </p:cNvSpPr>
          <p:nvPr/>
        </p:nvSpPr>
        <p:spPr bwMode="auto">
          <a:xfrm rot="-1032333">
            <a:off x="222098" y="1995800"/>
            <a:ext cx="3398439" cy="4062651"/>
          </a:xfrm>
          <a:prstGeom prst="rect">
            <a:avLst/>
          </a:prstGeom>
          <a:solidFill>
            <a:schemeClr val="bg1">
              <a:lumMod val="95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spcAft>
                <a:spcPts val="600"/>
              </a:spcAft>
            </a:pPr>
            <a:r>
              <a:rPr lang="pl-PL" altLang="pl-PL" sz="3600" b="1" dirty="0">
                <a:solidFill>
                  <a:srgbClr val="FF0066"/>
                </a:solidFill>
                <a:latin typeface="Arial Narrow" panose="020B0606020202030204" pitchFamily="34" charset="0"/>
                <a:cs typeface="Times New Roman" pitchFamily="18" charset="0"/>
              </a:rPr>
              <a:t>100-lecie poznańskiej psychologii</a:t>
            </a:r>
          </a:p>
          <a:p>
            <a:pPr algn="ctr">
              <a:spcAft>
                <a:spcPts val="600"/>
              </a:spcAft>
            </a:pPr>
            <a:endParaRPr lang="pl-PL" altLang="pl-PL" sz="2800" b="1" dirty="0">
              <a:solidFill>
                <a:srgbClr val="002060"/>
              </a:solidFill>
              <a:latin typeface="Arial Narrow" panose="020B0606020202030204" pitchFamily="34" charset="0"/>
              <a:cs typeface="Times New Roman" pitchFamily="18" charset="0"/>
            </a:endParaRPr>
          </a:p>
          <a:p>
            <a:pPr algn="ctr">
              <a:spcAft>
                <a:spcPts val="600"/>
              </a:spcAft>
            </a:pPr>
            <a:r>
              <a:rPr lang="pl-PL" altLang="pl-PL" sz="2800" b="1" dirty="0">
                <a:solidFill>
                  <a:srgbClr val="002060"/>
                </a:solidFill>
                <a:latin typeface="Arial Narrow" panose="020B0606020202030204" pitchFamily="34" charset="0"/>
                <a:cs typeface="Times New Roman" pitchFamily="18" charset="0"/>
              </a:rPr>
              <a:t>Psychologia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na uniwersytecie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w Poznaniu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od 1919 roku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Prostokąt 7"/>
          <p:cNvSpPr>
            <a:spLocks noChangeArrowheads="1"/>
          </p:cNvSpPr>
          <p:nvPr/>
        </p:nvSpPr>
        <p:spPr bwMode="auto">
          <a:xfrm>
            <a:off x="107950" y="4187824"/>
            <a:ext cx="4895850" cy="2560639"/>
          </a:xfrm>
          <a:prstGeom prst="rect">
            <a:avLst/>
          </a:prstGeom>
          <a:solidFill>
            <a:srgbClr val="99FFCC"/>
          </a:solidFill>
          <a:ln w="38100" algn="ctr">
            <a:solidFill>
              <a:srgbClr val="FF0000"/>
            </a:solid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14343" name="Prostokąt 1"/>
          <p:cNvSpPr>
            <a:spLocks noChangeArrowheads="1"/>
          </p:cNvSpPr>
          <p:nvPr/>
        </p:nvSpPr>
        <p:spPr bwMode="auto">
          <a:xfrm>
            <a:off x="107950" y="1341438"/>
            <a:ext cx="4608066" cy="2328862"/>
          </a:xfrm>
          <a:prstGeom prst="rect">
            <a:avLst/>
          </a:prstGeom>
          <a:solidFill>
            <a:srgbClr val="CCFF33"/>
          </a:solidFill>
          <a:ln w="38100" algn="ctr">
            <a:solidFill>
              <a:srgbClr val="00CC00"/>
            </a:solid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2400"/>
          </a:p>
        </p:txBody>
      </p:sp>
      <p:sp>
        <p:nvSpPr>
          <p:cNvPr id="14338" name="Symbol zastępczy numeru slajd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086A89-038F-4955-A122-E46E517F0478}" type="slidenum">
              <a:rPr lang="pl-PL" altLang="en-US" sz="1000" smtClean="0"/>
              <a:pPr>
                <a:spcBef>
                  <a:spcPct val="0"/>
                </a:spcBef>
                <a:buFontTx/>
                <a:buNone/>
              </a:pPr>
              <a:t>10</a:t>
            </a:fld>
            <a:endParaRPr lang="pl-PL" altLang="en-US" sz="1000"/>
          </a:p>
        </p:txBody>
      </p:sp>
      <p:sp>
        <p:nvSpPr>
          <p:cNvPr id="14339" name="Rectangle 2"/>
          <p:cNvSpPr>
            <a:spLocks noGrp="1" noChangeArrowheads="1"/>
          </p:cNvSpPr>
          <p:nvPr>
            <p:ph type="title"/>
          </p:nvPr>
        </p:nvSpPr>
        <p:spPr>
          <a:xfrm>
            <a:off x="0" y="1588"/>
            <a:ext cx="9144000" cy="854075"/>
          </a:xfrm>
          <a:solidFill>
            <a:srgbClr val="CCFF33"/>
          </a:solidFill>
        </p:spPr>
        <p:txBody>
          <a:bodyPr/>
          <a:lstStyle/>
          <a:p>
            <a:pPr eaLnBrk="1" hangingPunct="1"/>
            <a:r>
              <a:rPr lang="pl-PL" altLang="pl-PL" sz="2600" dirty="0">
                <a:solidFill>
                  <a:srgbClr val="002060"/>
                </a:solidFill>
                <a:latin typeface="Arial Black" panose="020B0A04020102020204" pitchFamily="34" charset="0"/>
              </a:rPr>
              <a:t>ZATEM WIELOŚĆ I RÓŻNORODNOŚĆ ZMIAN to:</a:t>
            </a:r>
          </a:p>
        </p:txBody>
      </p:sp>
      <p:sp>
        <p:nvSpPr>
          <p:cNvPr id="164867" name="Rectangle 3"/>
          <p:cNvSpPr>
            <a:spLocks noGrp="1" noChangeArrowheads="1"/>
          </p:cNvSpPr>
          <p:nvPr>
            <p:ph type="body" idx="1"/>
          </p:nvPr>
        </p:nvSpPr>
        <p:spPr>
          <a:xfrm>
            <a:off x="107950" y="882705"/>
            <a:ext cx="8785225" cy="6003925"/>
          </a:xfrm>
        </p:spPr>
        <p:txBody>
          <a:bodyPr/>
          <a:lstStyle/>
          <a:p>
            <a:pPr marL="0" indent="0" eaLnBrk="1" hangingPunct="1">
              <a:spcBef>
                <a:spcPts val="0"/>
              </a:spcBef>
              <a:spcAft>
                <a:spcPts val="600"/>
              </a:spcAft>
              <a:buClr>
                <a:schemeClr val="tx1"/>
              </a:buClr>
              <a:buSzPct val="145000"/>
              <a:buNone/>
              <a:defRPr/>
            </a:pPr>
            <a:r>
              <a:rPr lang="pl-PL" altLang="pl-PL" sz="2400" b="1" dirty="0">
                <a:solidFill>
                  <a:srgbClr val="002060"/>
                </a:solidFill>
                <a:latin typeface="Arial Black" panose="020B0A04020102020204" pitchFamily="34" charset="0"/>
              </a:rPr>
              <a:t>SZANSA</a:t>
            </a:r>
            <a:r>
              <a:rPr lang="pl-PL" altLang="pl-PL" sz="2400" b="1" dirty="0">
                <a:solidFill>
                  <a:srgbClr val="002060"/>
                </a:solidFill>
                <a:latin typeface="Arial Narrow" panose="020B0606020202030204" pitchFamily="34" charset="0"/>
              </a:rPr>
              <a:t> </a:t>
            </a:r>
            <a:r>
              <a:rPr lang="pl-PL" altLang="pl-PL" sz="2400" b="1" dirty="0">
                <a:solidFill>
                  <a:srgbClr val="002060"/>
                </a:solidFill>
                <a:latin typeface="Arial Narrow" panose="020B0606020202030204" pitchFamily="34" charset="0"/>
                <a:sym typeface="Wingdings" panose="05000000000000000000" pitchFamily="2" charset="2"/>
              </a:rPr>
              <a:t></a:t>
            </a:r>
            <a:r>
              <a:rPr lang="pl-PL" altLang="pl-PL" sz="2400" b="1" dirty="0">
                <a:solidFill>
                  <a:srgbClr val="002060"/>
                </a:solidFill>
                <a:latin typeface="Arial Narrow" panose="020B0606020202030204" pitchFamily="34" charset="0"/>
              </a:rPr>
              <a:t> czynnik </a:t>
            </a:r>
            <a:r>
              <a:rPr lang="pl-PL" altLang="pl-PL" sz="2400" b="1" dirty="0">
                <a:solidFill>
                  <a:srgbClr val="002060"/>
                </a:solidFill>
                <a:latin typeface="Arial Black" panose="020B0A04020102020204" pitchFamily="34" charset="0"/>
              </a:rPr>
              <a:t>inicjujący</a:t>
            </a:r>
            <a:r>
              <a:rPr lang="pl-PL" altLang="pl-PL" sz="2400" b="1" dirty="0">
                <a:solidFill>
                  <a:srgbClr val="002060"/>
                </a:solidFill>
                <a:latin typeface="Arial Narrow" panose="020B0606020202030204" pitchFamily="34" charset="0"/>
              </a:rPr>
              <a:t> zmiany rozwojowe:</a:t>
            </a:r>
          </a:p>
          <a:p>
            <a:pPr eaLnBrk="1" hangingPunct="1">
              <a:spcBef>
                <a:spcPts val="0"/>
              </a:spcBef>
              <a:spcAft>
                <a:spcPts val="600"/>
              </a:spcAft>
              <a:buClr>
                <a:srgbClr val="FF0066"/>
              </a:buClr>
              <a:buSzPct val="107000"/>
              <a:defRPr/>
            </a:pPr>
            <a:endParaRPr lang="pl-PL" altLang="pl-PL" sz="100" b="1" dirty="0">
              <a:solidFill>
                <a:srgbClr val="002060"/>
              </a:solidFill>
              <a:latin typeface="Arial Narrow" panose="020B0606020202030204" pitchFamily="34" charset="0"/>
            </a:endParaRPr>
          </a:p>
          <a:p>
            <a:pPr eaLnBrk="1" hangingPunct="1">
              <a:spcBef>
                <a:spcPts val="0"/>
              </a:spcBef>
              <a:spcAft>
                <a:spcPts val="600"/>
              </a:spcAft>
              <a:buClr>
                <a:srgbClr val="FF0066"/>
              </a:buClr>
              <a:buSzPct val="107000"/>
              <a:defRPr/>
            </a:pPr>
            <a:r>
              <a:rPr lang="pl-PL" altLang="pl-PL" sz="2400" b="1" dirty="0">
                <a:solidFill>
                  <a:srgbClr val="002060"/>
                </a:solidFill>
                <a:latin typeface="Arial Narrow" panose="020B0606020202030204" pitchFamily="34" charset="0"/>
              </a:rPr>
              <a:t>konieczność dokonania wyboru</a:t>
            </a:r>
          </a:p>
          <a:p>
            <a:pPr eaLnBrk="1" hangingPunct="1">
              <a:spcBef>
                <a:spcPts val="0"/>
              </a:spcBef>
              <a:spcAft>
                <a:spcPts val="600"/>
              </a:spcAft>
              <a:buClr>
                <a:srgbClr val="FF0066"/>
              </a:buClr>
              <a:buSzPct val="107000"/>
              <a:defRPr/>
            </a:pPr>
            <a:r>
              <a:rPr lang="pl-PL" altLang="pl-PL" sz="2400" b="1" dirty="0">
                <a:solidFill>
                  <a:srgbClr val="002060"/>
                </a:solidFill>
                <a:latin typeface="Arial Narrow" panose="020B0606020202030204" pitchFamily="34" charset="0"/>
              </a:rPr>
              <a:t>podjęcie nowych zadań</a:t>
            </a:r>
          </a:p>
          <a:p>
            <a:pPr eaLnBrk="1" hangingPunct="1">
              <a:spcBef>
                <a:spcPts val="0"/>
              </a:spcBef>
              <a:spcAft>
                <a:spcPts val="600"/>
              </a:spcAft>
              <a:buClr>
                <a:srgbClr val="FF0066"/>
              </a:buClr>
              <a:buSzPct val="107000"/>
              <a:defRPr/>
            </a:pPr>
            <a:r>
              <a:rPr lang="pl-PL" altLang="pl-PL" sz="2400" b="1" dirty="0">
                <a:solidFill>
                  <a:srgbClr val="002060"/>
                </a:solidFill>
                <a:latin typeface="Arial Narrow" panose="020B0606020202030204" pitchFamily="34" charset="0"/>
              </a:rPr>
              <a:t>opanowanie nowych umiejętności</a:t>
            </a:r>
          </a:p>
          <a:p>
            <a:pPr eaLnBrk="1" hangingPunct="1">
              <a:spcBef>
                <a:spcPts val="0"/>
              </a:spcBef>
              <a:spcAft>
                <a:spcPts val="600"/>
              </a:spcAft>
              <a:buClr>
                <a:srgbClr val="FF0066"/>
              </a:buClr>
              <a:buSzPct val="107000"/>
              <a:defRPr/>
            </a:pPr>
            <a:r>
              <a:rPr lang="pl-PL" altLang="pl-PL" sz="2400" b="1" dirty="0">
                <a:solidFill>
                  <a:srgbClr val="002060"/>
                </a:solidFill>
                <a:latin typeface="Arial Narrow" panose="020B0606020202030204" pitchFamily="34" charset="0"/>
              </a:rPr>
              <a:t>orientacja prospektywna</a:t>
            </a:r>
          </a:p>
          <a:p>
            <a:pPr eaLnBrk="1" hangingPunct="1">
              <a:spcBef>
                <a:spcPts val="0"/>
              </a:spcBef>
              <a:spcAft>
                <a:spcPts val="600"/>
              </a:spcAft>
              <a:buClr>
                <a:srgbClr val="FF0066"/>
              </a:buClr>
              <a:buSzPct val="107000"/>
              <a:defRPr/>
            </a:pPr>
            <a:r>
              <a:rPr lang="pl-PL" altLang="pl-PL" sz="2400" b="1" dirty="0">
                <a:solidFill>
                  <a:srgbClr val="002060"/>
                </a:solidFill>
                <a:latin typeface="Arial Narrow" panose="020B0606020202030204" pitchFamily="34" charset="0"/>
              </a:rPr>
              <a:t>orientacja na zmian</a:t>
            </a:r>
            <a:r>
              <a:rPr lang="pl-PL" altLang="pl-PL" sz="2000" b="1" dirty="0">
                <a:solidFill>
                  <a:srgbClr val="002060"/>
                </a:solidFill>
                <a:latin typeface="Arial Narrow" panose="020B0606020202030204" pitchFamily="34" charset="0"/>
              </a:rPr>
              <a:t>ę</a:t>
            </a:r>
          </a:p>
          <a:p>
            <a:pPr marL="0" indent="0" eaLnBrk="1" hangingPunct="1">
              <a:spcBef>
                <a:spcPts val="0"/>
              </a:spcBef>
              <a:spcAft>
                <a:spcPts val="600"/>
              </a:spcAft>
              <a:buClr>
                <a:srgbClr val="002060"/>
              </a:buClr>
              <a:buFontTx/>
              <a:buNone/>
              <a:defRPr/>
            </a:pPr>
            <a:endParaRPr lang="pl-PL" altLang="pl-PL" sz="500" b="1" dirty="0">
              <a:solidFill>
                <a:srgbClr val="002060"/>
              </a:solidFill>
              <a:latin typeface="Arial Narrow" panose="020B0606020202030204" pitchFamily="34" charset="0"/>
            </a:endParaRPr>
          </a:p>
          <a:p>
            <a:pPr eaLnBrk="1" hangingPunct="1">
              <a:spcBef>
                <a:spcPts val="0"/>
              </a:spcBef>
              <a:spcAft>
                <a:spcPts val="600"/>
              </a:spcAft>
              <a:buClr>
                <a:schemeClr val="tx1"/>
              </a:buClr>
              <a:buSzPct val="145000"/>
              <a:defRPr/>
            </a:pPr>
            <a:r>
              <a:rPr lang="pl-PL" altLang="pl-PL" sz="2400" b="1" dirty="0">
                <a:solidFill>
                  <a:srgbClr val="002060"/>
                </a:solidFill>
                <a:latin typeface="Arial Black" panose="020B0A04020102020204" pitchFamily="34" charset="0"/>
              </a:rPr>
              <a:t>OBCIĄŻENIA</a:t>
            </a:r>
            <a:r>
              <a:rPr lang="pl-PL" altLang="pl-PL" sz="2400" b="1" dirty="0">
                <a:solidFill>
                  <a:srgbClr val="002060"/>
                </a:solidFill>
                <a:latin typeface="Arial Narrow" panose="020B0606020202030204" pitchFamily="34" charset="0"/>
              </a:rPr>
              <a:t> </a:t>
            </a:r>
            <a:r>
              <a:rPr lang="pl-PL" altLang="pl-PL" sz="2400" b="1" dirty="0">
                <a:solidFill>
                  <a:srgbClr val="002060"/>
                </a:solidFill>
                <a:latin typeface="Arial Narrow" panose="020B0606020202030204" pitchFamily="34" charset="0"/>
                <a:sym typeface="Wingdings" panose="05000000000000000000" pitchFamily="2" charset="2"/>
              </a:rPr>
              <a:t> </a:t>
            </a:r>
            <a:r>
              <a:rPr lang="pl-PL" altLang="pl-PL" sz="2400" b="1" dirty="0">
                <a:solidFill>
                  <a:srgbClr val="002060"/>
                </a:solidFill>
                <a:latin typeface="Arial Narrow" panose="020B0606020202030204" pitchFamily="34" charset="0"/>
              </a:rPr>
              <a:t>szczególnie, gdy </a:t>
            </a:r>
          </a:p>
          <a:p>
            <a:pPr eaLnBrk="1" hangingPunct="1">
              <a:spcBef>
                <a:spcPts val="0"/>
              </a:spcBef>
              <a:spcAft>
                <a:spcPts val="600"/>
              </a:spcAft>
              <a:buClr>
                <a:srgbClr val="002060"/>
              </a:buClr>
              <a:buSzPct val="145000"/>
              <a:defRPr/>
            </a:pPr>
            <a:r>
              <a:rPr lang="pl-PL" altLang="pl-PL" sz="2000" b="1" dirty="0">
                <a:solidFill>
                  <a:srgbClr val="002060"/>
                </a:solidFill>
                <a:latin typeface="Arial Narrow" panose="020B0606020202030204" pitchFamily="34" charset="0"/>
              </a:rPr>
              <a:t>brak </a:t>
            </a:r>
            <a:r>
              <a:rPr lang="pl-PL" altLang="pl-PL" sz="2000" b="1" dirty="0">
                <a:solidFill>
                  <a:srgbClr val="002060"/>
                </a:solidFill>
                <a:latin typeface="Arial Black" panose="020B0A04020102020204" pitchFamily="34" charset="0"/>
              </a:rPr>
              <a:t>zasobów</a:t>
            </a:r>
            <a:r>
              <a:rPr lang="pl-PL" altLang="pl-PL" sz="2000" b="1" dirty="0">
                <a:solidFill>
                  <a:srgbClr val="002060"/>
                </a:solidFill>
                <a:latin typeface="Arial Narrow" panose="020B0606020202030204" pitchFamily="34" charset="0"/>
              </a:rPr>
              <a:t> do radzenia sobie z nimi</a:t>
            </a:r>
          </a:p>
          <a:p>
            <a:pPr eaLnBrk="1" hangingPunct="1">
              <a:spcBef>
                <a:spcPts val="0"/>
              </a:spcBef>
              <a:spcAft>
                <a:spcPts val="300"/>
              </a:spcAft>
              <a:buClr>
                <a:srgbClr val="002060"/>
              </a:buClr>
              <a:buSzPct val="129000"/>
              <a:defRPr/>
            </a:pPr>
            <a:r>
              <a:rPr lang="pl-PL" altLang="pl-PL" sz="2000" b="1" dirty="0">
                <a:solidFill>
                  <a:srgbClr val="002060"/>
                </a:solidFill>
                <a:latin typeface="Arial Narrow" panose="020B0606020202030204" pitchFamily="34" charset="0"/>
              </a:rPr>
              <a:t>brak obiektywnej możliwości wyboru</a:t>
            </a:r>
          </a:p>
          <a:p>
            <a:pPr eaLnBrk="1" hangingPunct="1">
              <a:spcBef>
                <a:spcPts val="0"/>
              </a:spcBef>
              <a:spcAft>
                <a:spcPts val="300"/>
              </a:spcAft>
              <a:buClr>
                <a:srgbClr val="002060"/>
              </a:buClr>
              <a:buSzPct val="129000"/>
              <a:defRPr/>
            </a:pPr>
            <a:r>
              <a:rPr lang="pl-PL" altLang="pl-PL" sz="2000" b="1" dirty="0">
                <a:solidFill>
                  <a:srgbClr val="002060"/>
                </a:solidFill>
                <a:latin typeface="Arial Narrow" panose="020B0606020202030204" pitchFamily="34" charset="0"/>
              </a:rPr>
              <a:t>brak gotowości do dokonywania wyborów</a:t>
            </a:r>
          </a:p>
          <a:p>
            <a:pPr eaLnBrk="1" hangingPunct="1">
              <a:spcBef>
                <a:spcPts val="0"/>
              </a:spcBef>
              <a:spcAft>
                <a:spcPts val="300"/>
              </a:spcAft>
              <a:buClr>
                <a:srgbClr val="002060"/>
              </a:buClr>
              <a:buSzPct val="129000"/>
              <a:defRPr/>
            </a:pPr>
            <a:r>
              <a:rPr lang="pl-PL" altLang="pl-PL" sz="2000" b="1" dirty="0">
                <a:solidFill>
                  <a:srgbClr val="002060"/>
                </a:solidFill>
                <a:latin typeface="Arial Narrow" panose="020B0606020202030204" pitchFamily="34" charset="0"/>
              </a:rPr>
              <a:t>brak narzędzi (wiedzy, umiejętności)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realizacji wybranej oferty</a:t>
            </a:r>
          </a:p>
          <a:p>
            <a:pPr eaLnBrk="1" hangingPunct="1">
              <a:spcBef>
                <a:spcPts val="0"/>
              </a:spcBef>
              <a:spcAft>
                <a:spcPts val="300"/>
              </a:spcAft>
              <a:buClr>
                <a:srgbClr val="002060"/>
              </a:buClr>
              <a:buSzPct val="129000"/>
              <a:defRPr/>
            </a:pPr>
            <a:r>
              <a:rPr lang="pl-PL" altLang="pl-PL" sz="2000" b="1" dirty="0">
                <a:solidFill>
                  <a:srgbClr val="002060"/>
                </a:solidFill>
                <a:latin typeface="Arial Narrow" panose="020B0606020202030204" pitchFamily="34" charset="0"/>
              </a:rPr>
              <a:t>dominacja reaktywnej orientacji temporalnej</a:t>
            </a:r>
          </a:p>
          <a:p>
            <a:pPr eaLnBrk="1" hangingPunct="1">
              <a:spcBef>
                <a:spcPts val="0"/>
              </a:spcBef>
              <a:spcAft>
                <a:spcPts val="300"/>
              </a:spcAft>
              <a:buClr>
                <a:srgbClr val="002060"/>
              </a:buClr>
              <a:defRPr/>
            </a:pPr>
            <a:r>
              <a:rPr lang="pl-PL" altLang="pl-PL" sz="2000" b="1" dirty="0">
                <a:solidFill>
                  <a:srgbClr val="002060"/>
                </a:solidFill>
                <a:latin typeface="Arial Narrow" panose="020B0606020202030204" pitchFamily="34" charset="0"/>
              </a:rPr>
              <a:t>dominacja orientacji na </a:t>
            </a:r>
            <a:r>
              <a:rPr lang="pl-PL" altLang="pl-PL" sz="2000" b="1" i="1" dirty="0">
                <a:solidFill>
                  <a:srgbClr val="002060"/>
                </a:solidFill>
                <a:latin typeface="Arial Narrow" panose="020B0606020202030204" pitchFamily="34" charset="0"/>
              </a:rPr>
              <a:t>status quo</a:t>
            </a:r>
          </a:p>
        </p:txBody>
      </p:sp>
      <p:sp>
        <p:nvSpPr>
          <p:cNvPr id="14341" name="AutoShape 4"/>
          <p:cNvSpPr>
            <a:spLocks noChangeArrowheads="1"/>
          </p:cNvSpPr>
          <p:nvPr/>
        </p:nvSpPr>
        <p:spPr bwMode="auto">
          <a:xfrm>
            <a:off x="4427538" y="1204913"/>
            <a:ext cx="4591050" cy="1576387"/>
          </a:xfrm>
          <a:prstGeom prst="cloudCallout">
            <a:avLst>
              <a:gd name="adj1" fmla="val -54699"/>
              <a:gd name="adj2" fmla="val -4870"/>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rgbClr val="002060"/>
                </a:solidFill>
                <a:latin typeface="Arial Narrow" panose="020B0606020202030204" pitchFamily="34" charset="0"/>
              </a:rPr>
              <a:t>Tego </a:t>
            </a:r>
            <a:r>
              <a:rPr lang="pl-PL" altLang="pl-PL" sz="2400" b="1" dirty="0">
                <a:solidFill>
                  <a:srgbClr val="FF0066"/>
                </a:solidFill>
                <a:latin typeface="Arial Black" panose="020B0A04020102020204" pitchFamily="34" charset="0"/>
              </a:rPr>
              <a:t>NACISKU </a:t>
            </a:r>
            <a:r>
              <a:rPr lang="pl-PL" altLang="pl-PL" sz="2400" b="1" dirty="0">
                <a:solidFill>
                  <a:srgbClr val="002060"/>
                </a:solidFill>
                <a:latin typeface="Arial Narrow" panose="020B0606020202030204" pitchFamily="34" charset="0"/>
              </a:rPr>
              <a:t>doświadczają dziś wszystkie pokolenia</a:t>
            </a:r>
          </a:p>
        </p:txBody>
      </p:sp>
      <p:sp>
        <p:nvSpPr>
          <p:cNvPr id="14342" name="AutoShape 5"/>
          <p:cNvSpPr>
            <a:spLocks noChangeArrowheads="1"/>
          </p:cNvSpPr>
          <p:nvPr/>
        </p:nvSpPr>
        <p:spPr bwMode="auto">
          <a:xfrm>
            <a:off x="5435600" y="2492375"/>
            <a:ext cx="3708400" cy="4256088"/>
          </a:xfrm>
          <a:prstGeom prst="cloudCallout">
            <a:avLst>
              <a:gd name="adj1" fmla="val -58731"/>
              <a:gd name="adj2" fmla="val 994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100" b="1" dirty="0">
                <a:solidFill>
                  <a:srgbClr val="002060"/>
                </a:solidFill>
                <a:latin typeface="Arial Narrow" panose="020B0606020202030204" pitchFamily="34" charset="0"/>
              </a:rPr>
              <a:t>Tego doświadczają szczególnie osoby </a:t>
            </a:r>
            <a:br>
              <a:rPr lang="pl-PL" altLang="pl-PL" sz="2100" b="1" dirty="0">
                <a:solidFill>
                  <a:srgbClr val="002060"/>
                </a:solidFill>
                <a:latin typeface="Arial Narrow" panose="020B0606020202030204" pitchFamily="34" charset="0"/>
              </a:rPr>
            </a:br>
            <a:r>
              <a:rPr lang="pl-PL" altLang="pl-PL" sz="2100" b="1" dirty="0">
                <a:solidFill>
                  <a:srgbClr val="002060"/>
                </a:solidFill>
                <a:latin typeface="Arial Narrow" panose="020B0606020202030204" pitchFamily="34" charset="0"/>
              </a:rPr>
              <a:t>z ograniczeniami sprawności oraz pokolenia średnie </a:t>
            </a:r>
            <a:br>
              <a:rPr lang="pl-PL" altLang="pl-PL" sz="2100" b="1" dirty="0">
                <a:solidFill>
                  <a:srgbClr val="002060"/>
                </a:solidFill>
                <a:latin typeface="Arial Narrow" panose="020B0606020202030204" pitchFamily="34" charset="0"/>
              </a:rPr>
            </a:br>
            <a:r>
              <a:rPr lang="pl-PL" altLang="pl-PL" sz="2100" b="1" dirty="0">
                <a:solidFill>
                  <a:srgbClr val="002060"/>
                </a:solidFill>
                <a:latin typeface="Arial Narrow" panose="020B0606020202030204" pitchFamily="34" charset="0"/>
              </a:rPr>
              <a:t>i starsze </a:t>
            </a:r>
            <a:r>
              <a:rPr lang="pl-PL" altLang="pl-PL" sz="2100" b="1" dirty="0">
                <a:solidFill>
                  <a:srgbClr val="002060"/>
                </a:solidFill>
                <a:latin typeface="Arial Narrow" panose="020B0606020202030204" pitchFamily="34" charset="0"/>
                <a:sym typeface="Wingdings" panose="05000000000000000000" pitchFamily="2" charset="2"/>
              </a:rPr>
              <a:t> </a:t>
            </a:r>
            <a:br>
              <a:rPr lang="pl-PL" altLang="pl-PL" sz="2100" b="1" dirty="0">
                <a:solidFill>
                  <a:srgbClr val="002060"/>
                </a:solidFill>
                <a:latin typeface="Arial Narrow" panose="020B0606020202030204" pitchFamily="34" charset="0"/>
                <a:sym typeface="Wingdings" panose="05000000000000000000" pitchFamily="2" charset="2"/>
              </a:rPr>
            </a:br>
            <a:r>
              <a:rPr lang="pl-PL" altLang="pl-PL" sz="2100" b="1" dirty="0">
                <a:solidFill>
                  <a:srgbClr val="002060"/>
                </a:solidFill>
                <a:latin typeface="Arial Narrow" panose="020B0606020202030204" pitchFamily="34" charset="0"/>
                <a:sym typeface="Wingdings" panose="05000000000000000000" pitchFamily="2" charset="2"/>
              </a:rPr>
              <a:t>są one zagrożone </a:t>
            </a:r>
            <a:r>
              <a:rPr lang="pl-PL" altLang="pl-PL" sz="2100" b="1" dirty="0">
                <a:solidFill>
                  <a:srgbClr val="FF0066"/>
                </a:solidFill>
                <a:latin typeface="Arial Black" panose="020B0A04020102020204" pitchFamily="34" charset="0"/>
                <a:sym typeface="Wingdings" panose="05000000000000000000" pitchFamily="2" charset="2"/>
              </a:rPr>
              <a:t>wykluczeniem społecznym</a:t>
            </a:r>
            <a:endParaRPr lang="pl-PL" altLang="pl-PL" sz="2100" b="1" dirty="0">
              <a:solidFill>
                <a:srgbClr val="FF0066"/>
              </a:solidFill>
              <a:latin typeface="Arial Black" panose="020B0A04020102020204" pitchFamily="34" charset="0"/>
            </a:endParaRPr>
          </a:p>
        </p:txBody>
      </p:sp>
    </p:spTree>
    <p:extLst>
      <p:ext uri="{BB962C8B-B14F-4D97-AF65-F5344CB8AC3E}">
        <p14:creationId xmlns:p14="http://schemas.microsoft.com/office/powerpoint/2010/main" val="3237772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anim calcmode="lin" valueType="num">
                                      <p:cBhvr>
                                        <p:cTn id="7" dur="500" fill="hold"/>
                                        <p:tgtEl>
                                          <p:spTgt spid="16486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6486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4867">
                                            <p:txEl>
                                              <p:pRg st="3" end="3"/>
                                            </p:txEl>
                                          </p:spTgt>
                                        </p:tgtEl>
                                        <p:attrNameLst>
                                          <p:attrName>style.visibility</p:attrName>
                                        </p:attrNameLst>
                                      </p:cBhvr>
                                      <p:to>
                                        <p:strVal val="visible"/>
                                      </p:to>
                                    </p:set>
                                    <p:anim calcmode="lin" valueType="num">
                                      <p:cBhvr>
                                        <p:cTn id="14" dur="500" fill="hold"/>
                                        <p:tgtEl>
                                          <p:spTgt spid="16486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6486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648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64867">
                                            <p:txEl>
                                              <p:pRg st="4" end="4"/>
                                            </p:txEl>
                                          </p:spTgt>
                                        </p:tgtEl>
                                        <p:attrNameLst>
                                          <p:attrName>style.visibility</p:attrName>
                                        </p:attrNameLst>
                                      </p:cBhvr>
                                      <p:to>
                                        <p:strVal val="visible"/>
                                      </p:to>
                                    </p:set>
                                    <p:anim calcmode="lin" valueType="num">
                                      <p:cBhvr>
                                        <p:cTn id="21" dur="500" fill="hold"/>
                                        <p:tgtEl>
                                          <p:spTgt spid="16486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6486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6486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4867">
                                            <p:txEl>
                                              <p:pRg st="5" end="5"/>
                                            </p:txEl>
                                          </p:spTgt>
                                        </p:tgtEl>
                                        <p:attrNameLst>
                                          <p:attrName>style.visibility</p:attrName>
                                        </p:attrNameLst>
                                      </p:cBhvr>
                                      <p:to>
                                        <p:strVal val="visible"/>
                                      </p:to>
                                    </p:set>
                                    <p:anim calcmode="lin" valueType="num">
                                      <p:cBhvr>
                                        <p:cTn id="28" dur="500" fill="hold"/>
                                        <p:tgtEl>
                                          <p:spTgt spid="164867">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64867">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16486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64867">
                                            <p:txEl>
                                              <p:pRg st="6" end="6"/>
                                            </p:txEl>
                                          </p:spTgt>
                                        </p:tgtEl>
                                        <p:attrNameLst>
                                          <p:attrName>style.visibility</p:attrName>
                                        </p:attrNameLst>
                                      </p:cBhvr>
                                      <p:to>
                                        <p:strVal val="visible"/>
                                      </p:to>
                                    </p:set>
                                    <p:anim calcmode="lin" valueType="num">
                                      <p:cBhvr>
                                        <p:cTn id="35" dur="500" fill="hold"/>
                                        <p:tgtEl>
                                          <p:spTgt spid="16486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64867">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1648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4867">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4867">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4867">
                                            <p:txEl>
                                              <p:pRg st="11" end="1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64867">
                                            <p:txEl>
                                              <p:pRg st="12" end="1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4867">
                                            <p:txEl>
                                              <p:pRg st="13" end="1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64867">
                                            <p:txEl>
                                              <p:pRg st="14" end="1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0" y="123825"/>
            <a:ext cx="9144000" cy="633413"/>
          </a:xfr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pl-PL" altLang="pl-PL" sz="3200" dirty="0">
                <a:solidFill>
                  <a:srgbClr val="002060"/>
                </a:solidFill>
                <a:latin typeface="Arial Black" panose="020B0A04020102020204" pitchFamily="34" charset="0"/>
              </a:rPr>
              <a:t>Co się zmienia ?</a:t>
            </a:r>
          </a:p>
        </p:txBody>
      </p:sp>
      <p:sp>
        <p:nvSpPr>
          <p:cNvPr id="8195" name="Symbol zastępczy zawartości 2"/>
          <p:cNvSpPr>
            <a:spLocks noGrp="1"/>
          </p:cNvSpPr>
          <p:nvPr>
            <p:ph idx="1"/>
          </p:nvPr>
        </p:nvSpPr>
        <p:spPr>
          <a:xfrm>
            <a:off x="198438" y="5949950"/>
            <a:ext cx="8964612" cy="2708275"/>
          </a:xfrm>
        </p:spPr>
        <p:txBody>
          <a:bodyPr/>
          <a:lstStyle/>
          <a:p>
            <a:endParaRPr lang="pl-PL" altLang="pl-PL" sz="2800">
              <a:solidFill>
                <a:srgbClr val="002060"/>
              </a:solidFill>
              <a:latin typeface="Arial Narrow" panose="020B0606020202030204" pitchFamily="34" charset="0"/>
            </a:endParaRPr>
          </a:p>
          <a:p>
            <a:endParaRPr lang="pl-PL" altLang="pl-PL" sz="2800">
              <a:solidFill>
                <a:srgbClr val="002060"/>
              </a:solidFill>
              <a:latin typeface="Arial Narrow" panose="020B0606020202030204" pitchFamily="34" charset="0"/>
            </a:endParaRPr>
          </a:p>
        </p:txBody>
      </p:sp>
      <p:sp>
        <p:nvSpPr>
          <p:cNvPr id="5" name="pole tekstowe 4"/>
          <p:cNvSpPr txBox="1">
            <a:spLocks noChangeArrowheads="1"/>
          </p:cNvSpPr>
          <p:nvPr/>
        </p:nvSpPr>
        <p:spPr bwMode="auto">
          <a:xfrm>
            <a:off x="0" y="1016000"/>
            <a:ext cx="9144000" cy="5508625"/>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a:solidFill>
                  <a:srgbClr val="002060"/>
                </a:solidFill>
                <a:latin typeface="Arial Black" panose="020B0A04020102020204" pitchFamily="34" charset="0"/>
              </a:rPr>
              <a:t>Megatrendy - zmiany cywilizacyjne</a:t>
            </a: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endParaRPr lang="pl-PL" altLang="pl-PL">
              <a:solidFill>
                <a:srgbClr val="002060"/>
              </a:solidFill>
              <a:latin typeface="Arial Black" panose="020B0A04020102020204" pitchFamily="34" charset="0"/>
            </a:endParaRPr>
          </a:p>
          <a:p>
            <a:pPr algn="ctr">
              <a:spcBef>
                <a:spcPct val="0"/>
              </a:spcBef>
              <a:buFontTx/>
              <a:buNone/>
            </a:pPr>
            <a:r>
              <a:rPr lang="pl-PL" altLang="pl-PL">
                <a:solidFill>
                  <a:srgbClr val="002060"/>
                </a:solidFill>
                <a:latin typeface="Arial Black" panose="020B0A04020102020204" pitchFamily="34" charset="0"/>
              </a:rPr>
              <a:t> </a:t>
            </a:r>
          </a:p>
        </p:txBody>
      </p:sp>
      <p:grpSp>
        <p:nvGrpSpPr>
          <p:cNvPr id="17" name="Grupa 16"/>
          <p:cNvGrpSpPr/>
          <p:nvPr/>
        </p:nvGrpSpPr>
        <p:grpSpPr>
          <a:xfrm>
            <a:off x="512422" y="1653418"/>
            <a:ext cx="8136904" cy="830997"/>
            <a:chOff x="611560" y="1704493"/>
            <a:chExt cx="8136904" cy="830997"/>
          </a:xfrm>
          <a:solidFill>
            <a:schemeClr val="bg1"/>
          </a:solidFill>
        </p:grpSpPr>
        <p:sp>
          <p:nvSpPr>
            <p:cNvPr id="6" name="pole tekstowe 5"/>
            <p:cNvSpPr txBox="1"/>
            <p:nvPr/>
          </p:nvSpPr>
          <p:spPr>
            <a:xfrm>
              <a:off x="611560" y="1704493"/>
              <a:ext cx="3384376" cy="830997"/>
            </a:xfrm>
            <a:prstGeom prst="rect">
              <a:avLst/>
            </a:prstGeom>
            <a:grpFill/>
          </p:spPr>
          <p:txBody>
            <a:bodyPr>
              <a:spAutoFit/>
            </a:bodyPr>
            <a:lstStyle/>
            <a:p>
              <a:pPr algn="ctr">
                <a:defRPr/>
              </a:pPr>
              <a:r>
                <a:rPr lang="pl-PL" sz="2400" b="1" dirty="0">
                  <a:solidFill>
                    <a:srgbClr val="002060"/>
                  </a:solidFill>
                  <a:latin typeface="Arial Narrow" panose="020B0606020202030204" pitchFamily="34" charset="0"/>
                </a:rPr>
                <a:t>Organizacja fizycznego środowiska życia</a:t>
              </a:r>
            </a:p>
          </p:txBody>
        </p:sp>
        <p:sp>
          <p:nvSpPr>
            <p:cNvPr id="7" name="pole tekstowe 6"/>
            <p:cNvSpPr txBox="1"/>
            <p:nvPr/>
          </p:nvSpPr>
          <p:spPr>
            <a:xfrm>
              <a:off x="5364088" y="1704493"/>
              <a:ext cx="3384376" cy="830997"/>
            </a:xfrm>
            <a:prstGeom prst="rect">
              <a:avLst/>
            </a:prstGeom>
            <a:grpFill/>
          </p:spPr>
          <p:txBody>
            <a:bodyPr>
              <a:spAutoFit/>
            </a:bodyPr>
            <a:lstStyle/>
            <a:p>
              <a:pPr algn="ctr">
                <a:defRPr/>
              </a:pPr>
              <a:r>
                <a:rPr lang="pl-PL" sz="2400" b="1" dirty="0">
                  <a:solidFill>
                    <a:srgbClr val="002060"/>
                  </a:solidFill>
                  <a:latin typeface="Arial Narrow" panose="020B0606020202030204" pitchFamily="34" charset="0"/>
                </a:rPr>
                <a:t>Organizacja społecznego</a:t>
              </a:r>
            </a:p>
            <a:p>
              <a:pPr algn="ctr">
                <a:defRPr/>
              </a:pPr>
              <a:r>
                <a:rPr lang="pl-PL" sz="2400" b="1" dirty="0">
                  <a:solidFill>
                    <a:srgbClr val="002060"/>
                  </a:solidFill>
                  <a:latin typeface="Arial Narrow" panose="020B0606020202030204" pitchFamily="34" charset="0"/>
                </a:rPr>
                <a:t>środowiska życia</a:t>
              </a:r>
            </a:p>
          </p:txBody>
        </p:sp>
      </p:grpSp>
      <p:sp>
        <p:nvSpPr>
          <p:cNvPr id="12" name="pole tekstowe 11"/>
          <p:cNvSpPr txBox="1">
            <a:spLocks noChangeArrowheads="1"/>
          </p:cNvSpPr>
          <p:nvPr/>
        </p:nvSpPr>
        <p:spPr bwMode="auto">
          <a:xfrm>
            <a:off x="323850" y="5262563"/>
            <a:ext cx="8513763" cy="830262"/>
          </a:xfrm>
          <a:prstGeom prst="rect">
            <a:avLst/>
          </a:prstGeom>
          <a:solidFill>
            <a:srgbClr val="CCECFF"/>
          </a:solidFill>
          <a:ln w="571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dirty="0">
                <a:solidFill>
                  <a:srgbClr val="002060"/>
                </a:solidFill>
                <a:latin typeface="Arial Black" panose="020B0A04020102020204" pitchFamily="34" charset="0"/>
              </a:rPr>
              <a:t>Tempo i dynamika oraz kierunek procesu rozwoju</a:t>
            </a:r>
          </a:p>
          <a:p>
            <a:pPr algn="ctr">
              <a:spcBef>
                <a:spcPct val="0"/>
              </a:spcBef>
              <a:buFontTx/>
              <a:buNone/>
            </a:pPr>
            <a:r>
              <a:rPr lang="pl-PL" altLang="pl-PL" sz="2400" b="1" dirty="0">
                <a:solidFill>
                  <a:srgbClr val="002060"/>
                </a:solidFill>
                <a:latin typeface="Arial Black" panose="020B0A04020102020204" pitchFamily="34" charset="0"/>
                <a:sym typeface="Wingdings" panose="05000000000000000000" pitchFamily="2" charset="2"/>
              </a:rPr>
              <a:t> o</a:t>
            </a:r>
            <a:r>
              <a:rPr lang="pl-PL" altLang="pl-PL" sz="2400" b="1" dirty="0">
                <a:solidFill>
                  <a:srgbClr val="002060"/>
                </a:solidFill>
                <a:latin typeface="Arial Black" panose="020B0A04020102020204" pitchFamily="34" charset="0"/>
              </a:rPr>
              <a:t>siągnięcia rozwojowe</a:t>
            </a:r>
          </a:p>
        </p:txBody>
      </p:sp>
      <p:sp>
        <p:nvSpPr>
          <p:cNvPr id="16" name="pole tekstowe 15"/>
          <p:cNvSpPr txBox="1">
            <a:spLocks noChangeArrowheads="1"/>
          </p:cNvSpPr>
          <p:nvPr/>
        </p:nvSpPr>
        <p:spPr bwMode="auto">
          <a:xfrm>
            <a:off x="323850" y="4298950"/>
            <a:ext cx="8513763" cy="738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dirty="0">
                <a:solidFill>
                  <a:schemeClr val="bg1"/>
                </a:solidFill>
                <a:latin typeface="Arial Black" panose="020B0A04020102020204" pitchFamily="34" charset="0"/>
              </a:rPr>
              <a:t>Zadanie edukacji naturalnej i instytucjonalnej:</a:t>
            </a:r>
          </a:p>
          <a:p>
            <a:pPr algn="ctr">
              <a:spcBef>
                <a:spcPct val="0"/>
              </a:spcBef>
              <a:buFontTx/>
              <a:buNone/>
            </a:pPr>
            <a:r>
              <a:rPr lang="pl-PL" altLang="pl-PL" sz="1800" b="1" dirty="0">
                <a:solidFill>
                  <a:schemeClr val="bg1"/>
                </a:solidFill>
                <a:latin typeface="Arial Narrow" panose="020B0606020202030204" pitchFamily="34" charset="0"/>
              </a:rPr>
              <a:t>kształtowanie kompetencji umożliwiających adaptację w szybkozmiennych środowiskach</a:t>
            </a:r>
          </a:p>
        </p:txBody>
      </p:sp>
      <p:grpSp>
        <p:nvGrpSpPr>
          <p:cNvPr id="41" name="Grupa 40"/>
          <p:cNvGrpSpPr>
            <a:grpSpLocks/>
          </p:cNvGrpSpPr>
          <p:nvPr/>
        </p:nvGrpSpPr>
        <p:grpSpPr bwMode="auto">
          <a:xfrm>
            <a:off x="611188" y="3625850"/>
            <a:ext cx="8137525" cy="461963"/>
            <a:chOff x="611560" y="3409836"/>
            <a:chExt cx="8136904" cy="461665"/>
          </a:xfrm>
        </p:grpSpPr>
        <p:sp>
          <p:nvSpPr>
            <p:cNvPr id="8221" name="pole tekstowe 8"/>
            <p:cNvSpPr txBox="1">
              <a:spLocks noChangeArrowheads="1"/>
            </p:cNvSpPr>
            <p:nvPr/>
          </p:nvSpPr>
          <p:spPr bwMode="auto">
            <a:xfrm>
              <a:off x="611560" y="3409836"/>
              <a:ext cx="228779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a:solidFill>
                    <a:srgbClr val="002060"/>
                  </a:solidFill>
                  <a:latin typeface="Arial Black" panose="020B0A04020102020204" pitchFamily="34" charset="0"/>
                </a:rPr>
                <a:t>DOM</a:t>
              </a:r>
            </a:p>
          </p:txBody>
        </p:sp>
        <p:sp>
          <p:nvSpPr>
            <p:cNvPr id="8222" name="pole tekstowe 10"/>
            <p:cNvSpPr txBox="1">
              <a:spLocks noChangeArrowheads="1"/>
            </p:cNvSpPr>
            <p:nvPr/>
          </p:nvSpPr>
          <p:spPr bwMode="auto">
            <a:xfrm>
              <a:off x="6460672" y="3409836"/>
              <a:ext cx="228779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a:solidFill>
                    <a:srgbClr val="002060"/>
                  </a:solidFill>
                  <a:latin typeface="Arial Black" panose="020B0A04020102020204" pitchFamily="34" charset="0"/>
                </a:rPr>
                <a:t>PRACA</a:t>
              </a:r>
            </a:p>
          </p:txBody>
        </p:sp>
        <p:cxnSp>
          <p:nvCxnSpPr>
            <p:cNvPr id="8223" name="Łącznik prosty ze strzałką 31"/>
            <p:cNvCxnSpPr>
              <a:cxnSpLocks noChangeShapeType="1"/>
              <a:stCxn id="8221" idx="3"/>
              <a:endCxn id="8222" idx="1"/>
            </p:cNvCxnSpPr>
            <p:nvPr/>
          </p:nvCxnSpPr>
          <p:spPr bwMode="auto">
            <a:xfrm>
              <a:off x="2899352" y="3640669"/>
              <a:ext cx="3561320" cy="0"/>
            </a:xfrm>
            <a:prstGeom prst="straightConnector1">
              <a:avLst/>
            </a:prstGeom>
            <a:noFill/>
            <a:ln w="76200" algn="ctr">
              <a:solidFill>
                <a:srgbClr val="00B0F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4" name="pole tekstowe 9"/>
            <p:cNvSpPr txBox="1">
              <a:spLocks noChangeArrowheads="1"/>
            </p:cNvSpPr>
            <p:nvPr/>
          </p:nvSpPr>
          <p:spPr bwMode="auto">
            <a:xfrm>
              <a:off x="3536116" y="3409836"/>
              <a:ext cx="2287792" cy="461665"/>
            </a:xfrm>
            <a:prstGeom prst="rect">
              <a:avLst/>
            </a:prstGeom>
            <a:solidFill>
              <a:schemeClr val="bg1"/>
            </a:solidFill>
            <a:ln w="76200">
              <a:solidFill>
                <a:srgbClr val="00B0F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a:solidFill>
                    <a:srgbClr val="002060"/>
                  </a:solidFill>
                  <a:latin typeface="Arial Black" panose="020B0A04020102020204" pitchFamily="34" charset="0"/>
                </a:rPr>
                <a:t>SZKOŁA</a:t>
              </a:r>
            </a:p>
          </p:txBody>
        </p:sp>
      </p:grpSp>
      <p:grpSp>
        <p:nvGrpSpPr>
          <p:cNvPr id="8201" name="Grupa 35"/>
          <p:cNvGrpSpPr>
            <a:grpSpLocks/>
          </p:cNvGrpSpPr>
          <p:nvPr/>
        </p:nvGrpSpPr>
        <p:grpSpPr bwMode="auto">
          <a:xfrm>
            <a:off x="1366838" y="4051300"/>
            <a:ext cx="6427787" cy="268288"/>
            <a:chOff x="1475656" y="3871501"/>
            <a:chExt cx="6428994" cy="352231"/>
          </a:xfrm>
        </p:grpSpPr>
        <p:sp>
          <p:nvSpPr>
            <p:cNvPr id="8218" name="Strzałka w dół 32"/>
            <p:cNvSpPr>
              <a:spLocks noChangeArrowheads="1"/>
            </p:cNvSpPr>
            <p:nvPr/>
          </p:nvSpPr>
          <p:spPr bwMode="auto">
            <a:xfrm>
              <a:off x="1475656" y="3871501"/>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8219" name="Strzałka w dół 33"/>
            <p:cNvSpPr>
              <a:spLocks noChangeArrowheads="1"/>
            </p:cNvSpPr>
            <p:nvPr/>
          </p:nvSpPr>
          <p:spPr bwMode="auto">
            <a:xfrm>
              <a:off x="4369159" y="3885816"/>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8220" name="Strzałka w dół 34"/>
            <p:cNvSpPr>
              <a:spLocks noChangeArrowheads="1"/>
            </p:cNvSpPr>
            <p:nvPr/>
          </p:nvSpPr>
          <p:spPr bwMode="auto">
            <a:xfrm>
              <a:off x="7328586" y="3892729"/>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grpSp>
      <p:grpSp>
        <p:nvGrpSpPr>
          <p:cNvPr id="8202" name="Grupa 36"/>
          <p:cNvGrpSpPr>
            <a:grpSpLocks/>
          </p:cNvGrpSpPr>
          <p:nvPr/>
        </p:nvGrpSpPr>
        <p:grpSpPr bwMode="auto">
          <a:xfrm>
            <a:off x="1366838" y="5010150"/>
            <a:ext cx="6427787" cy="249238"/>
            <a:chOff x="1475656" y="3871501"/>
            <a:chExt cx="6428994" cy="352231"/>
          </a:xfrm>
        </p:grpSpPr>
        <p:sp>
          <p:nvSpPr>
            <p:cNvPr id="8215" name="Strzałka w dół 37"/>
            <p:cNvSpPr>
              <a:spLocks noChangeArrowheads="1"/>
            </p:cNvSpPr>
            <p:nvPr/>
          </p:nvSpPr>
          <p:spPr bwMode="auto">
            <a:xfrm>
              <a:off x="1475656" y="3871501"/>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8216" name="Strzałka w dół 38"/>
            <p:cNvSpPr>
              <a:spLocks noChangeArrowheads="1"/>
            </p:cNvSpPr>
            <p:nvPr/>
          </p:nvSpPr>
          <p:spPr bwMode="auto">
            <a:xfrm>
              <a:off x="4369159" y="3885816"/>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8217" name="Strzałka w dół 39"/>
            <p:cNvSpPr>
              <a:spLocks noChangeArrowheads="1"/>
            </p:cNvSpPr>
            <p:nvPr/>
          </p:nvSpPr>
          <p:spPr bwMode="auto">
            <a:xfrm>
              <a:off x="7328586" y="3892729"/>
              <a:ext cx="576064" cy="331003"/>
            </a:xfrm>
            <a:prstGeom prst="downArrow">
              <a:avLst>
                <a:gd name="adj1" fmla="val 50000"/>
                <a:gd name="adj2" fmla="val 50000"/>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grpSp>
      <p:grpSp>
        <p:nvGrpSpPr>
          <p:cNvPr id="8203" name="Grupa 45"/>
          <p:cNvGrpSpPr>
            <a:grpSpLocks/>
          </p:cNvGrpSpPr>
          <p:nvPr/>
        </p:nvGrpSpPr>
        <p:grpSpPr bwMode="auto">
          <a:xfrm>
            <a:off x="1654175" y="2400300"/>
            <a:ext cx="6070600" cy="1235075"/>
            <a:chOff x="1654409" y="2400394"/>
            <a:chExt cx="6069790" cy="1234302"/>
          </a:xfrm>
        </p:grpSpPr>
        <p:grpSp>
          <p:nvGrpSpPr>
            <p:cNvPr id="8205" name="Grupa 29"/>
            <p:cNvGrpSpPr>
              <a:grpSpLocks/>
            </p:cNvGrpSpPr>
            <p:nvPr/>
          </p:nvGrpSpPr>
          <p:grpSpPr bwMode="auto">
            <a:xfrm>
              <a:off x="1763688" y="2484415"/>
              <a:ext cx="5852930" cy="1150281"/>
              <a:chOff x="1763688" y="2529515"/>
              <a:chExt cx="5852930" cy="889156"/>
            </a:xfrm>
          </p:grpSpPr>
          <p:grpSp>
            <p:nvGrpSpPr>
              <p:cNvPr id="8208" name="Grupa 24"/>
              <p:cNvGrpSpPr>
                <a:grpSpLocks/>
              </p:cNvGrpSpPr>
              <p:nvPr/>
            </p:nvGrpSpPr>
            <p:grpSpPr bwMode="auto">
              <a:xfrm>
                <a:off x="1763688" y="2532386"/>
                <a:ext cx="5832648" cy="876876"/>
                <a:chOff x="1763688" y="2532385"/>
                <a:chExt cx="5832648" cy="1670119"/>
              </a:xfrm>
            </p:grpSpPr>
            <p:cxnSp>
              <p:nvCxnSpPr>
                <p:cNvPr id="8213" name="Łącznik prosty ze strzałką 19"/>
                <p:cNvCxnSpPr>
                  <a:cxnSpLocks noChangeShapeType="1"/>
                </p:cNvCxnSpPr>
                <p:nvPr/>
              </p:nvCxnSpPr>
              <p:spPr bwMode="auto">
                <a:xfrm>
                  <a:off x="1763688" y="2532385"/>
                  <a:ext cx="0" cy="1670119"/>
                </a:xfrm>
                <a:prstGeom prst="straightConnector1">
                  <a:avLst/>
                </a:prstGeom>
                <a:noFill/>
                <a:ln w="57150" algn="ctr">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Łącznik prosty ze strzałką 20"/>
                <p:cNvCxnSpPr>
                  <a:cxnSpLocks noChangeShapeType="1"/>
                </p:cNvCxnSpPr>
                <p:nvPr/>
              </p:nvCxnSpPr>
              <p:spPr bwMode="auto">
                <a:xfrm>
                  <a:off x="7596336" y="2532385"/>
                  <a:ext cx="0" cy="1670119"/>
                </a:xfrm>
                <a:prstGeom prst="straightConnector1">
                  <a:avLst/>
                </a:prstGeom>
                <a:noFill/>
                <a:ln w="57150" algn="ctr">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209" name="Łącznik prosty ze strzałką 22"/>
              <p:cNvCxnSpPr>
                <a:cxnSpLocks noChangeShapeType="1"/>
                <a:endCxn id="8224" idx="0"/>
              </p:cNvCxnSpPr>
              <p:nvPr/>
            </p:nvCxnSpPr>
            <p:spPr bwMode="auto">
              <a:xfrm>
                <a:off x="1786510" y="2571493"/>
                <a:ext cx="2893502" cy="839500"/>
              </a:xfrm>
              <a:prstGeom prst="straightConnector1">
                <a:avLst/>
              </a:prstGeom>
              <a:noFill/>
              <a:ln w="57150" algn="ctr">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Łącznik prosty ze strzałką 25"/>
              <p:cNvCxnSpPr>
                <a:cxnSpLocks noChangeShapeType="1"/>
              </p:cNvCxnSpPr>
              <p:nvPr/>
            </p:nvCxnSpPr>
            <p:spPr bwMode="auto">
              <a:xfrm flipH="1">
                <a:off x="4657191" y="2529515"/>
                <a:ext cx="2916324" cy="877451"/>
              </a:xfrm>
              <a:prstGeom prst="straightConnector1">
                <a:avLst/>
              </a:prstGeom>
              <a:noFill/>
              <a:ln w="57150" algn="ctr">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Łącznik prosty ze strzałką 26"/>
              <p:cNvCxnSpPr>
                <a:cxnSpLocks noChangeShapeType="1"/>
                <a:endCxn id="8222" idx="0"/>
              </p:cNvCxnSpPr>
              <p:nvPr/>
            </p:nvCxnSpPr>
            <p:spPr bwMode="auto">
              <a:xfrm>
                <a:off x="1775669" y="2571493"/>
                <a:ext cx="5828899" cy="839500"/>
              </a:xfrm>
              <a:prstGeom prst="straightConnector1">
                <a:avLst/>
              </a:prstGeom>
              <a:noFill/>
              <a:ln w="57150" algn="ctr">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2" name="Łącznik prosty ze strzałką 28"/>
              <p:cNvCxnSpPr>
                <a:cxnSpLocks noChangeShapeType="1"/>
              </p:cNvCxnSpPr>
              <p:nvPr/>
            </p:nvCxnSpPr>
            <p:spPr bwMode="auto">
              <a:xfrm flipH="1">
                <a:off x="1775669" y="2531713"/>
                <a:ext cx="5840949" cy="886958"/>
              </a:xfrm>
              <a:prstGeom prst="straightConnector1">
                <a:avLst/>
              </a:prstGeom>
              <a:noFill/>
              <a:ln w="57150" algn="ctr">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06" name="Elipsa 43"/>
            <p:cNvSpPr>
              <a:spLocks noChangeArrowheads="1"/>
            </p:cNvSpPr>
            <p:nvPr/>
          </p:nvSpPr>
          <p:spPr bwMode="auto">
            <a:xfrm>
              <a:off x="1654409" y="2435594"/>
              <a:ext cx="288032" cy="170281"/>
            </a:xfrm>
            <a:prstGeom prst="ellipse">
              <a:avLst/>
            </a:prstGeom>
            <a:solidFill>
              <a:srgbClr val="00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8207" name="Elipsa 44"/>
            <p:cNvSpPr>
              <a:spLocks noChangeArrowheads="1"/>
            </p:cNvSpPr>
            <p:nvPr/>
          </p:nvSpPr>
          <p:spPr bwMode="auto">
            <a:xfrm>
              <a:off x="7436167" y="2400394"/>
              <a:ext cx="288032" cy="170281"/>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grpSp>
      <p:sp>
        <p:nvSpPr>
          <p:cNvPr id="8" name="pole tekstowe 7"/>
          <p:cNvSpPr txBox="1">
            <a:spLocks noChangeArrowheads="1"/>
          </p:cNvSpPr>
          <p:nvPr/>
        </p:nvSpPr>
        <p:spPr bwMode="auto">
          <a:xfrm>
            <a:off x="503238" y="2803525"/>
            <a:ext cx="81375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400" b="1">
                <a:solidFill>
                  <a:srgbClr val="002060"/>
                </a:solidFill>
                <a:latin typeface="Arial Black" panose="020B0A04020102020204" pitchFamily="34" charset="0"/>
              </a:rPr>
              <a:t>Główne siedliska / środowiska rozwoju</a:t>
            </a:r>
          </a:p>
        </p:txBody>
      </p:sp>
    </p:spTree>
    <p:extLst>
      <p:ext uri="{BB962C8B-B14F-4D97-AF65-F5344CB8AC3E}">
        <p14:creationId xmlns:p14="http://schemas.microsoft.com/office/powerpoint/2010/main" val="3781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rostokąt 3"/>
          <p:cNvSpPr>
            <a:spLocks noChangeArrowheads="1"/>
          </p:cNvSpPr>
          <p:nvPr/>
        </p:nvSpPr>
        <p:spPr bwMode="auto">
          <a:xfrm>
            <a:off x="0" y="0"/>
            <a:ext cx="9144000" cy="6858000"/>
          </a:xfrm>
          <a:prstGeom prst="rect">
            <a:avLst/>
          </a:prstGeom>
          <a:solidFill>
            <a:srgbClr val="CCFF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p>
        </p:txBody>
      </p:sp>
      <p:sp>
        <p:nvSpPr>
          <p:cNvPr id="6147" name="Symbol zastępczy zawartości 2"/>
          <p:cNvSpPr>
            <a:spLocks noGrp="1"/>
          </p:cNvSpPr>
          <p:nvPr>
            <p:ph idx="1"/>
          </p:nvPr>
        </p:nvSpPr>
        <p:spPr>
          <a:xfrm>
            <a:off x="250825" y="260350"/>
            <a:ext cx="8642350" cy="6337300"/>
          </a:xfrm>
          <a:solidFill>
            <a:schemeClr val="bg1"/>
          </a:solidFill>
        </p:spPr>
        <p:txBody>
          <a:bodyPr/>
          <a:lstStyle/>
          <a:p>
            <a:pPr marL="0" indent="0" algn="ctr">
              <a:spcBef>
                <a:spcPts val="0"/>
              </a:spcBef>
              <a:spcAft>
                <a:spcPts val="1200"/>
              </a:spcAft>
              <a:buFontTx/>
              <a:buNone/>
              <a:defRPr/>
            </a:pPr>
            <a:r>
              <a:rPr lang="pl-PL" altLang="pl-PL" sz="2400" dirty="0">
                <a:solidFill>
                  <a:srgbClr val="002060"/>
                </a:solidFill>
                <a:latin typeface="Arial Black" panose="020B0A04020102020204" pitchFamily="34" charset="0"/>
              </a:rPr>
              <a:t>Literatura dot. </a:t>
            </a:r>
            <a:r>
              <a:rPr lang="pl-PL" altLang="pl-PL" sz="2400" dirty="0" err="1">
                <a:solidFill>
                  <a:srgbClr val="002060"/>
                </a:solidFill>
                <a:latin typeface="Arial Black" panose="020B0A04020102020204" pitchFamily="34" charset="0"/>
              </a:rPr>
              <a:t>megatrendów</a:t>
            </a:r>
            <a:endParaRPr lang="pl-PL" altLang="pl-PL" sz="2400" dirty="0">
              <a:solidFill>
                <a:srgbClr val="002060"/>
              </a:solidFill>
              <a:latin typeface="Arial Black" panose="020B0A04020102020204" pitchFamily="34" charset="0"/>
            </a:endParaRPr>
          </a:p>
          <a:p>
            <a:pPr>
              <a:defRPr/>
            </a:pPr>
            <a:r>
              <a:rPr lang="en-US" altLang="pl-PL" sz="2400" dirty="0" err="1">
                <a:solidFill>
                  <a:srgbClr val="002060"/>
                </a:solidFill>
                <a:latin typeface="Arial Narrow" panose="020B0606020202030204" pitchFamily="34" charset="0"/>
              </a:rPr>
              <a:t>Naisbitt</a:t>
            </a:r>
            <a:r>
              <a:rPr lang="en-US" altLang="pl-PL" sz="2400" dirty="0">
                <a:solidFill>
                  <a:srgbClr val="002060"/>
                </a:solidFill>
                <a:latin typeface="Arial Narrow" panose="020B0606020202030204" pitchFamily="34" charset="0"/>
              </a:rPr>
              <a:t>, J</a:t>
            </a:r>
            <a:r>
              <a:rPr lang="en-US" altLang="pl-PL" sz="2400" dirty="0">
                <a:solidFill>
                  <a:srgbClr val="002060"/>
                </a:solidFill>
                <a:latin typeface="Arial Black" panose="020B0A04020102020204" pitchFamily="34" charset="0"/>
              </a:rPr>
              <a:t>. (</a:t>
            </a:r>
            <a:r>
              <a:rPr lang="en-US" altLang="pl-PL" sz="2400" b="1" dirty="0">
                <a:solidFill>
                  <a:srgbClr val="FF0066"/>
                </a:solidFill>
                <a:latin typeface="Arial Black" panose="020B0A04020102020204" pitchFamily="34" charset="0"/>
              </a:rPr>
              <a:t>1982</a:t>
            </a:r>
            <a:r>
              <a:rPr lang="pl-PL" altLang="pl-PL" sz="2400" dirty="0">
                <a:solidFill>
                  <a:srgbClr val="002060"/>
                </a:solidFill>
                <a:latin typeface="Arial Black" panose="020B0A04020102020204" pitchFamily="34" charset="0"/>
              </a:rPr>
              <a:t> </a:t>
            </a:r>
            <a:r>
              <a:rPr lang="pl-PL" altLang="pl-PL" sz="2400" b="1" dirty="0">
                <a:solidFill>
                  <a:srgbClr val="002060"/>
                </a:solidFill>
                <a:latin typeface="Arial Black" panose="020B0A04020102020204" pitchFamily="34" charset="0"/>
              </a:rPr>
              <a:t>/ PL1997</a:t>
            </a:r>
            <a:r>
              <a:rPr lang="pl-PL" altLang="pl-PL" sz="2400" dirty="0">
                <a:solidFill>
                  <a:srgbClr val="002060"/>
                </a:solidFill>
                <a:latin typeface="Arial Black" panose="020B0A04020102020204" pitchFamily="34" charset="0"/>
              </a:rPr>
              <a:t>). </a:t>
            </a:r>
            <a:r>
              <a:rPr lang="pl-PL" altLang="pl-PL" sz="2400" i="1" dirty="0" err="1">
                <a:solidFill>
                  <a:srgbClr val="002060"/>
                </a:solidFill>
                <a:latin typeface="Arial Narrow" panose="020B0606020202030204" pitchFamily="34" charset="0"/>
              </a:rPr>
              <a:t>Megatrendy</a:t>
            </a:r>
            <a:r>
              <a:rPr lang="pl-PL" altLang="pl-PL" sz="2400" i="1" dirty="0">
                <a:solidFill>
                  <a:srgbClr val="002060"/>
                </a:solidFill>
                <a:latin typeface="Arial Narrow" panose="020B0606020202030204" pitchFamily="34" charset="0"/>
              </a:rPr>
              <a:t>. Dziesięć nowych kierunków zmieniających nasze życie</a:t>
            </a:r>
            <a:r>
              <a:rPr lang="pl-PL" altLang="pl-PL" sz="2400" dirty="0">
                <a:solidFill>
                  <a:srgbClr val="002060"/>
                </a:solidFill>
                <a:latin typeface="Arial Narrow" panose="020B0606020202030204" pitchFamily="34" charset="0"/>
              </a:rPr>
              <a:t>. Poznań. Zysk i S-ka Wydawnictwo [przekład: Paweł Kwiatkowski].</a:t>
            </a:r>
          </a:p>
          <a:p>
            <a:pPr>
              <a:defRPr/>
            </a:pPr>
            <a:r>
              <a:rPr lang="de-DE" altLang="pl-PL" sz="2400" dirty="0" err="1">
                <a:solidFill>
                  <a:srgbClr val="002060"/>
                </a:solidFill>
                <a:latin typeface="Arial Narrow" panose="020B0606020202030204" pitchFamily="34" charset="0"/>
              </a:rPr>
              <a:t>Naisbitt</a:t>
            </a:r>
            <a:r>
              <a:rPr lang="de-DE" altLang="pl-PL" sz="2400" dirty="0">
                <a:solidFill>
                  <a:srgbClr val="002060"/>
                </a:solidFill>
                <a:latin typeface="Arial Narrow" panose="020B0606020202030204" pitchFamily="34" charset="0"/>
              </a:rPr>
              <a:t>, J., </a:t>
            </a:r>
            <a:r>
              <a:rPr lang="de-DE" altLang="pl-PL" sz="2400" dirty="0" err="1">
                <a:solidFill>
                  <a:srgbClr val="002060"/>
                </a:solidFill>
                <a:latin typeface="Arial Narrow" panose="020B0606020202030204" pitchFamily="34" charset="0"/>
              </a:rPr>
              <a:t>Aburdene</a:t>
            </a:r>
            <a:r>
              <a:rPr lang="de-DE" altLang="pl-PL" sz="2400" dirty="0">
                <a:solidFill>
                  <a:srgbClr val="002060"/>
                </a:solidFill>
                <a:latin typeface="Arial Narrow" panose="020B0606020202030204" pitchFamily="34" charset="0"/>
              </a:rPr>
              <a:t>, P. </a:t>
            </a:r>
            <a:r>
              <a:rPr lang="de-DE" altLang="pl-PL" sz="2400" dirty="0">
                <a:solidFill>
                  <a:srgbClr val="002060"/>
                </a:solidFill>
                <a:latin typeface="Arial Black" panose="020B0A04020102020204" pitchFamily="34" charset="0"/>
              </a:rPr>
              <a:t>(</a:t>
            </a:r>
            <a:r>
              <a:rPr lang="de-DE" altLang="pl-PL" sz="2400" b="1" dirty="0">
                <a:solidFill>
                  <a:srgbClr val="FF0066"/>
                </a:solidFill>
                <a:latin typeface="Arial Black" panose="020B0A04020102020204" pitchFamily="34" charset="0"/>
              </a:rPr>
              <a:t>1991</a:t>
            </a:r>
            <a:r>
              <a:rPr lang="de-DE" altLang="pl-PL" sz="2400" dirty="0">
                <a:solidFill>
                  <a:srgbClr val="002060"/>
                </a:solidFill>
                <a:latin typeface="Arial Black" panose="020B0A04020102020204" pitchFamily="34" charset="0"/>
              </a:rPr>
              <a:t>). </a:t>
            </a:r>
            <a:r>
              <a:rPr lang="de-DE" altLang="pl-PL" sz="2400" i="1" dirty="0">
                <a:solidFill>
                  <a:srgbClr val="002060"/>
                </a:solidFill>
                <a:latin typeface="Arial Narrow" panose="020B0606020202030204" pitchFamily="34" charset="0"/>
              </a:rPr>
              <a:t>Megatrends 2000. </a:t>
            </a:r>
            <a:r>
              <a:rPr lang="en-US" altLang="pl-PL" sz="2400" i="1" dirty="0">
                <a:solidFill>
                  <a:srgbClr val="002060"/>
                </a:solidFill>
                <a:latin typeface="Arial Narrow" panose="020B0606020202030204" pitchFamily="34" charset="0"/>
              </a:rPr>
              <a:t>Ten New Directions for the 1990’s</a:t>
            </a:r>
            <a:r>
              <a:rPr lang="en-US" altLang="pl-PL" sz="2400" dirty="0">
                <a:solidFill>
                  <a:srgbClr val="002060"/>
                </a:solidFill>
                <a:latin typeface="Arial Narrow" panose="020B0606020202030204" pitchFamily="34" charset="0"/>
              </a:rPr>
              <a:t>. New York: Warner Books.</a:t>
            </a:r>
            <a:endParaRPr lang="pl-PL" altLang="pl-PL" sz="2400" dirty="0">
              <a:solidFill>
                <a:srgbClr val="002060"/>
              </a:solidFill>
              <a:latin typeface="Arial Narrow" panose="020B0606020202030204" pitchFamily="34" charset="0"/>
            </a:endParaRPr>
          </a:p>
          <a:p>
            <a:pPr>
              <a:defRPr/>
            </a:pPr>
            <a:r>
              <a:rPr lang="pl-PL" altLang="pl-PL" sz="2400" dirty="0" err="1">
                <a:solidFill>
                  <a:srgbClr val="002060"/>
                </a:solidFill>
                <a:latin typeface="Arial Narrow" panose="020B0606020202030204" pitchFamily="34" charset="0"/>
              </a:rPr>
              <a:t>Naisbitt</a:t>
            </a:r>
            <a:r>
              <a:rPr lang="pl-PL" altLang="pl-PL" sz="2400" dirty="0">
                <a:solidFill>
                  <a:srgbClr val="002060"/>
                </a:solidFill>
                <a:latin typeface="Arial Narrow" panose="020B0606020202030204" pitchFamily="34" charset="0"/>
              </a:rPr>
              <a:t>, J., </a:t>
            </a:r>
            <a:r>
              <a:rPr lang="pl-PL" altLang="pl-PL" sz="2400" dirty="0" err="1">
                <a:solidFill>
                  <a:srgbClr val="002060"/>
                </a:solidFill>
                <a:latin typeface="Arial Narrow" panose="020B0606020202030204" pitchFamily="34" charset="0"/>
              </a:rPr>
              <a:t>Naisbitt</a:t>
            </a:r>
            <a:r>
              <a:rPr lang="pl-PL" altLang="pl-PL" sz="2400" dirty="0">
                <a:solidFill>
                  <a:srgbClr val="002060"/>
                </a:solidFill>
                <a:latin typeface="Arial Narrow" panose="020B0606020202030204" pitchFamily="34" charset="0"/>
              </a:rPr>
              <a:t>, N., Philips, D</a:t>
            </a:r>
            <a:r>
              <a:rPr lang="pl-PL" altLang="pl-PL" sz="2400" dirty="0">
                <a:solidFill>
                  <a:srgbClr val="002060"/>
                </a:solidFill>
                <a:latin typeface="Arial Black" panose="020B0A04020102020204" pitchFamily="34" charset="0"/>
              </a:rPr>
              <a:t>. (</a:t>
            </a:r>
            <a:r>
              <a:rPr lang="pl-PL" altLang="pl-PL" sz="2400" b="1" dirty="0">
                <a:solidFill>
                  <a:srgbClr val="FF0066"/>
                </a:solidFill>
                <a:latin typeface="Arial Black" panose="020B0A04020102020204" pitchFamily="34" charset="0"/>
              </a:rPr>
              <a:t>2001</a:t>
            </a:r>
            <a:r>
              <a:rPr lang="pl-PL" altLang="pl-PL" sz="2400" dirty="0">
                <a:solidFill>
                  <a:srgbClr val="002060"/>
                </a:solidFill>
                <a:latin typeface="Arial Black" panose="020B0A04020102020204" pitchFamily="34" charset="0"/>
              </a:rPr>
              <a:t> / </a:t>
            </a:r>
            <a:r>
              <a:rPr lang="pl-PL" altLang="pl-PL" sz="2400" b="1" dirty="0">
                <a:solidFill>
                  <a:srgbClr val="002060"/>
                </a:solidFill>
                <a:latin typeface="Arial Black" panose="020B0A04020102020204" pitchFamily="34" charset="0"/>
              </a:rPr>
              <a:t>PL2003</a:t>
            </a:r>
            <a:r>
              <a:rPr lang="pl-PL" altLang="pl-PL" sz="2400" dirty="0">
                <a:solidFill>
                  <a:srgbClr val="002060"/>
                </a:solidFill>
                <a:latin typeface="Arial Black" panose="020B0A04020102020204" pitchFamily="34" charset="0"/>
              </a:rPr>
              <a:t>).  </a:t>
            </a:r>
            <a:r>
              <a:rPr lang="pl-PL" altLang="pl-PL" sz="2400" i="1" dirty="0">
                <a:solidFill>
                  <a:srgbClr val="002060"/>
                </a:solidFill>
                <a:latin typeface="Arial Narrow" panose="020B0606020202030204" pitchFamily="34" charset="0"/>
              </a:rPr>
              <a:t>High </a:t>
            </a:r>
            <a:r>
              <a:rPr lang="pl-PL" altLang="pl-PL" sz="2400" i="1" dirty="0" err="1">
                <a:solidFill>
                  <a:srgbClr val="002060"/>
                </a:solidFill>
                <a:latin typeface="Arial Narrow" panose="020B0606020202030204" pitchFamily="34" charset="0"/>
              </a:rPr>
              <a:t>tech</a:t>
            </a:r>
            <a:r>
              <a:rPr lang="pl-PL" altLang="pl-PL" sz="2400" i="1" dirty="0">
                <a:solidFill>
                  <a:srgbClr val="002060"/>
                </a:solidFill>
                <a:latin typeface="Arial Narrow" panose="020B0606020202030204" pitchFamily="34" charset="0"/>
              </a:rPr>
              <a:t>, high </a:t>
            </a:r>
            <a:r>
              <a:rPr lang="pl-PL" altLang="pl-PL" sz="2400" i="1" dirty="0" err="1">
                <a:solidFill>
                  <a:srgbClr val="002060"/>
                </a:solidFill>
                <a:latin typeface="Arial Narrow" panose="020B0606020202030204" pitchFamily="34" charset="0"/>
              </a:rPr>
              <a:t>touch</a:t>
            </a:r>
            <a:r>
              <a:rPr lang="pl-PL" altLang="pl-PL" sz="2400" i="1" dirty="0">
                <a:solidFill>
                  <a:srgbClr val="002060"/>
                </a:solidFill>
                <a:latin typeface="Arial Narrow" panose="020B0606020202030204" pitchFamily="34" charset="0"/>
              </a:rPr>
              <a:t>: technologia a poszukiwanie sensu</a:t>
            </a:r>
            <a:r>
              <a:rPr lang="pl-PL" altLang="pl-PL" sz="2400" dirty="0">
                <a:solidFill>
                  <a:srgbClr val="002060"/>
                </a:solidFill>
                <a:latin typeface="Arial Narrow" panose="020B0606020202030204" pitchFamily="34" charset="0"/>
              </a:rPr>
              <a:t>. Poznań: Zysk i S-ka </a:t>
            </a:r>
            <a:r>
              <a:rPr lang="pl-PL" altLang="pl-PL" sz="2400" dirty="0" err="1">
                <a:solidFill>
                  <a:srgbClr val="002060"/>
                </a:solidFill>
                <a:latin typeface="Arial Narrow" panose="020B0606020202030204" pitchFamily="34" charset="0"/>
              </a:rPr>
              <a:t>Wydawnmictwo</a:t>
            </a:r>
            <a:r>
              <a:rPr lang="pl-PL" altLang="pl-PL" sz="2400" dirty="0">
                <a:solidFill>
                  <a:srgbClr val="002060"/>
                </a:solidFill>
                <a:latin typeface="Arial Narrow" panose="020B0606020202030204" pitchFamily="34" charset="0"/>
              </a:rPr>
              <a:t> [przekład: Alicja </a:t>
            </a:r>
            <a:r>
              <a:rPr lang="pl-PL" altLang="pl-PL" sz="2400" dirty="0" err="1">
                <a:solidFill>
                  <a:srgbClr val="002060"/>
                </a:solidFill>
                <a:latin typeface="Arial Narrow" panose="020B0606020202030204" pitchFamily="34" charset="0"/>
              </a:rPr>
              <a:t>Unterschuetz</a:t>
            </a:r>
            <a:r>
              <a:rPr lang="pl-PL" altLang="pl-PL" sz="2400" dirty="0">
                <a:solidFill>
                  <a:srgbClr val="002060"/>
                </a:solidFill>
                <a:latin typeface="Arial Narrow" panose="020B0606020202030204" pitchFamily="34" charset="0"/>
              </a:rPr>
              <a:t>]. </a:t>
            </a:r>
            <a:r>
              <a:rPr lang="pl-PL" altLang="pl-PL" sz="2400" dirty="0">
                <a:solidFill>
                  <a:srgbClr val="002060"/>
                </a:solidFill>
                <a:latin typeface="Arial Narrow" panose="020B0606020202030204" pitchFamily="34" charset="0"/>
                <a:hlinkClick r:id="rId2"/>
              </a:rPr>
              <a:t> </a:t>
            </a:r>
            <a:endParaRPr lang="pl-PL" altLang="pl-PL" sz="2400" dirty="0">
              <a:solidFill>
                <a:srgbClr val="002060"/>
              </a:solidFill>
              <a:latin typeface="Arial Narrow" panose="020B0606020202030204" pitchFamily="34" charset="0"/>
            </a:endParaRPr>
          </a:p>
          <a:p>
            <a:pPr>
              <a:defRPr/>
            </a:pPr>
            <a:r>
              <a:rPr lang="pl-PL" altLang="pl-PL" sz="2400" dirty="0">
                <a:solidFill>
                  <a:srgbClr val="002060"/>
                </a:solidFill>
                <a:latin typeface="Arial Narrow" panose="020B0606020202030204" pitchFamily="34" charset="0"/>
              </a:rPr>
              <a:t>Toffler, A</a:t>
            </a:r>
            <a:r>
              <a:rPr lang="pl-PL" altLang="pl-PL" sz="2400" dirty="0">
                <a:solidFill>
                  <a:srgbClr val="002060"/>
                </a:solidFill>
                <a:latin typeface="Arial Black" panose="020B0A04020102020204" pitchFamily="34" charset="0"/>
              </a:rPr>
              <a:t>. (</a:t>
            </a:r>
            <a:r>
              <a:rPr lang="pl-PL" altLang="pl-PL" sz="2400" b="1" dirty="0">
                <a:solidFill>
                  <a:srgbClr val="66CCFF"/>
                </a:solidFill>
                <a:latin typeface="Arial Black" panose="020B0A04020102020204" pitchFamily="34" charset="0"/>
              </a:rPr>
              <a:t>1970</a:t>
            </a:r>
            <a:r>
              <a:rPr lang="pl-PL" altLang="pl-PL" sz="2400" b="1" dirty="0">
                <a:solidFill>
                  <a:srgbClr val="FF0066"/>
                </a:solidFill>
                <a:latin typeface="Arial Black" panose="020B0A04020102020204" pitchFamily="34" charset="0"/>
              </a:rPr>
              <a:t> </a:t>
            </a:r>
            <a:r>
              <a:rPr lang="pl-PL" altLang="pl-PL" sz="2400" b="1" dirty="0">
                <a:solidFill>
                  <a:srgbClr val="002060"/>
                </a:solidFill>
                <a:latin typeface="Arial Black" panose="020B0A04020102020204" pitchFamily="34" charset="0"/>
              </a:rPr>
              <a:t>/ PL1974</a:t>
            </a:r>
            <a:r>
              <a:rPr lang="pl-PL" altLang="pl-PL" sz="2400" dirty="0">
                <a:solidFill>
                  <a:srgbClr val="002060"/>
                </a:solidFill>
                <a:latin typeface="Arial Black" panose="020B0A04020102020204" pitchFamily="34" charset="0"/>
              </a:rPr>
              <a:t>). </a:t>
            </a:r>
            <a:r>
              <a:rPr lang="pl-PL" altLang="pl-PL" sz="2400" i="1" dirty="0">
                <a:solidFill>
                  <a:srgbClr val="002060"/>
                </a:solidFill>
                <a:latin typeface="Arial Narrow" panose="020B0606020202030204" pitchFamily="34" charset="0"/>
              </a:rPr>
              <a:t>Szok przyszłości</a:t>
            </a:r>
            <a:r>
              <a:rPr lang="pl-PL" altLang="pl-PL" sz="2400" dirty="0">
                <a:solidFill>
                  <a:srgbClr val="002060"/>
                </a:solidFill>
                <a:latin typeface="Arial Narrow" panose="020B0606020202030204" pitchFamily="34" charset="0"/>
              </a:rPr>
              <a:t>. Warszawa:  PIW [przekład: Wiktor Osiatyński i Elżbieta </a:t>
            </a:r>
            <a:r>
              <a:rPr lang="pl-PL" altLang="pl-PL" sz="2400" dirty="0" err="1">
                <a:solidFill>
                  <a:srgbClr val="002060"/>
                </a:solidFill>
                <a:latin typeface="Arial Narrow" panose="020B0606020202030204" pitchFamily="34" charset="0"/>
              </a:rPr>
              <a:t>Ryszka</a:t>
            </a:r>
            <a:r>
              <a:rPr lang="pl-PL" altLang="pl-PL" sz="2400" dirty="0">
                <a:solidFill>
                  <a:srgbClr val="002060"/>
                </a:solidFill>
                <a:latin typeface="Arial Narrow" panose="020B0606020202030204" pitchFamily="34" charset="0"/>
              </a:rPr>
              <a:t>]. </a:t>
            </a:r>
          </a:p>
          <a:p>
            <a:pPr>
              <a:defRPr/>
            </a:pPr>
            <a:r>
              <a:rPr lang="en-US" altLang="pl-PL" sz="2400" dirty="0">
                <a:solidFill>
                  <a:srgbClr val="002060"/>
                </a:solidFill>
                <a:latin typeface="Arial Narrow" panose="020B0606020202030204" pitchFamily="34" charset="0"/>
              </a:rPr>
              <a:t>Toffler, A</a:t>
            </a:r>
            <a:r>
              <a:rPr lang="en-US" altLang="pl-PL" sz="2400" dirty="0">
                <a:solidFill>
                  <a:srgbClr val="002060"/>
                </a:solidFill>
                <a:latin typeface="Arial Black" panose="020B0A04020102020204" pitchFamily="34" charset="0"/>
              </a:rPr>
              <a:t>. (</a:t>
            </a:r>
            <a:r>
              <a:rPr lang="en-US" altLang="pl-PL" sz="2400" b="1" dirty="0">
                <a:solidFill>
                  <a:srgbClr val="66CCFF"/>
                </a:solidFill>
                <a:latin typeface="Arial Black" panose="020B0A04020102020204" pitchFamily="34" charset="0"/>
              </a:rPr>
              <a:t>1980</a:t>
            </a:r>
            <a:r>
              <a:rPr lang="pl-PL" altLang="pl-PL" sz="2400" dirty="0">
                <a:solidFill>
                  <a:srgbClr val="66CCFF"/>
                </a:solidFill>
                <a:latin typeface="Arial Black" panose="020B0A04020102020204" pitchFamily="34" charset="0"/>
              </a:rPr>
              <a:t> </a:t>
            </a:r>
            <a:r>
              <a:rPr lang="pl-PL" altLang="pl-PL" sz="2400" dirty="0">
                <a:solidFill>
                  <a:srgbClr val="002060"/>
                </a:solidFill>
                <a:latin typeface="Arial Black" panose="020B0A04020102020204" pitchFamily="34" charset="0"/>
              </a:rPr>
              <a:t>/ </a:t>
            </a:r>
            <a:r>
              <a:rPr lang="pl-PL" altLang="pl-PL" sz="2400" b="1" dirty="0">
                <a:solidFill>
                  <a:srgbClr val="002060"/>
                </a:solidFill>
                <a:latin typeface="Arial Black" panose="020B0A04020102020204" pitchFamily="34" charset="0"/>
              </a:rPr>
              <a:t>PL1986</a:t>
            </a:r>
            <a:r>
              <a:rPr lang="en-US" altLang="pl-PL" sz="2400" dirty="0">
                <a:solidFill>
                  <a:srgbClr val="002060"/>
                </a:solidFill>
                <a:latin typeface="Arial Black" panose="020B0A04020102020204" pitchFamily="34" charset="0"/>
              </a:rPr>
              <a:t>). </a:t>
            </a:r>
            <a:r>
              <a:rPr lang="pl-PL" altLang="pl-PL" sz="2400" i="1" dirty="0">
                <a:solidFill>
                  <a:srgbClr val="002060"/>
                </a:solidFill>
                <a:latin typeface="Arial Narrow" panose="020B0606020202030204" pitchFamily="34" charset="0"/>
              </a:rPr>
              <a:t>Trzecia fala</a:t>
            </a:r>
            <a:r>
              <a:rPr lang="pl-PL" altLang="pl-PL" sz="2400" dirty="0">
                <a:solidFill>
                  <a:srgbClr val="002060"/>
                </a:solidFill>
                <a:latin typeface="Arial Narrow" panose="020B0606020202030204" pitchFamily="34" charset="0"/>
              </a:rPr>
              <a:t>. Warszawa: PIW [przekład: Ewa </a:t>
            </a:r>
            <a:r>
              <a:rPr lang="pl-PL" altLang="pl-PL" sz="2400" dirty="0" err="1">
                <a:solidFill>
                  <a:srgbClr val="002060"/>
                </a:solidFill>
                <a:latin typeface="Arial Narrow" panose="020B0606020202030204" pitchFamily="34" charset="0"/>
              </a:rPr>
              <a:t>Woydyłło</a:t>
            </a:r>
            <a:r>
              <a:rPr lang="pl-PL" altLang="pl-PL" sz="2400" dirty="0">
                <a:solidFill>
                  <a:srgbClr val="002060"/>
                </a:solidFill>
                <a:latin typeface="Arial Narrow" panose="020B0606020202030204" pitchFamily="34" charset="0"/>
              </a:rPr>
              <a:t>].</a:t>
            </a:r>
          </a:p>
          <a:p>
            <a:pPr>
              <a:defRPr/>
            </a:pPr>
            <a:r>
              <a:rPr lang="en-US" altLang="pl-PL" sz="2400" dirty="0">
                <a:solidFill>
                  <a:srgbClr val="002060"/>
                </a:solidFill>
                <a:latin typeface="Arial Narrow" panose="020B0606020202030204" pitchFamily="34" charset="0"/>
              </a:rPr>
              <a:t>Toffler, A, Toffler, H. </a:t>
            </a:r>
            <a:r>
              <a:rPr lang="pl-PL" altLang="pl-PL" sz="2400" dirty="0">
                <a:solidFill>
                  <a:srgbClr val="002060"/>
                </a:solidFill>
                <a:latin typeface="Arial Black" panose="020B0A04020102020204" pitchFamily="34" charset="0"/>
              </a:rPr>
              <a:t>(</a:t>
            </a:r>
            <a:r>
              <a:rPr lang="pl-PL" altLang="pl-PL" sz="2400" b="1" dirty="0">
                <a:solidFill>
                  <a:srgbClr val="66CCFF"/>
                </a:solidFill>
                <a:latin typeface="Arial Black" panose="020B0A04020102020204" pitchFamily="34" charset="0"/>
              </a:rPr>
              <a:t>1995</a:t>
            </a:r>
            <a:r>
              <a:rPr lang="pl-PL" altLang="pl-PL" sz="2400" dirty="0">
                <a:solidFill>
                  <a:srgbClr val="002060"/>
                </a:solidFill>
                <a:latin typeface="Arial Black" panose="020B0A04020102020204" pitchFamily="34" charset="0"/>
              </a:rPr>
              <a:t> </a:t>
            </a:r>
            <a:r>
              <a:rPr lang="pl-PL" altLang="pl-PL" sz="2400" b="1" dirty="0">
                <a:solidFill>
                  <a:srgbClr val="002060"/>
                </a:solidFill>
                <a:latin typeface="Arial Black" panose="020B0A04020102020204" pitchFamily="34" charset="0"/>
              </a:rPr>
              <a:t>/ PL1996</a:t>
            </a:r>
            <a:r>
              <a:rPr lang="pl-PL" altLang="pl-PL" sz="2400" dirty="0">
                <a:solidFill>
                  <a:srgbClr val="002060"/>
                </a:solidFill>
                <a:latin typeface="Arial Black" panose="020B0A04020102020204" pitchFamily="34" charset="0"/>
              </a:rPr>
              <a:t>). </a:t>
            </a:r>
            <a:r>
              <a:rPr lang="pl-PL" altLang="pl-PL" sz="2400" i="1" dirty="0">
                <a:solidFill>
                  <a:srgbClr val="002060"/>
                </a:solidFill>
                <a:latin typeface="Arial Narrow" panose="020B0606020202030204" pitchFamily="34" charset="0"/>
              </a:rPr>
              <a:t>Budowa nowej cywilizacji. Polityka trzeciej fali</a:t>
            </a:r>
            <a:r>
              <a:rPr lang="pl-PL" altLang="pl-PL" sz="2400" dirty="0">
                <a:solidFill>
                  <a:srgbClr val="002060"/>
                </a:solidFill>
                <a:latin typeface="Arial Narrow" panose="020B0606020202030204" pitchFamily="34" charset="0"/>
              </a:rPr>
              <a:t>. Poznań: Zysk i S-ka Wydawnictwo [przekład: Jerzy Łoziński].</a:t>
            </a:r>
          </a:p>
          <a:p>
            <a:pPr>
              <a:defRPr/>
            </a:pPr>
            <a:endParaRPr lang="pl-PL" altLang="pl-PL" sz="2400" dirty="0">
              <a:solidFill>
                <a:srgbClr val="002060"/>
              </a:solidFill>
              <a:latin typeface="Arial Narrow" panose="020B0606020202030204" pitchFamily="34" charset="0"/>
            </a:endParaRPr>
          </a:p>
          <a:p>
            <a:pPr>
              <a:defRPr/>
            </a:pPr>
            <a:endParaRPr lang="pl-PL" altLang="pl-PL"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79807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9"/>
          <p:cNvGrpSpPr>
            <a:grpSpLocks/>
          </p:cNvGrpSpPr>
          <p:nvPr/>
        </p:nvGrpSpPr>
        <p:grpSpPr bwMode="auto">
          <a:xfrm>
            <a:off x="-6350" y="-1112838"/>
            <a:ext cx="9340850" cy="7970838"/>
            <a:chOff x="0" y="-693"/>
            <a:chExt cx="5884" cy="5021"/>
          </a:xfrm>
        </p:grpSpPr>
        <p:pic>
          <p:nvPicPr>
            <p:cNvPr id="14342" name="Picture 5" descr="01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 y="-693"/>
              <a:ext cx="1881" cy="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zImage" descr="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62"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2"/>
              <a:ext cx="1730" cy="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1" descr="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 y="2115"/>
              <a:ext cx="1393"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4" descr="30400767.jpg">
              <a:hlinkClick r:id="rId7" tooltip="&quot;Pokaż zdjęcie&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 y="0"/>
              <a:ext cx="2925"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6" descr="dziecko, dziewczynka, tata, mężczyzna">
              <a:hlinkClick r:id="rId9" tooltip="&quot;Pokaż zdjęcie&quo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9" y="1425"/>
              <a:ext cx="1935"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7" descr="Jak-z-2-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2" y="2849"/>
              <a:ext cx="18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5" descr="maluch, przedszkolak, gimnastyka">
              <a:hlinkClick r:id="rId12" tooltip="&quot;Pokaż zdjęcie&quo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3" y="79"/>
              <a:ext cx="136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9" name="Picture 9" descr="arrow_up_gre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500" y="6310313"/>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3" descr="arrow_up_gre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00" y="6310313"/>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8"/>
          <p:cNvSpPr>
            <a:spLocks noGrp="1" noChangeArrowheads="1"/>
          </p:cNvSpPr>
          <p:nvPr>
            <p:ph type="title"/>
          </p:nvPr>
        </p:nvSpPr>
        <p:spPr>
          <a:xfrm>
            <a:off x="-348" y="2306638"/>
            <a:ext cx="5364436" cy="1462087"/>
          </a:xfrm>
          <a:solidFill>
            <a:srgbClr val="FFFF00"/>
          </a:solidFill>
          <a:effectLst>
            <a:outerShdw dist="71842" dir="2700000" algn="ctr" rotWithShape="0">
              <a:srgbClr val="3333CC"/>
            </a:outerShdw>
          </a:effectLst>
        </p:spPr>
        <p:txBody>
          <a:bodyPr/>
          <a:lstStyle/>
          <a:p>
            <a:pPr eaLnBrk="1" hangingPunct="1"/>
            <a:r>
              <a:rPr lang="pl-PL" altLang="pl-PL" sz="3200" dirty="0">
                <a:latin typeface="Arial Black" panose="020B0A04020102020204" pitchFamily="34" charset="0"/>
              </a:rPr>
              <a:t>Co się zmieniło </a:t>
            </a:r>
            <a:br>
              <a:rPr lang="pl-PL" altLang="pl-PL" sz="3200" dirty="0">
                <a:latin typeface="Arial Black" panose="020B0A04020102020204" pitchFamily="34" charset="0"/>
              </a:rPr>
            </a:br>
            <a:r>
              <a:rPr lang="pl-PL" altLang="pl-PL" sz="3200" dirty="0">
                <a:latin typeface="Arial Black" panose="020B0A04020102020204" pitchFamily="34" charset="0"/>
              </a:rPr>
              <a:t>w codziennym funkcjonowaniu ludzi ?</a:t>
            </a:r>
          </a:p>
        </p:txBody>
      </p:sp>
    </p:spTree>
    <p:extLst>
      <p:ext uri="{BB962C8B-B14F-4D97-AF65-F5344CB8AC3E}">
        <p14:creationId xmlns:p14="http://schemas.microsoft.com/office/powerpoint/2010/main" val="281816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pl-PL" altLang="pl-PL" dirty="0">
                <a:latin typeface="Arial Black" panose="020B0A04020102020204" pitchFamily="34" charset="0"/>
              </a:rPr>
              <a:t>Co się zmieniło ?</a:t>
            </a:r>
          </a:p>
        </p:txBody>
      </p:sp>
      <p:sp>
        <p:nvSpPr>
          <p:cNvPr id="15363" name="Rectangle 5"/>
          <p:cNvSpPr>
            <a:spLocks noGrp="1" noChangeArrowheads="1"/>
          </p:cNvSpPr>
          <p:nvPr>
            <p:ph type="body" sz="half" idx="1"/>
          </p:nvPr>
        </p:nvSpPr>
        <p:spPr>
          <a:xfrm>
            <a:off x="457200" y="1341438"/>
            <a:ext cx="4038600" cy="5256212"/>
          </a:xfrm>
          <a:solidFill>
            <a:srgbClr val="FFFF99"/>
          </a:solidFill>
          <a:effectLst>
            <a:outerShdw dist="71842" dir="2700000" algn="ctr" rotWithShape="0">
              <a:srgbClr val="3333CC"/>
            </a:outerShdw>
          </a:effectLst>
        </p:spPr>
        <p:txBody>
          <a:bodyPr/>
          <a:lstStyle/>
          <a:p>
            <a:pPr eaLnBrk="1" hangingPunct="1">
              <a:lnSpc>
                <a:spcPct val="90000"/>
              </a:lnSpc>
              <a:buFontTx/>
              <a:buNone/>
            </a:pPr>
            <a:r>
              <a:rPr lang="pl-PL" altLang="pl-PL" sz="3600" b="1" dirty="0">
                <a:latin typeface="Arial Black" panose="020B0A04020102020204" pitchFamily="34" charset="0"/>
              </a:rPr>
              <a:t>Kiedyś:</a:t>
            </a:r>
          </a:p>
          <a:p>
            <a:pPr eaLnBrk="1" hangingPunct="1">
              <a:lnSpc>
                <a:spcPct val="90000"/>
              </a:lnSpc>
            </a:pPr>
            <a:r>
              <a:rPr lang="pl-PL" altLang="pl-PL" sz="2800" b="1" dirty="0">
                <a:latin typeface="Arial Narrow" panose="020B0606020202030204" pitchFamily="34" charset="0"/>
              </a:rPr>
              <a:t>Okienko kasowe</a:t>
            </a:r>
          </a:p>
          <a:p>
            <a:pPr eaLnBrk="1" hangingPunct="1">
              <a:lnSpc>
                <a:spcPct val="90000"/>
              </a:lnSpc>
            </a:pPr>
            <a:r>
              <a:rPr lang="pl-PL" altLang="pl-PL" sz="2800" b="1" dirty="0">
                <a:latin typeface="Arial Narrow" panose="020B0606020202030204" pitchFamily="34" charset="0"/>
              </a:rPr>
              <a:t>Książki w bibliotece domowej, publicznej</a:t>
            </a:r>
          </a:p>
          <a:p>
            <a:pPr eaLnBrk="1" hangingPunct="1">
              <a:lnSpc>
                <a:spcPct val="90000"/>
              </a:lnSpc>
            </a:pPr>
            <a:r>
              <a:rPr lang="pl-PL" altLang="pl-PL" sz="2800" b="1" dirty="0">
                <a:latin typeface="Arial Narrow" panose="020B0606020202030204" pitchFamily="34" charset="0"/>
              </a:rPr>
              <a:t>Piekarnik i spiżarnia</a:t>
            </a:r>
          </a:p>
          <a:p>
            <a:pPr eaLnBrk="1" hangingPunct="1">
              <a:lnSpc>
                <a:spcPct val="90000"/>
              </a:lnSpc>
            </a:pPr>
            <a:r>
              <a:rPr lang="pl-PL" altLang="pl-PL" sz="2800" b="1" dirty="0">
                <a:latin typeface="Arial Narrow" panose="020B0606020202030204" pitchFamily="34" charset="0"/>
              </a:rPr>
              <a:t>Pralka Frania, </a:t>
            </a:r>
            <a:r>
              <a:rPr lang="pl-PL" altLang="pl-PL" sz="2800" b="1" dirty="0">
                <a:solidFill>
                  <a:srgbClr val="FF0000"/>
                </a:solidFill>
                <a:latin typeface="Arial Narrow" panose="020B0606020202030204" pitchFamily="34" charset="0"/>
              </a:rPr>
              <a:t>namydlanie, moczenie, gotowanie, krochmalenie, maglowanie, prasowanie</a:t>
            </a:r>
          </a:p>
          <a:p>
            <a:pPr eaLnBrk="1" hangingPunct="1">
              <a:lnSpc>
                <a:spcPct val="90000"/>
              </a:lnSpc>
            </a:pPr>
            <a:r>
              <a:rPr lang="pl-PL" altLang="pl-PL" b="1" dirty="0">
                <a:latin typeface="Arial Narrow" panose="020B0606020202030204" pitchFamily="34" charset="0"/>
              </a:rPr>
              <a:t>Gotowanie i pieczenie</a:t>
            </a:r>
            <a:endParaRPr lang="pl-PL" altLang="pl-PL" b="1" dirty="0">
              <a:solidFill>
                <a:srgbClr val="FF0000"/>
              </a:solidFill>
              <a:latin typeface="Arial Narrow" panose="020B0606020202030204" pitchFamily="34" charset="0"/>
            </a:endParaRPr>
          </a:p>
        </p:txBody>
      </p:sp>
      <p:sp>
        <p:nvSpPr>
          <p:cNvPr id="15364" name="Rectangle 6"/>
          <p:cNvSpPr>
            <a:spLocks noGrp="1" noChangeArrowheads="1"/>
          </p:cNvSpPr>
          <p:nvPr>
            <p:ph type="body" sz="half" idx="2"/>
          </p:nvPr>
        </p:nvSpPr>
        <p:spPr>
          <a:xfrm>
            <a:off x="4648200" y="1341438"/>
            <a:ext cx="4038600" cy="5256212"/>
          </a:xfrm>
          <a:solidFill>
            <a:srgbClr val="CCFF33"/>
          </a:solidFill>
          <a:effectLst>
            <a:outerShdw dist="71842" dir="2700000" algn="ctr" rotWithShape="0">
              <a:srgbClr val="3333CC"/>
            </a:outerShdw>
          </a:effectLst>
        </p:spPr>
        <p:txBody>
          <a:bodyPr/>
          <a:lstStyle/>
          <a:p>
            <a:pPr eaLnBrk="1" hangingPunct="1">
              <a:lnSpc>
                <a:spcPct val="90000"/>
              </a:lnSpc>
              <a:buFontTx/>
              <a:buNone/>
            </a:pPr>
            <a:r>
              <a:rPr lang="pl-PL" altLang="pl-PL" sz="3600" b="1" dirty="0">
                <a:latin typeface="Arial Black" panose="020B0A04020102020204" pitchFamily="34" charset="0"/>
              </a:rPr>
              <a:t>Dzisiaj:</a:t>
            </a:r>
          </a:p>
          <a:p>
            <a:pPr eaLnBrk="1" hangingPunct="1">
              <a:lnSpc>
                <a:spcPct val="90000"/>
              </a:lnSpc>
            </a:pPr>
            <a:r>
              <a:rPr lang="pl-PL" altLang="pl-PL" sz="2800" b="1" dirty="0">
                <a:latin typeface="Arial Narrow" panose="020B0606020202030204" pitchFamily="34" charset="0"/>
              </a:rPr>
              <a:t>e-bank, e-sklep, e- lekarz</a:t>
            </a:r>
          </a:p>
          <a:p>
            <a:pPr eaLnBrk="1" hangingPunct="1">
              <a:lnSpc>
                <a:spcPct val="90000"/>
              </a:lnSpc>
            </a:pPr>
            <a:r>
              <a:rPr lang="pl-PL" altLang="pl-PL" sz="2800" b="1" dirty="0">
                <a:latin typeface="Arial Narrow" panose="020B0606020202030204" pitchFamily="34" charset="0"/>
              </a:rPr>
              <a:t>e-book, e-gazeta</a:t>
            </a:r>
          </a:p>
          <a:p>
            <a:pPr eaLnBrk="1" hangingPunct="1">
              <a:lnSpc>
                <a:spcPct val="90000"/>
              </a:lnSpc>
            </a:pPr>
            <a:r>
              <a:rPr lang="pl-PL" altLang="pl-PL" sz="2800" b="1" i="1" dirty="0">
                <a:latin typeface="Arial Narrow" panose="020B0606020202030204" pitchFamily="34" charset="0"/>
              </a:rPr>
              <a:t>Wikipedia </a:t>
            </a:r>
          </a:p>
          <a:p>
            <a:pPr eaLnBrk="1" hangingPunct="1">
              <a:lnSpc>
                <a:spcPct val="90000"/>
              </a:lnSpc>
            </a:pPr>
            <a:r>
              <a:rPr lang="pl-PL" altLang="pl-PL" sz="2800" b="1" dirty="0">
                <a:latin typeface="Arial Narrow" panose="020B0606020202030204" pitchFamily="34" charset="0"/>
              </a:rPr>
              <a:t>Kuchenka mikrofalowa, </a:t>
            </a:r>
            <a:r>
              <a:rPr lang="pl-PL" altLang="pl-PL" sz="2800" b="1" dirty="0" err="1">
                <a:latin typeface="Arial Narrow" panose="020B0606020202030204" pitchFamily="34" charset="0"/>
              </a:rPr>
              <a:t>lodówkozamrażarki</a:t>
            </a:r>
            <a:endParaRPr lang="pl-PL" altLang="pl-PL" sz="2800" b="1" dirty="0">
              <a:latin typeface="Arial Narrow" panose="020B0606020202030204" pitchFamily="34" charset="0"/>
            </a:endParaRPr>
          </a:p>
          <a:p>
            <a:pPr eaLnBrk="1" hangingPunct="1">
              <a:lnSpc>
                <a:spcPct val="90000"/>
              </a:lnSpc>
            </a:pPr>
            <a:r>
              <a:rPr lang="pl-PL" altLang="pl-PL" sz="2800" b="1" dirty="0">
                <a:solidFill>
                  <a:srgbClr val="FF0000"/>
                </a:solidFill>
                <a:latin typeface="Arial Narrow" panose="020B0606020202030204" pitchFamily="34" charset="0"/>
              </a:rPr>
              <a:t>Pralka i suszarka automatyczna</a:t>
            </a:r>
          </a:p>
          <a:p>
            <a:pPr eaLnBrk="1" hangingPunct="1">
              <a:lnSpc>
                <a:spcPct val="90000"/>
              </a:lnSpc>
            </a:pPr>
            <a:r>
              <a:rPr lang="pl-PL" altLang="pl-PL" sz="2800" b="1" dirty="0">
                <a:latin typeface="Arial Narrow" panose="020B0606020202030204" pitchFamily="34" charset="0"/>
              </a:rPr>
              <a:t>Zmywarka do naczyń</a:t>
            </a:r>
          </a:p>
          <a:p>
            <a:pPr eaLnBrk="1" hangingPunct="1">
              <a:lnSpc>
                <a:spcPct val="90000"/>
              </a:lnSpc>
            </a:pPr>
            <a:r>
              <a:rPr lang="pl-PL" altLang="pl-PL" b="1" dirty="0">
                <a:latin typeface="Arial Narrow" panose="020B0606020202030204" pitchFamily="34" charset="0"/>
              </a:rPr>
              <a:t>Kupowane gotowe jedzenie</a:t>
            </a:r>
            <a:endParaRPr lang="pl-PL" altLang="pl-PL" sz="2800" b="1" dirty="0">
              <a:latin typeface="Arial Narrow" panose="020B0606020202030204" pitchFamily="34" charset="0"/>
            </a:endParaRPr>
          </a:p>
        </p:txBody>
      </p:sp>
    </p:spTree>
    <p:extLst>
      <p:ext uri="{BB962C8B-B14F-4D97-AF65-F5344CB8AC3E}">
        <p14:creationId xmlns:p14="http://schemas.microsoft.com/office/powerpoint/2010/main" val="32883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6"/>
          <p:cNvSpPr>
            <a:spLocks noChangeArrowheads="1"/>
          </p:cNvSpPr>
          <p:nvPr/>
        </p:nvSpPr>
        <p:spPr bwMode="auto">
          <a:xfrm>
            <a:off x="-74613" y="-14288"/>
            <a:ext cx="9218613" cy="6858001"/>
          </a:xfrm>
          <a:prstGeom prst="rect">
            <a:avLst/>
          </a:prstGeom>
          <a:solidFill>
            <a:schemeClr val="bg1"/>
          </a:solidFill>
          <a:ln w="9525" algn="ctr">
            <a:noFill/>
            <a:round/>
            <a:headEnd/>
            <a:tailEnd/>
          </a:ln>
        </p:spPr>
        <p:txBody>
          <a:bodyPr/>
          <a:lstStyle/>
          <a:p>
            <a:pPr algn="ctr" eaLnBrk="1" hangingPunct="1"/>
            <a:endParaRPr lang="pl-PL" altLang="pl-PL"/>
          </a:p>
        </p:txBody>
      </p:sp>
      <p:sp>
        <p:nvSpPr>
          <p:cNvPr id="16387" name="Rectangle 5"/>
          <p:cNvSpPr>
            <a:spLocks noGrp="1" noChangeArrowheads="1"/>
          </p:cNvSpPr>
          <p:nvPr>
            <p:ph type="body" sz="half" idx="1"/>
          </p:nvPr>
        </p:nvSpPr>
        <p:spPr>
          <a:xfrm>
            <a:off x="0" y="824060"/>
            <a:ext cx="4495800" cy="6033939"/>
          </a:xfrm>
          <a:solidFill>
            <a:schemeClr val="bg1"/>
          </a:solidFill>
          <a:effectLst>
            <a:outerShdw dist="71842" dir="2700000" algn="ctr" rotWithShape="0">
              <a:srgbClr val="3333CC"/>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buFontTx/>
              <a:buNone/>
              <a:defRPr/>
            </a:pPr>
            <a:r>
              <a:rPr lang="pl-PL" altLang="pl-PL" b="1" u="sng" dirty="0">
                <a:solidFill>
                  <a:srgbClr val="000066"/>
                </a:solidFill>
                <a:cs typeface="Times New Roman" panose="02020603050405020304" pitchFamily="18" charset="0"/>
              </a:rPr>
              <a:t>Kiedyś …</a:t>
            </a:r>
          </a:p>
          <a:p>
            <a:pPr marL="0" indent="0" algn="ctr">
              <a:lnSpc>
                <a:spcPct val="90000"/>
              </a:lnSpc>
              <a:buFontTx/>
              <a:buNone/>
              <a:defRPr/>
            </a:pPr>
            <a:r>
              <a:rPr lang="pl-PL" altLang="pl-PL" sz="2800" b="1" u="sng" dirty="0">
                <a:solidFill>
                  <a:srgbClr val="FF0066"/>
                </a:solidFill>
                <a:cs typeface="Times New Roman" panose="02020603050405020304" pitchFamily="18" charset="0"/>
              </a:rPr>
              <a:t>KARTKI „NA ŻYCIE”</a:t>
            </a:r>
          </a:p>
          <a:p>
            <a:pPr>
              <a:lnSpc>
                <a:spcPct val="90000"/>
              </a:lnSpc>
              <a:defRPr/>
            </a:pPr>
            <a:r>
              <a:rPr lang="pl-PL" altLang="pl-PL" sz="2400" b="1" dirty="0">
                <a:solidFill>
                  <a:srgbClr val="000066"/>
                </a:solidFill>
                <a:cs typeface="Times New Roman" panose="02020603050405020304" pitchFamily="18" charset="0"/>
              </a:rPr>
              <a:t>telegramy</a:t>
            </a:r>
          </a:p>
          <a:p>
            <a:pPr>
              <a:lnSpc>
                <a:spcPct val="90000"/>
              </a:lnSpc>
              <a:defRPr/>
            </a:pPr>
            <a:r>
              <a:rPr lang="pl-PL" altLang="pl-PL" sz="2400" b="1" dirty="0">
                <a:solidFill>
                  <a:srgbClr val="000066"/>
                </a:solidFill>
                <a:cs typeface="Times New Roman" panose="02020603050405020304" pitchFamily="18" charset="0"/>
              </a:rPr>
              <a:t>masło w liściach chrzanu</a:t>
            </a:r>
          </a:p>
          <a:p>
            <a:pPr>
              <a:lnSpc>
                <a:spcPct val="90000"/>
              </a:lnSpc>
              <a:defRPr/>
            </a:pPr>
            <a:r>
              <a:rPr lang="pl-PL" altLang="pl-PL" sz="2400" b="1" dirty="0">
                <a:solidFill>
                  <a:srgbClr val="000066"/>
                </a:solidFill>
                <a:cs typeface="Times New Roman" panose="02020603050405020304" pitchFamily="18" charset="0"/>
              </a:rPr>
              <a:t>koszule </a:t>
            </a:r>
            <a:r>
              <a:rPr lang="pl-PL" altLang="pl-PL" sz="2400" b="1" i="1" dirty="0">
                <a:solidFill>
                  <a:srgbClr val="000066"/>
                </a:solidFill>
                <a:cs typeface="Times New Roman" panose="02020603050405020304" pitchFamily="18" charset="0"/>
              </a:rPr>
              <a:t>non-iron</a:t>
            </a:r>
          </a:p>
          <a:p>
            <a:pPr>
              <a:lnSpc>
                <a:spcPct val="90000"/>
              </a:lnSpc>
              <a:defRPr/>
            </a:pPr>
            <a:r>
              <a:rPr lang="pl-PL" altLang="pl-PL" sz="2400" b="1" dirty="0">
                <a:solidFill>
                  <a:srgbClr val="000066"/>
                </a:solidFill>
                <a:cs typeface="Times New Roman" panose="02020603050405020304" pitchFamily="18" charset="0"/>
              </a:rPr>
              <a:t>pralka Frani oraz namydlanie, moczenie, gotowanie, krochmalenie, maglowanie, prasowanie</a:t>
            </a:r>
          </a:p>
          <a:p>
            <a:pPr>
              <a:lnSpc>
                <a:spcPct val="90000"/>
              </a:lnSpc>
              <a:defRPr/>
            </a:pPr>
            <a:r>
              <a:rPr lang="pl-PL" altLang="pl-PL" sz="2400" b="1" dirty="0">
                <a:solidFill>
                  <a:srgbClr val="000066"/>
                </a:solidFill>
                <a:cs typeface="Times New Roman" panose="02020603050405020304" pitchFamily="18" charset="0"/>
              </a:rPr>
              <a:t>pisanie przez kalkę</a:t>
            </a:r>
          </a:p>
          <a:p>
            <a:pPr>
              <a:lnSpc>
                <a:spcPct val="90000"/>
              </a:lnSpc>
              <a:defRPr/>
            </a:pPr>
            <a:r>
              <a:rPr lang="pl-PL" altLang="pl-PL" sz="2400" b="1" dirty="0">
                <a:solidFill>
                  <a:srgbClr val="000066"/>
                </a:solidFill>
                <a:cs typeface="Times New Roman" panose="02020603050405020304" pitchFamily="18" charset="0"/>
              </a:rPr>
              <a:t>ołówek kopiowy (plucie)</a:t>
            </a:r>
          </a:p>
          <a:p>
            <a:pPr>
              <a:lnSpc>
                <a:spcPct val="90000"/>
              </a:lnSpc>
              <a:defRPr/>
            </a:pPr>
            <a:r>
              <a:rPr lang="pl-PL" altLang="pl-PL" sz="2400" b="1" dirty="0">
                <a:solidFill>
                  <a:srgbClr val="000066"/>
                </a:solidFill>
                <a:cs typeface="Times New Roman" panose="02020603050405020304" pitchFamily="18" charset="0"/>
              </a:rPr>
              <a:t>kolejki do automatu telef.</a:t>
            </a:r>
          </a:p>
          <a:p>
            <a:pPr>
              <a:lnSpc>
                <a:spcPct val="90000"/>
              </a:lnSpc>
              <a:defRPr/>
            </a:pPr>
            <a:r>
              <a:rPr lang="pl-PL" altLang="pl-PL" sz="2400" b="1" dirty="0">
                <a:solidFill>
                  <a:srgbClr val="000066"/>
                </a:solidFill>
                <a:cs typeface="Times New Roman" panose="02020603050405020304" pitchFamily="18" charset="0"/>
              </a:rPr>
              <a:t>zamawianie międzymiastowej i czekanie</a:t>
            </a:r>
            <a:endParaRPr lang="pl-PL" altLang="pl-PL" sz="2400" b="1" dirty="0">
              <a:solidFill>
                <a:srgbClr val="FF0066"/>
              </a:solidFill>
              <a:cs typeface="Times New Roman" panose="02020603050405020304" pitchFamily="18" charset="0"/>
            </a:endParaRPr>
          </a:p>
          <a:p>
            <a:pPr>
              <a:lnSpc>
                <a:spcPct val="90000"/>
              </a:lnSpc>
              <a:defRPr/>
            </a:pPr>
            <a:endParaRPr lang="pl-PL" altLang="pl-PL" sz="2400" b="1" dirty="0">
              <a:solidFill>
                <a:srgbClr val="000066"/>
              </a:solidFill>
              <a:cs typeface="Times New Roman" panose="02020603050405020304" pitchFamily="18" charset="0"/>
            </a:endParaRPr>
          </a:p>
        </p:txBody>
      </p:sp>
      <p:sp>
        <p:nvSpPr>
          <p:cNvPr id="40966" name="Rectangle 6"/>
          <p:cNvSpPr>
            <a:spLocks noGrp="1" noChangeArrowheads="1"/>
          </p:cNvSpPr>
          <p:nvPr>
            <p:ph type="body" sz="half" idx="2"/>
          </p:nvPr>
        </p:nvSpPr>
        <p:spPr>
          <a:xfrm>
            <a:off x="4648200" y="824060"/>
            <a:ext cx="4495800" cy="6033939"/>
          </a:xfrm>
          <a:solidFill>
            <a:srgbClr val="CCFF33"/>
          </a:solidFill>
          <a:effectLst>
            <a:outerShdw dist="71842" dir="2700000" algn="ctr" rotWithShape="0">
              <a:srgbClr val="3333CC"/>
            </a:outerShdw>
          </a:effectLst>
        </p:spPr>
        <p:txBody>
          <a:bodyPr/>
          <a:lstStyle/>
          <a:p>
            <a:pPr algn="ctr">
              <a:lnSpc>
                <a:spcPct val="90000"/>
              </a:lnSpc>
              <a:buFontTx/>
              <a:buNone/>
              <a:defRPr/>
            </a:pPr>
            <a:r>
              <a:rPr lang="pl-PL" altLang="pl-PL" b="1" u="sng" dirty="0">
                <a:solidFill>
                  <a:srgbClr val="000066"/>
                </a:solidFill>
                <a:cs typeface="Times New Roman" panose="02020603050405020304" pitchFamily="18" charset="0"/>
              </a:rPr>
              <a:t>Dzisiaj …</a:t>
            </a:r>
          </a:p>
          <a:p>
            <a:pPr marL="0" indent="0" algn="ctr">
              <a:lnSpc>
                <a:spcPct val="90000"/>
              </a:lnSpc>
              <a:buFontTx/>
              <a:buNone/>
              <a:defRPr/>
            </a:pPr>
            <a:r>
              <a:rPr lang="pl-PL" altLang="pl-PL" sz="2800" b="1" u="sng" dirty="0">
                <a:solidFill>
                  <a:srgbClr val="FF0066"/>
                </a:solidFill>
                <a:cs typeface="Times New Roman" panose="02020603050405020304" pitchFamily="18" charset="0"/>
              </a:rPr>
              <a:t>E.ŻYCIE</a:t>
            </a:r>
          </a:p>
          <a:p>
            <a:pPr>
              <a:lnSpc>
                <a:spcPct val="90000"/>
              </a:lnSpc>
              <a:defRPr/>
            </a:pPr>
            <a:r>
              <a:rPr lang="pl-PL" altLang="pl-PL" sz="2400" b="1" dirty="0">
                <a:solidFill>
                  <a:srgbClr val="000066"/>
                </a:solidFill>
                <a:cs typeface="Times New Roman" panose="02020603050405020304" pitchFamily="18" charset="0"/>
              </a:rPr>
              <a:t>e-bank</a:t>
            </a:r>
          </a:p>
          <a:p>
            <a:pPr>
              <a:lnSpc>
                <a:spcPct val="90000"/>
              </a:lnSpc>
              <a:defRPr/>
            </a:pPr>
            <a:r>
              <a:rPr lang="pl-PL" altLang="pl-PL" sz="2400" b="1" dirty="0">
                <a:solidFill>
                  <a:srgbClr val="000066"/>
                </a:solidFill>
                <a:cs typeface="Times New Roman" panose="02020603050405020304" pitchFamily="18" charset="0"/>
              </a:rPr>
              <a:t>e-book</a:t>
            </a:r>
          </a:p>
          <a:p>
            <a:pPr>
              <a:lnSpc>
                <a:spcPct val="90000"/>
              </a:lnSpc>
              <a:defRPr/>
            </a:pPr>
            <a:r>
              <a:rPr lang="pl-PL" altLang="pl-PL" sz="2400" b="1" dirty="0">
                <a:solidFill>
                  <a:srgbClr val="000066"/>
                </a:solidFill>
                <a:cs typeface="Times New Roman" panose="02020603050405020304" pitchFamily="18" charset="0"/>
              </a:rPr>
              <a:t>e-lekarz</a:t>
            </a:r>
          </a:p>
          <a:p>
            <a:pPr>
              <a:lnSpc>
                <a:spcPct val="90000"/>
              </a:lnSpc>
              <a:defRPr/>
            </a:pPr>
            <a:r>
              <a:rPr lang="pl-PL" altLang="pl-PL" sz="2400" b="1" i="1" dirty="0">
                <a:solidFill>
                  <a:srgbClr val="000066"/>
                </a:solidFill>
                <a:cs typeface="Times New Roman" panose="02020603050405020304" pitchFamily="18" charset="0"/>
              </a:rPr>
              <a:t>Allegro, Wikipedia </a:t>
            </a:r>
          </a:p>
          <a:p>
            <a:pPr>
              <a:lnSpc>
                <a:spcPct val="90000"/>
              </a:lnSpc>
              <a:defRPr/>
            </a:pPr>
            <a:r>
              <a:rPr lang="pl-PL" altLang="pl-PL" sz="2400" b="1" dirty="0">
                <a:solidFill>
                  <a:srgbClr val="000066"/>
                </a:solidFill>
                <a:cs typeface="Times New Roman" panose="02020603050405020304" pitchFamily="18" charset="0"/>
              </a:rPr>
              <a:t>kuchenka indukcyjna</a:t>
            </a:r>
          </a:p>
          <a:p>
            <a:pPr>
              <a:lnSpc>
                <a:spcPct val="90000"/>
              </a:lnSpc>
              <a:defRPr/>
            </a:pPr>
            <a:r>
              <a:rPr lang="pl-PL" altLang="pl-PL" sz="2400" b="1" dirty="0">
                <a:solidFill>
                  <a:srgbClr val="000066"/>
                </a:solidFill>
                <a:cs typeface="Times New Roman" panose="02020603050405020304" pitchFamily="18" charset="0"/>
              </a:rPr>
              <a:t>lodówko-zamrażarki,</a:t>
            </a:r>
            <a:br>
              <a:rPr lang="pl-PL" altLang="pl-PL" sz="2400" b="1" dirty="0">
                <a:solidFill>
                  <a:srgbClr val="000066"/>
                </a:solidFill>
                <a:cs typeface="Times New Roman" panose="02020603050405020304" pitchFamily="18" charset="0"/>
              </a:rPr>
            </a:br>
            <a:r>
              <a:rPr lang="pl-PL" altLang="pl-PL" sz="2400" b="1" dirty="0">
                <a:solidFill>
                  <a:srgbClr val="000066"/>
                </a:solidFill>
                <a:cs typeface="Times New Roman" panose="02020603050405020304" pitchFamily="18" charset="0"/>
              </a:rPr>
              <a:t>pralko-suszarki</a:t>
            </a:r>
          </a:p>
          <a:p>
            <a:pPr>
              <a:lnSpc>
                <a:spcPct val="90000"/>
              </a:lnSpc>
              <a:defRPr/>
            </a:pPr>
            <a:r>
              <a:rPr lang="pl-PL" altLang="pl-PL" sz="2400" b="1" dirty="0">
                <a:solidFill>
                  <a:srgbClr val="000066"/>
                </a:solidFill>
                <a:cs typeface="Times New Roman" panose="02020603050405020304" pitchFamily="18" charset="0"/>
              </a:rPr>
              <a:t>zmywarka do naczyń</a:t>
            </a:r>
          </a:p>
          <a:p>
            <a:pPr>
              <a:lnSpc>
                <a:spcPct val="90000"/>
              </a:lnSpc>
              <a:defRPr/>
            </a:pPr>
            <a:r>
              <a:rPr lang="pl-PL" altLang="pl-PL" sz="2400" b="1" dirty="0">
                <a:solidFill>
                  <a:srgbClr val="000066"/>
                </a:solidFill>
                <a:cs typeface="Times New Roman" panose="02020603050405020304" pitchFamily="18" charset="0"/>
              </a:rPr>
              <a:t>płacenie przez telefon</a:t>
            </a:r>
          </a:p>
          <a:p>
            <a:pPr>
              <a:lnSpc>
                <a:spcPct val="90000"/>
              </a:lnSpc>
              <a:defRPr/>
            </a:pPr>
            <a:r>
              <a:rPr lang="pl-PL" altLang="pl-PL" sz="2400" b="1" dirty="0">
                <a:solidFill>
                  <a:srgbClr val="000066"/>
                </a:solidFill>
                <a:cs typeface="Times New Roman" panose="02020603050405020304" pitchFamily="18" charset="0"/>
              </a:rPr>
              <a:t>płacenie „kartą”</a:t>
            </a:r>
          </a:p>
          <a:p>
            <a:pPr>
              <a:lnSpc>
                <a:spcPct val="90000"/>
              </a:lnSpc>
              <a:defRPr/>
            </a:pPr>
            <a:r>
              <a:rPr lang="pl-PL" altLang="pl-PL" sz="2400" b="1" dirty="0">
                <a:solidFill>
                  <a:srgbClr val="FF0066"/>
                </a:solidFill>
                <a:cs typeface="Times New Roman" panose="02020603050405020304" pitchFamily="18" charset="0"/>
              </a:rPr>
              <a:t>życie w telefonie</a:t>
            </a:r>
          </a:p>
        </p:txBody>
      </p:sp>
      <p:sp>
        <p:nvSpPr>
          <p:cNvPr id="6" name="pole tekstowe 5"/>
          <p:cNvSpPr txBox="1"/>
          <p:nvPr/>
        </p:nvSpPr>
        <p:spPr>
          <a:xfrm>
            <a:off x="0" y="177730"/>
            <a:ext cx="9144000" cy="646331"/>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defRPr/>
            </a:pPr>
            <a:r>
              <a:rPr lang="pl-PL" altLang="pl-PL" sz="3600" b="1" dirty="0">
                <a:solidFill>
                  <a:srgbClr val="333399"/>
                </a:solidFill>
                <a:latin typeface="Arial Black" panose="020B0A04020102020204" pitchFamily="34" charset="0"/>
                <a:cs typeface="Times New Roman" panose="02020603050405020304" pitchFamily="18" charset="0"/>
              </a:rPr>
              <a:t>Dziś świat jest inny …</a:t>
            </a:r>
          </a:p>
        </p:txBody>
      </p:sp>
    </p:spTree>
    <p:extLst>
      <p:ext uri="{BB962C8B-B14F-4D97-AF65-F5344CB8AC3E}">
        <p14:creationId xmlns:p14="http://schemas.microsoft.com/office/powerpoint/2010/main" val="352723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0966">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096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096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096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0966">
                                            <p:txEl>
                                              <p:pRg st="7" end="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0966">
                                            <p:txEl>
                                              <p:pRg st="8" end="8"/>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096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966">
                                            <p:txEl>
                                              <p:pRg st="10" end="1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0966">
                                            <p:txEl>
                                              <p:pRg st="11" end="11"/>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409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68313" y="188913"/>
            <a:ext cx="8229600" cy="719137"/>
          </a:xfrm>
        </p:spPr>
        <p:txBody>
          <a:bodyPr/>
          <a:lstStyle/>
          <a:p>
            <a:pPr eaLnBrk="1" hangingPunct="1"/>
            <a:r>
              <a:rPr lang="pl-PL" altLang="pl-PL" sz="4000" dirty="0">
                <a:latin typeface="Arial Black" panose="020B0A04020102020204" pitchFamily="34" charset="0"/>
              </a:rPr>
              <a:t>Co się zmieni ?</a:t>
            </a:r>
          </a:p>
        </p:txBody>
      </p:sp>
      <p:sp>
        <p:nvSpPr>
          <p:cNvPr id="17411" name="Rectangle 3"/>
          <p:cNvSpPr>
            <a:spLocks noGrp="1" noChangeArrowheads="1"/>
          </p:cNvSpPr>
          <p:nvPr>
            <p:ph type="body" sz="half" idx="1"/>
          </p:nvPr>
        </p:nvSpPr>
        <p:spPr>
          <a:xfrm>
            <a:off x="468313" y="981075"/>
            <a:ext cx="3970337" cy="5429250"/>
          </a:xfrm>
          <a:solidFill>
            <a:srgbClr val="CCFF33"/>
          </a:solidFill>
          <a:effectLst>
            <a:outerShdw dist="71842" dir="2700000" algn="ctr" rotWithShape="0">
              <a:srgbClr val="3333CC"/>
            </a:outerShdw>
          </a:effectLst>
        </p:spPr>
        <p:txBody>
          <a:bodyPr/>
          <a:lstStyle/>
          <a:p>
            <a:pPr eaLnBrk="1" hangingPunct="1">
              <a:buFontTx/>
              <a:buNone/>
            </a:pPr>
            <a:r>
              <a:rPr lang="pl-PL" altLang="pl-PL" b="1" dirty="0">
                <a:latin typeface="Arial Black" panose="020B0A04020102020204" pitchFamily="34" charset="0"/>
              </a:rPr>
              <a:t>Dzisiaj:</a:t>
            </a:r>
          </a:p>
          <a:p>
            <a:pPr eaLnBrk="1" hangingPunct="1">
              <a:buBlip>
                <a:blip r:embed="rId3"/>
              </a:buBlip>
            </a:pPr>
            <a:r>
              <a:rPr lang="pl-PL" altLang="pl-PL" b="1" dirty="0" err="1">
                <a:solidFill>
                  <a:srgbClr val="3333CC"/>
                </a:solidFill>
                <a:latin typeface="Arial Narrow" panose="020B0606020202030204" pitchFamily="34" charset="0"/>
              </a:rPr>
              <a:t>facebook</a:t>
            </a:r>
            <a:endParaRPr lang="pl-PL" altLang="pl-PL" b="1" dirty="0">
              <a:solidFill>
                <a:srgbClr val="3333CC"/>
              </a:solidFill>
              <a:latin typeface="Arial Narrow" panose="020B0606020202030204" pitchFamily="34" charset="0"/>
            </a:endParaRPr>
          </a:p>
          <a:p>
            <a:pPr eaLnBrk="1" hangingPunct="1">
              <a:buFontTx/>
              <a:buBlip>
                <a:blip r:embed="rId3"/>
              </a:buBlip>
            </a:pPr>
            <a:r>
              <a:rPr lang="pl-PL" altLang="pl-PL" sz="2400" b="1" dirty="0">
                <a:latin typeface="Arial Narrow" panose="020B0606020202030204" pitchFamily="34" charset="0"/>
              </a:rPr>
              <a:t>spam</a:t>
            </a:r>
          </a:p>
          <a:p>
            <a:pPr eaLnBrk="1" hangingPunct="1">
              <a:buFontTx/>
              <a:buBlip>
                <a:blip r:embed="rId3"/>
              </a:buBlip>
            </a:pPr>
            <a:r>
              <a:rPr lang="pl-PL" altLang="pl-PL" sz="2400" b="1" dirty="0">
                <a:latin typeface="Arial Narrow" panose="020B0606020202030204" pitchFamily="34" charset="0"/>
              </a:rPr>
              <a:t>blogi</a:t>
            </a:r>
          </a:p>
          <a:p>
            <a:pPr eaLnBrk="1" hangingPunct="1">
              <a:buFontTx/>
              <a:buBlip>
                <a:blip r:embed="rId3"/>
              </a:buBlip>
            </a:pPr>
            <a:r>
              <a:rPr lang="pl-PL" altLang="pl-PL" sz="2400" b="1" dirty="0">
                <a:latin typeface="Arial Narrow" panose="020B0606020202030204" pitchFamily="34" charset="0"/>
              </a:rPr>
              <a:t>forum</a:t>
            </a:r>
          </a:p>
          <a:p>
            <a:pPr eaLnBrk="1" hangingPunct="1">
              <a:buFontTx/>
              <a:buBlip>
                <a:blip r:embed="rId3"/>
              </a:buBlip>
            </a:pPr>
            <a:r>
              <a:rPr lang="pl-PL" altLang="pl-PL" sz="2400" b="1" dirty="0">
                <a:latin typeface="Arial Narrow" panose="020B0606020202030204" pitchFamily="34" charset="0"/>
              </a:rPr>
              <a:t>grupa dyskusyjna</a:t>
            </a:r>
          </a:p>
          <a:p>
            <a:pPr eaLnBrk="1" hangingPunct="1">
              <a:buFontTx/>
              <a:buBlip>
                <a:blip r:embed="rId3"/>
              </a:buBlip>
            </a:pPr>
            <a:r>
              <a:rPr lang="pl-PL" altLang="pl-PL" sz="2400" b="1" dirty="0">
                <a:latin typeface="Arial Narrow" panose="020B0606020202030204" pitchFamily="34" charset="0"/>
              </a:rPr>
              <a:t>czat</a:t>
            </a:r>
          </a:p>
          <a:p>
            <a:pPr eaLnBrk="1" hangingPunct="1">
              <a:buFontTx/>
              <a:buBlip>
                <a:blip r:embed="rId3"/>
              </a:buBlip>
            </a:pPr>
            <a:r>
              <a:rPr lang="pl-PL" altLang="pl-PL" sz="2400" b="1" dirty="0">
                <a:latin typeface="Arial Narrow" panose="020B0606020202030204" pitchFamily="34" charset="0"/>
              </a:rPr>
              <a:t>komunikatory</a:t>
            </a:r>
          </a:p>
          <a:p>
            <a:pPr eaLnBrk="1" hangingPunct="1">
              <a:buFontTx/>
              <a:buBlip>
                <a:blip r:embed="rId3"/>
              </a:buBlip>
            </a:pPr>
            <a:r>
              <a:rPr lang="pl-PL" altLang="pl-PL" sz="2400" b="1" dirty="0">
                <a:latin typeface="Arial Narrow" panose="020B0606020202030204" pitchFamily="34" charset="0"/>
              </a:rPr>
              <a:t>internet bezprzewodowy</a:t>
            </a:r>
          </a:p>
          <a:p>
            <a:pPr eaLnBrk="1" hangingPunct="1">
              <a:buFontTx/>
              <a:buBlip>
                <a:blip r:embed="rId3"/>
              </a:buBlip>
            </a:pPr>
            <a:r>
              <a:rPr lang="pl-PL" altLang="pl-PL" sz="2400" b="1" dirty="0">
                <a:latin typeface="Arial Narrow" panose="020B0606020202030204" pitchFamily="34" charset="0"/>
              </a:rPr>
              <a:t>internet w telefonie</a:t>
            </a:r>
          </a:p>
          <a:p>
            <a:pPr eaLnBrk="1" hangingPunct="1">
              <a:buFontTx/>
              <a:buBlip>
                <a:blip r:embed="rId3"/>
              </a:buBlip>
            </a:pPr>
            <a:r>
              <a:rPr lang="pl-PL" altLang="pl-PL" sz="2400" b="1" dirty="0" err="1">
                <a:latin typeface="Arial Narrow" panose="020B0606020202030204" pitchFamily="34" charset="0"/>
              </a:rPr>
              <a:t>fake</a:t>
            </a:r>
            <a:r>
              <a:rPr lang="pl-PL" altLang="pl-PL" sz="2400" b="1" dirty="0">
                <a:latin typeface="Arial Narrow" panose="020B0606020202030204" pitchFamily="34" charset="0"/>
              </a:rPr>
              <a:t> newsy</a:t>
            </a:r>
          </a:p>
        </p:txBody>
      </p:sp>
      <p:sp>
        <p:nvSpPr>
          <p:cNvPr id="38918" name="Rectangle 6"/>
          <p:cNvSpPr>
            <a:spLocks noGrp="1" noChangeArrowheads="1"/>
          </p:cNvSpPr>
          <p:nvPr>
            <p:ph type="body" sz="half" idx="2"/>
          </p:nvPr>
        </p:nvSpPr>
        <p:spPr>
          <a:xfrm>
            <a:off x="4648200" y="981075"/>
            <a:ext cx="3956050" cy="5429250"/>
          </a:xfrm>
          <a:solidFill>
            <a:srgbClr val="00FF00"/>
          </a:solidFill>
          <a:effectLst>
            <a:outerShdw dist="71842" dir="2700000" algn="ctr" rotWithShape="0">
              <a:srgbClr val="3333CC"/>
            </a:outerShdw>
          </a:effectLst>
        </p:spPr>
        <p:txBody>
          <a:bodyPr/>
          <a:lstStyle/>
          <a:p>
            <a:pPr eaLnBrk="1" hangingPunct="1">
              <a:lnSpc>
                <a:spcPct val="90000"/>
              </a:lnSpc>
              <a:buFontTx/>
              <a:buNone/>
            </a:pPr>
            <a:r>
              <a:rPr lang="pl-PL" altLang="pl-PL" sz="3600">
                <a:latin typeface="Arial Black" panose="020B0A04020102020204" pitchFamily="34" charset="0"/>
              </a:rPr>
              <a:t>Jutro:</a:t>
            </a:r>
          </a:p>
          <a:p>
            <a:pPr eaLnBrk="1" hangingPunct="1">
              <a:lnSpc>
                <a:spcPct val="90000"/>
              </a:lnSpc>
              <a:buFontTx/>
              <a:buNone/>
            </a:pPr>
            <a:endParaRPr lang="pl-PL" altLang="pl-PL" sz="3600">
              <a:latin typeface="Arial Black" panose="020B0A04020102020204" pitchFamily="34" charset="0"/>
            </a:endParaRPr>
          </a:p>
          <a:p>
            <a:pPr algn="ctr" eaLnBrk="1" hangingPunct="1">
              <a:lnSpc>
                <a:spcPct val="90000"/>
              </a:lnSpc>
              <a:buFontTx/>
              <a:buNone/>
            </a:pPr>
            <a:r>
              <a:rPr lang="pl-PL" altLang="pl-PL" sz="17700">
                <a:latin typeface="Arial Black" panose="020B0A04020102020204" pitchFamily="34" charset="0"/>
              </a:rPr>
              <a:t>?</a:t>
            </a:r>
          </a:p>
          <a:p>
            <a:pPr eaLnBrk="1" hangingPunct="1">
              <a:lnSpc>
                <a:spcPct val="90000"/>
              </a:lnSpc>
            </a:pPr>
            <a:endParaRPr lang="pl-PL" altLang="pl-PL" sz="8600">
              <a:latin typeface="Arial Black" panose="020B0A04020102020204" pitchFamily="34" charset="0"/>
            </a:endParaRPr>
          </a:p>
        </p:txBody>
      </p:sp>
    </p:spTree>
    <p:extLst>
      <p:ext uri="{BB962C8B-B14F-4D97-AF65-F5344CB8AC3E}">
        <p14:creationId xmlns:p14="http://schemas.microsoft.com/office/powerpoint/2010/main" val="113408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8918">
                                            <p:bg/>
                                          </p:spTgt>
                                        </p:tgtEl>
                                        <p:attrNameLst>
                                          <p:attrName>style.visibility</p:attrName>
                                        </p:attrNameLst>
                                      </p:cBhvr>
                                      <p:to>
                                        <p:strVal val="visible"/>
                                      </p:to>
                                    </p:set>
                                    <p:anim calcmode="lin" valueType="num">
                                      <p:cBhvr>
                                        <p:cTn id="7" dur="500" fill="hold"/>
                                        <p:tgtEl>
                                          <p:spTgt spid="38918">
                                            <p:bg/>
                                          </p:spTgt>
                                        </p:tgtEl>
                                        <p:attrNameLst>
                                          <p:attrName>ppt_w</p:attrName>
                                        </p:attrNameLst>
                                      </p:cBhvr>
                                      <p:tavLst>
                                        <p:tav tm="0">
                                          <p:val>
                                            <p:fltVal val="0"/>
                                          </p:val>
                                        </p:tav>
                                        <p:tav tm="100000">
                                          <p:val>
                                            <p:strVal val="#ppt_w"/>
                                          </p:val>
                                        </p:tav>
                                      </p:tavLst>
                                    </p:anim>
                                    <p:anim calcmode="lin" valueType="num">
                                      <p:cBhvr>
                                        <p:cTn id="8" dur="500" fill="hold"/>
                                        <p:tgtEl>
                                          <p:spTgt spid="38918">
                                            <p:bg/>
                                          </p:spTgt>
                                        </p:tgtEl>
                                        <p:attrNameLst>
                                          <p:attrName>ppt_h</p:attrName>
                                        </p:attrNameLst>
                                      </p:cBhvr>
                                      <p:tavLst>
                                        <p:tav tm="0">
                                          <p:val>
                                            <p:fltVal val="0"/>
                                          </p:val>
                                        </p:tav>
                                        <p:tav tm="100000">
                                          <p:val>
                                            <p:strVal val="#ppt_h"/>
                                          </p:val>
                                        </p:tav>
                                      </p:tavLst>
                                    </p:anim>
                                    <p:animEffect transition="in" filter="fade">
                                      <p:cBhvr>
                                        <p:cTn id="9" dur="500"/>
                                        <p:tgtEl>
                                          <p:spTgt spid="38918">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8918">
                                            <p:txEl>
                                              <p:pRg st="0" end="0"/>
                                            </p:txEl>
                                          </p:spTgt>
                                        </p:tgtEl>
                                        <p:attrNameLst>
                                          <p:attrName>style.visibility</p:attrName>
                                        </p:attrNameLst>
                                      </p:cBhvr>
                                      <p:to>
                                        <p:strVal val="visible"/>
                                      </p:to>
                                    </p:set>
                                    <p:anim calcmode="lin" valueType="num">
                                      <p:cBhvr>
                                        <p:cTn id="12" dur="500" fill="hold"/>
                                        <p:tgtEl>
                                          <p:spTgt spid="3891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1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918">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8918">
                                            <p:txEl>
                                              <p:pRg st="2" end="2"/>
                                            </p:txEl>
                                          </p:spTgt>
                                        </p:tgtEl>
                                        <p:attrNameLst>
                                          <p:attrName>style.visibility</p:attrName>
                                        </p:attrNameLst>
                                      </p:cBhvr>
                                      <p:to>
                                        <p:strVal val="visible"/>
                                      </p:to>
                                    </p:set>
                                    <p:anim calcmode="lin" valueType="num">
                                      <p:cBhvr>
                                        <p:cTn id="17" dur="500" fill="hold"/>
                                        <p:tgtEl>
                                          <p:spTgt spid="389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891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89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236538"/>
            <a:ext cx="9144000" cy="957262"/>
          </a:xfrm>
          <a:solidFill>
            <a:srgbClr val="CCFF33"/>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dirty="0">
                <a:solidFill>
                  <a:srgbClr val="002060"/>
                </a:solidFill>
                <a:latin typeface="Arial Black" panose="020B0A04020102020204" pitchFamily="34" charset="0"/>
              </a:rPr>
              <a:t>Szybkozmienne środowisko to poważny czynnik ryzyka dla rozwoju</a:t>
            </a:r>
          </a:p>
        </p:txBody>
      </p:sp>
      <p:sp>
        <p:nvSpPr>
          <p:cNvPr id="16387" name="Rectangle 2"/>
          <p:cNvSpPr>
            <a:spLocks noGrp="1" noChangeArrowheads="1"/>
          </p:cNvSpPr>
          <p:nvPr>
            <p:ph type="body" idx="1"/>
          </p:nvPr>
        </p:nvSpPr>
        <p:spPr>
          <a:xfrm>
            <a:off x="0" y="1374775"/>
            <a:ext cx="9144000" cy="5483225"/>
          </a:xfrm>
          <a:solidFill>
            <a:srgbClr val="CCECFF"/>
          </a:solidFill>
          <a:ln>
            <a:solidFill>
              <a:srgbClr val="002060"/>
            </a:solidFill>
            <a:miter lim="800000"/>
            <a:headEnd/>
            <a:tailEnd/>
          </a:ln>
        </p:spPr>
        <p:txBody>
          <a:bodyPr/>
          <a:lstStyle/>
          <a:p>
            <a:pPr marL="0" indent="0" algn="ctr" eaLnBrk="1" hangingPunct="1">
              <a:spcBef>
                <a:spcPts val="700"/>
              </a:spcBef>
              <a:spcAft>
                <a:spcPts val="700"/>
              </a:spcAft>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r>
              <a:rPr lang="pl-PL" altLang="pl-PL" sz="2800" b="1">
                <a:solidFill>
                  <a:srgbClr val="002060"/>
                </a:solidFill>
                <a:latin typeface="Arial Narrow" panose="020B0606020202030204" pitchFamily="34" charset="0"/>
              </a:rPr>
              <a:t>Czynnik ryzyka = czynnik zwiększający przeciążenie systemu regulacji zachowania do takiego stopnia, </a:t>
            </a:r>
            <a:br>
              <a:rPr lang="pl-PL" altLang="pl-PL" sz="2800" b="1">
                <a:solidFill>
                  <a:srgbClr val="002060"/>
                </a:solidFill>
                <a:latin typeface="Arial Narrow" panose="020B0606020202030204" pitchFamily="34" charset="0"/>
              </a:rPr>
            </a:br>
            <a:r>
              <a:rPr lang="pl-PL" altLang="pl-PL" sz="2800" b="1">
                <a:solidFill>
                  <a:srgbClr val="002060"/>
                </a:solidFill>
                <a:latin typeface="Arial Narrow" panose="020B0606020202030204" pitchFamily="34" charset="0"/>
              </a:rPr>
              <a:t>że </a:t>
            </a:r>
            <a:r>
              <a:rPr lang="pl-PL" altLang="pl-PL" sz="2800" b="1" u="sng">
                <a:solidFill>
                  <a:srgbClr val="002060"/>
                </a:solidFill>
                <a:latin typeface="Arial Narrow" panose="020B0606020202030204" pitchFamily="34" charset="0"/>
              </a:rPr>
              <a:t>bez interwencji zewnętrznej</a:t>
            </a:r>
            <a:r>
              <a:rPr lang="pl-PL" altLang="pl-PL" sz="2800" b="1">
                <a:solidFill>
                  <a:srgbClr val="002060"/>
                </a:solidFill>
                <a:latin typeface="Arial Narrow" panose="020B0606020202030204" pitchFamily="34" charset="0"/>
              </a:rPr>
              <a:t> niemożliwe jest utrzymanie:</a:t>
            </a:r>
          </a:p>
        </p:txBody>
      </p:sp>
      <p:sp>
        <p:nvSpPr>
          <p:cNvPr id="2" name="pole tekstowe 1"/>
          <p:cNvSpPr txBox="1">
            <a:spLocks noChangeArrowheads="1"/>
          </p:cNvSpPr>
          <p:nvPr/>
        </p:nvSpPr>
        <p:spPr bwMode="auto">
          <a:xfrm>
            <a:off x="323850" y="3213100"/>
            <a:ext cx="4103688" cy="3349625"/>
          </a:xfrm>
          <a:prstGeom prst="rect">
            <a:avLst/>
          </a:prstGeom>
          <a:solidFill>
            <a:schemeClr val="bg1"/>
          </a:solidFill>
          <a:ln w="9525">
            <a:solidFill>
              <a:srgbClr val="002060"/>
            </a:solidFill>
            <a:miter lim="800000"/>
            <a:headEnd/>
            <a:tailEnd/>
          </a:ln>
        </p:spPr>
        <p:txBody>
          <a:bodyPr>
            <a:spAutoFit/>
          </a:bodyPr>
          <a:lstStyle>
            <a:lvl1pPr>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3200">
                <a:solidFill>
                  <a:schemeClr val="tx1"/>
                </a:solidFill>
                <a:latin typeface="Arial" panose="020B0604020202020204" pitchFamily="34" charset="0"/>
              </a:defRPr>
            </a:lvl1pPr>
            <a:lvl2pPr marL="742950" indent="-28575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800">
                <a:solidFill>
                  <a:schemeClr val="tx1"/>
                </a:solidFill>
                <a:latin typeface="Arial" panose="020B0604020202020204" pitchFamily="34" charset="0"/>
              </a:defRPr>
            </a:lvl2pPr>
            <a:lvl3pPr marL="11430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400">
                <a:solidFill>
                  <a:schemeClr val="tx1"/>
                </a:solidFill>
                <a:latin typeface="Arial" panose="020B0604020202020204" pitchFamily="34" charset="0"/>
              </a:defRPr>
            </a:lvl3pPr>
            <a:lvl4pPr marL="16002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4pPr>
            <a:lvl5pPr marL="20574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9pPr>
          </a:lstStyle>
          <a:p>
            <a:pPr algn="ctr" eaLnBrk="1" hangingPunct="1">
              <a:spcBef>
                <a:spcPts val="700"/>
              </a:spcBef>
              <a:spcAft>
                <a:spcPts val="700"/>
              </a:spcAft>
              <a:buClr>
                <a:srgbClr val="0000FF"/>
              </a:buClr>
              <a:buFontTx/>
              <a:buNone/>
            </a:pPr>
            <a:r>
              <a:rPr lang="pl-PL" altLang="pl-PL" sz="2800" b="1">
                <a:solidFill>
                  <a:srgbClr val="FF0066"/>
                </a:solidFill>
                <a:latin typeface="Arial Black" panose="020B0A04020102020204" pitchFamily="34" charset="0"/>
              </a:rPr>
              <a:t>HOMEOSTAZY </a:t>
            </a:r>
          </a:p>
          <a:p>
            <a:pPr algn="ctr" eaLnBrk="1" hangingPunct="1">
              <a:spcBef>
                <a:spcPts val="700"/>
              </a:spcBef>
              <a:spcAft>
                <a:spcPts val="700"/>
              </a:spcAft>
              <a:buClr>
                <a:srgbClr val="0000FF"/>
              </a:buClr>
              <a:buFontTx/>
              <a:buNone/>
            </a:pPr>
            <a:r>
              <a:rPr lang="pl-PL" altLang="pl-PL" sz="2400" b="1">
                <a:solidFill>
                  <a:srgbClr val="002060"/>
                </a:solidFill>
                <a:latin typeface="Arial Narrow" panose="020B0606020202030204" pitchFamily="34" charset="0"/>
              </a:rPr>
              <a:t>= </a:t>
            </a:r>
            <a:r>
              <a:rPr lang="pl-PL" altLang="pl-PL" sz="2400" b="1">
                <a:solidFill>
                  <a:srgbClr val="002060"/>
                </a:solidFill>
                <a:latin typeface="Arial Black" panose="020B0A04020102020204" pitchFamily="34" charset="0"/>
              </a:rPr>
              <a:t>utrzymanie stanu funkcjonowania</a:t>
            </a:r>
            <a:r>
              <a:rPr lang="pl-PL" altLang="pl-PL" sz="2400" b="1">
                <a:solidFill>
                  <a:srgbClr val="002060"/>
                </a:solidFill>
                <a:latin typeface="Arial Narrow" panose="020B0606020202030204" pitchFamily="34" charset="0"/>
              </a:rPr>
              <a:t> </a:t>
            </a:r>
            <a:r>
              <a:rPr lang="pl-PL" altLang="pl-PL" sz="2400" b="1">
                <a:solidFill>
                  <a:srgbClr val="002060"/>
                </a:solidFill>
                <a:latin typeface="Arial Black" panose="020B0A04020102020204" pitchFamily="34" charset="0"/>
              </a:rPr>
              <a:t>organizmu</a:t>
            </a:r>
            <a:br>
              <a:rPr lang="pl-PL" altLang="pl-PL" sz="2400" b="1">
                <a:solidFill>
                  <a:srgbClr val="002060"/>
                </a:solidFill>
                <a:latin typeface="Arial Narrow" panose="020B0606020202030204" pitchFamily="34" charset="0"/>
              </a:rPr>
            </a:br>
            <a:r>
              <a:rPr lang="pl-PL" altLang="pl-PL" sz="2400" b="1">
                <a:solidFill>
                  <a:srgbClr val="002060"/>
                </a:solidFill>
                <a:latin typeface="Arial Narrow" panose="020B0606020202030204" pitchFamily="34" charset="0"/>
              </a:rPr>
              <a:t>optymalnego z punktu widzenia </a:t>
            </a:r>
            <a:br>
              <a:rPr lang="pl-PL" altLang="pl-PL" sz="2400" b="1">
                <a:solidFill>
                  <a:srgbClr val="002060"/>
                </a:solidFill>
                <a:latin typeface="Arial Narrow" panose="020B0606020202030204" pitchFamily="34" charset="0"/>
              </a:rPr>
            </a:br>
            <a:r>
              <a:rPr lang="pl-PL" altLang="pl-PL" sz="2400" b="1">
                <a:solidFill>
                  <a:srgbClr val="002060"/>
                </a:solidFill>
                <a:latin typeface="Arial Black" panose="020B0A04020102020204" pitchFamily="34" charset="0"/>
              </a:rPr>
              <a:t>dobroci dopasowania</a:t>
            </a:r>
            <a:r>
              <a:rPr lang="pl-PL" altLang="pl-PL" sz="2400" b="1">
                <a:solidFill>
                  <a:srgbClr val="002060"/>
                </a:solidFill>
                <a:latin typeface="Arial Narrow" panose="020B0606020202030204" pitchFamily="34" charset="0"/>
              </a:rPr>
              <a:t> </a:t>
            </a:r>
            <a:r>
              <a:rPr lang="pl-PL" altLang="pl-PL" sz="2400" b="1">
                <a:solidFill>
                  <a:srgbClr val="002060"/>
                </a:solidFill>
                <a:latin typeface="Arial Black" panose="020B0A04020102020204" pitchFamily="34" charset="0"/>
              </a:rPr>
              <a:t>genotyp – środowisko </a:t>
            </a:r>
            <a:r>
              <a:rPr lang="pl-PL" altLang="pl-PL" sz="2800" b="1">
                <a:solidFill>
                  <a:srgbClr val="002060"/>
                </a:solidFill>
                <a:latin typeface="Arial Narrow" panose="020B0606020202030204" pitchFamily="34" charset="0"/>
              </a:rPr>
              <a:t>(</a:t>
            </a:r>
            <a:r>
              <a:rPr lang="pl-PL" altLang="pl-PL" sz="2800" b="1" i="1">
                <a:solidFill>
                  <a:srgbClr val="002060"/>
                </a:solidFill>
                <a:latin typeface="Arial Narrow" panose="020B0606020202030204" pitchFamily="34" charset="0"/>
              </a:rPr>
              <a:t>goodness of fit</a:t>
            </a:r>
            <a:r>
              <a:rPr lang="pl-PL" altLang="pl-PL" sz="2800" b="1">
                <a:solidFill>
                  <a:srgbClr val="002060"/>
                </a:solidFill>
                <a:latin typeface="Arial Narrow" panose="020B0606020202030204" pitchFamily="34" charset="0"/>
              </a:rPr>
              <a:t>)</a:t>
            </a:r>
          </a:p>
        </p:txBody>
      </p:sp>
      <p:sp>
        <p:nvSpPr>
          <p:cNvPr id="8" name="pole tekstowe 7"/>
          <p:cNvSpPr txBox="1">
            <a:spLocks noChangeArrowheads="1"/>
          </p:cNvSpPr>
          <p:nvPr/>
        </p:nvSpPr>
        <p:spPr bwMode="auto">
          <a:xfrm>
            <a:off x="4640263" y="3213100"/>
            <a:ext cx="4252912" cy="3411190"/>
          </a:xfrm>
          <a:prstGeom prst="rect">
            <a:avLst/>
          </a:prstGeom>
          <a:solidFill>
            <a:schemeClr val="bg1"/>
          </a:solidFill>
          <a:ln w="9525">
            <a:solidFill>
              <a:srgbClr val="002060"/>
            </a:solidFill>
            <a:miter lim="800000"/>
            <a:headEnd/>
            <a:tailEnd/>
          </a:ln>
        </p:spPr>
        <p:txBody>
          <a:bodyPr>
            <a:spAutoFit/>
          </a:bodyPr>
          <a:lstStyle>
            <a:lvl1pPr>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3200">
                <a:solidFill>
                  <a:schemeClr val="tx1"/>
                </a:solidFill>
                <a:latin typeface="Arial" panose="020B0604020202020204" pitchFamily="34" charset="0"/>
              </a:defRPr>
            </a:lvl1pPr>
            <a:lvl2pPr marL="742950" indent="-28575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800">
                <a:solidFill>
                  <a:schemeClr val="tx1"/>
                </a:solidFill>
                <a:latin typeface="Arial" panose="020B0604020202020204" pitchFamily="34" charset="0"/>
              </a:defRPr>
            </a:lvl2pPr>
            <a:lvl3pPr marL="11430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400">
                <a:solidFill>
                  <a:schemeClr val="tx1"/>
                </a:solidFill>
                <a:latin typeface="Arial" panose="020B0604020202020204" pitchFamily="34" charset="0"/>
              </a:defRPr>
            </a:lvl3pPr>
            <a:lvl4pPr marL="16002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4pPr>
            <a:lvl5pPr marL="2057400" indent="-228600">
              <a:spcBef>
                <a:spcPct val="20000"/>
              </a:spcBef>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79513" algn="l"/>
                <a:tab pos="2093913" algn="l"/>
                <a:tab pos="3008313" algn="l"/>
                <a:tab pos="3922713" algn="l"/>
                <a:tab pos="4837113" algn="l"/>
                <a:tab pos="5751513" algn="l"/>
                <a:tab pos="6665913" algn="l"/>
                <a:tab pos="7580313" algn="l"/>
                <a:tab pos="8494713" algn="l"/>
                <a:tab pos="9409113" algn="l"/>
                <a:tab pos="10323513" algn="l"/>
              </a:tabLst>
              <a:defRPr sz="2000">
                <a:solidFill>
                  <a:schemeClr val="tx1"/>
                </a:solidFill>
                <a:latin typeface="Arial" panose="020B0604020202020204" pitchFamily="34" charset="0"/>
              </a:defRPr>
            </a:lvl9pPr>
          </a:lstStyle>
          <a:p>
            <a:pPr algn="ctr" eaLnBrk="1" hangingPunct="1">
              <a:spcBef>
                <a:spcPts val="700"/>
              </a:spcBef>
              <a:spcAft>
                <a:spcPts val="700"/>
              </a:spcAft>
              <a:buClr>
                <a:srgbClr val="FF0000"/>
              </a:buClr>
              <a:buFontTx/>
              <a:buNone/>
            </a:pPr>
            <a:r>
              <a:rPr lang="pl-PL" altLang="pl-PL" sz="2800" b="1" dirty="0">
                <a:solidFill>
                  <a:srgbClr val="FF0066"/>
                </a:solidFill>
                <a:latin typeface="Arial Black" panose="020B0A04020102020204" pitchFamily="34" charset="0"/>
              </a:rPr>
              <a:t>HOMEOREZY</a:t>
            </a:r>
          </a:p>
          <a:p>
            <a:pPr algn="ctr" eaLnBrk="1" hangingPunct="1">
              <a:spcBef>
                <a:spcPts val="700"/>
              </a:spcBef>
              <a:spcAft>
                <a:spcPts val="700"/>
              </a:spcAft>
              <a:buClr>
                <a:srgbClr val="FF0000"/>
              </a:buClr>
              <a:buFontTx/>
              <a:buNone/>
            </a:pPr>
            <a:r>
              <a:rPr lang="pl-PL" altLang="pl-PL" sz="2400" b="1" dirty="0">
                <a:solidFill>
                  <a:srgbClr val="002060"/>
                </a:solidFill>
                <a:latin typeface="Arial Narrow" panose="020B0606020202030204" pitchFamily="34" charset="0"/>
              </a:rPr>
              <a:t> = </a:t>
            </a:r>
            <a:r>
              <a:rPr lang="pl-PL" altLang="pl-PL" sz="2400" b="1" dirty="0">
                <a:solidFill>
                  <a:srgbClr val="002060"/>
                </a:solidFill>
                <a:latin typeface="Arial Black" panose="020B0A04020102020204" pitchFamily="34" charset="0"/>
              </a:rPr>
              <a:t>utrzymanie ścieżki rozwoju </a:t>
            </a:r>
            <a:r>
              <a:rPr lang="pl-PL" altLang="pl-PL" sz="2400" b="1" dirty="0">
                <a:solidFill>
                  <a:srgbClr val="002060"/>
                </a:solidFill>
                <a:latin typeface="Arial Narrow" panose="020B0606020202030204" pitchFamily="34" charset="0"/>
              </a:rPr>
              <a:t>czyli </a:t>
            </a:r>
            <a:r>
              <a:rPr lang="pl-PL" altLang="pl-PL" sz="2400" b="1" dirty="0">
                <a:solidFill>
                  <a:srgbClr val="FF0066"/>
                </a:solidFill>
                <a:latin typeface="Arial Black" panose="020B0A04020102020204" pitchFamily="34" charset="0"/>
              </a:rPr>
              <a:t>KREODU </a:t>
            </a:r>
            <a:br>
              <a:rPr lang="pl-PL" altLang="pl-PL" sz="2400" b="1" dirty="0">
                <a:solidFill>
                  <a:srgbClr val="002060"/>
                </a:solidFill>
                <a:latin typeface="Arial Black" panose="020B0A04020102020204" pitchFamily="34" charset="0"/>
              </a:rPr>
            </a:br>
            <a:r>
              <a:rPr lang="pl-PL" altLang="pl-PL" sz="2400" b="1" dirty="0">
                <a:solidFill>
                  <a:srgbClr val="002060"/>
                </a:solidFill>
                <a:latin typeface="Arial Black" panose="020B0A04020102020204" pitchFamily="34" charset="0"/>
              </a:rPr>
              <a:t>- </a:t>
            </a:r>
            <a:r>
              <a:rPr lang="pl-PL" altLang="pl-PL" sz="2400" b="1" dirty="0">
                <a:solidFill>
                  <a:srgbClr val="002060"/>
                </a:solidFill>
                <a:latin typeface="Arial Narrow" panose="020B0606020202030204" pitchFamily="34" charset="0"/>
              </a:rPr>
              <a:t>dotychczasowego przebiegu ścieżki rozwoju najlepiej </a:t>
            </a:r>
            <a:br>
              <a:rPr lang="pl-PL" altLang="pl-PL" sz="2400" b="1" dirty="0">
                <a:solidFill>
                  <a:srgbClr val="002060"/>
                </a:solidFill>
                <a:latin typeface="Arial Narrow" panose="020B0606020202030204" pitchFamily="34" charset="0"/>
              </a:rPr>
            </a:br>
            <a:r>
              <a:rPr lang="pl-PL" altLang="pl-PL" sz="2400" b="1" dirty="0">
                <a:solidFill>
                  <a:srgbClr val="002060"/>
                </a:solidFill>
                <a:latin typeface="Arial Narrow" panose="020B0606020202030204" pitchFamily="34" charset="0"/>
              </a:rPr>
              <a:t>w danym otoczeniu dopasowanej do genotypu </a:t>
            </a:r>
            <a:r>
              <a:rPr lang="pl-PL" altLang="pl-PL" sz="2800" b="1" i="1" dirty="0">
                <a:solidFill>
                  <a:srgbClr val="002060"/>
                </a:solidFill>
                <a:latin typeface="Arial Narrow" panose="020B0606020202030204" pitchFamily="34" charset="0"/>
              </a:rPr>
              <a:t>(</a:t>
            </a:r>
            <a:r>
              <a:rPr lang="en-US" altLang="pl-PL" sz="2800" b="1" i="1" dirty="0">
                <a:solidFill>
                  <a:srgbClr val="002060"/>
                </a:solidFill>
                <a:latin typeface="Arial Narrow" panose="020B0606020202030204" pitchFamily="34" charset="0"/>
              </a:rPr>
              <a:t>developmental pathway</a:t>
            </a:r>
            <a:r>
              <a:rPr lang="pl-PL" altLang="pl-PL" sz="2800" dirty="0">
                <a:solidFill>
                  <a:srgbClr val="002060"/>
                </a:solidFill>
                <a:latin typeface="Arial Narrow" panose="020B0606020202030204" pitchFamily="34" charset="0"/>
              </a:rPr>
              <a:t>)</a:t>
            </a:r>
            <a:r>
              <a:rPr lang="en-US" altLang="pl-PL" sz="2800" dirty="0">
                <a:solidFill>
                  <a:srgbClr val="002060"/>
                </a:solidFill>
                <a:latin typeface="Arial Narrow" panose="020B0606020202030204" pitchFamily="34" charset="0"/>
              </a:rPr>
              <a:t> </a:t>
            </a:r>
            <a:endParaRPr lang="pl-PL" altLang="pl-PL" sz="2800" b="1" dirty="0">
              <a:solidFill>
                <a:srgbClr val="002060"/>
              </a:solidFill>
              <a:latin typeface="Arial Narrow" panose="020B0606020202030204" pitchFamily="34" charset="0"/>
            </a:endParaRPr>
          </a:p>
        </p:txBody>
      </p:sp>
      <p:grpSp>
        <p:nvGrpSpPr>
          <p:cNvPr id="16390" name="Grupa 4"/>
          <p:cNvGrpSpPr>
            <a:grpSpLocks/>
          </p:cNvGrpSpPr>
          <p:nvPr/>
        </p:nvGrpSpPr>
        <p:grpSpPr bwMode="auto">
          <a:xfrm>
            <a:off x="1979613" y="2708275"/>
            <a:ext cx="5108575" cy="504825"/>
            <a:chOff x="2056251" y="2852935"/>
            <a:chExt cx="5108037" cy="692105"/>
          </a:xfrm>
        </p:grpSpPr>
        <p:sp>
          <p:nvSpPr>
            <p:cNvPr id="16391" name="Strzałka w dół 3"/>
            <p:cNvSpPr>
              <a:spLocks noChangeArrowheads="1"/>
            </p:cNvSpPr>
            <p:nvPr/>
          </p:nvSpPr>
          <p:spPr bwMode="auto">
            <a:xfrm>
              <a:off x="2056251" y="2852935"/>
              <a:ext cx="792088" cy="692105"/>
            </a:xfrm>
            <a:prstGeom prst="downArrow">
              <a:avLst>
                <a:gd name="adj1" fmla="val 50000"/>
                <a:gd name="adj2" fmla="val 50000"/>
              </a:avLst>
            </a:prstGeom>
            <a:solidFill>
              <a:srgbClr val="FF0066"/>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solidFill>
                  <a:srgbClr val="FF0066"/>
                </a:solidFill>
              </a:endParaRPr>
            </a:p>
          </p:txBody>
        </p:sp>
        <p:sp>
          <p:nvSpPr>
            <p:cNvPr id="16392" name="Strzałka w dół 10"/>
            <p:cNvSpPr>
              <a:spLocks noChangeArrowheads="1"/>
            </p:cNvSpPr>
            <p:nvPr/>
          </p:nvSpPr>
          <p:spPr bwMode="auto">
            <a:xfrm>
              <a:off x="6372200" y="2852935"/>
              <a:ext cx="792088" cy="692105"/>
            </a:xfrm>
            <a:prstGeom prst="downArrow">
              <a:avLst>
                <a:gd name="adj1" fmla="val 50000"/>
                <a:gd name="adj2" fmla="val 50000"/>
              </a:avLst>
            </a:prstGeom>
            <a:solidFill>
              <a:srgbClr val="FF0066"/>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l-PL" altLang="pl-PL" sz="1800">
                <a:solidFill>
                  <a:srgbClr val="FF0066"/>
                </a:solidFill>
              </a:endParaRPr>
            </a:p>
          </p:txBody>
        </p:sp>
      </p:grpSp>
    </p:spTree>
    <p:extLst>
      <p:ext uri="{BB962C8B-B14F-4D97-AF65-F5344CB8AC3E}">
        <p14:creationId xmlns:p14="http://schemas.microsoft.com/office/powerpoint/2010/main" val="23413173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125538"/>
            <a:ext cx="9036050" cy="5426075"/>
          </a:xfrm>
          <a:prstGeom prst="rect">
            <a:avLst/>
          </a:prstGeom>
          <a:ln w="38100">
            <a:solidFill>
              <a:srgbClr val="002060"/>
            </a:solid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l-PL" sz="2400" b="1" dirty="0">
                <a:solidFill>
                  <a:srgbClr val="002060"/>
                </a:solidFill>
                <a:latin typeface="Arial Narrow" panose="020B0606020202030204" pitchFamily="34" charset="0"/>
              </a:rPr>
              <a:t>skracanie okresu </a:t>
            </a:r>
            <a:r>
              <a:rPr lang="pl-PL" sz="2400" b="1" dirty="0" err="1">
                <a:solidFill>
                  <a:srgbClr val="002060"/>
                </a:solidFill>
                <a:latin typeface="Arial Narrow" panose="020B0606020202030204" pitchFamily="34" charset="0"/>
              </a:rPr>
              <a:t>poniemowlęcego</a:t>
            </a:r>
            <a:r>
              <a:rPr lang="pl-PL" sz="2400" dirty="0">
                <a:latin typeface="Arial Narrow" panose="020B0606020202030204" pitchFamily="34" charset="0"/>
              </a:rPr>
              <a:t>, dotąd skoncentrowanego na opiece:</a:t>
            </a:r>
          </a:p>
          <a:p>
            <a:r>
              <a:rPr lang="pl-PL" sz="2400" dirty="0">
                <a:latin typeface="Arial Narrow" panose="020B0606020202030204" pitchFamily="34" charset="0"/>
              </a:rPr>
              <a:t>wczesna stymulacja i edukacja niemowląt</a:t>
            </a:r>
          </a:p>
          <a:p>
            <a:r>
              <a:rPr lang="pl-PL" sz="2400" dirty="0">
                <a:latin typeface="Arial Narrow" panose="020B0606020202030204" pitchFamily="34" charset="0"/>
              </a:rPr>
              <a:t>„profilaktyczna rehabilitacja”</a:t>
            </a:r>
          </a:p>
          <a:p>
            <a:r>
              <a:rPr lang="pl-PL" sz="2400" dirty="0">
                <a:latin typeface="Arial Narrow" panose="020B0606020202030204" pitchFamily="34" charset="0"/>
              </a:rPr>
              <a:t>coraz bogatsza i bardziej zróżnicowana oferta zajęć dla najmłodszych dzieci, głównie w dużych miastach;</a:t>
            </a:r>
          </a:p>
          <a:p>
            <a:pPr>
              <a:buFont typeface="Wingdings" panose="05000000000000000000" pitchFamily="2" charset="2"/>
              <a:buChar char="v"/>
            </a:pPr>
            <a:r>
              <a:rPr lang="pl-PL" sz="2400" b="1" dirty="0">
                <a:solidFill>
                  <a:srgbClr val="002060"/>
                </a:solidFill>
                <a:latin typeface="Arial Narrow" panose="020B0606020202030204" pitchFamily="34" charset="0"/>
              </a:rPr>
              <a:t>skracanie okresu przedszkolnego:</a:t>
            </a:r>
          </a:p>
          <a:p>
            <a:r>
              <a:rPr lang="pl-PL" sz="2400" dirty="0">
                <a:latin typeface="Arial Narrow" panose="020B0606020202030204" pitchFamily="34" charset="0"/>
              </a:rPr>
              <a:t>coraz silniejszy konflikt zabawa – nauka, tendencja do ograniczania zabawy na rzecz systematycznej nauki </a:t>
            </a:r>
          </a:p>
          <a:p>
            <a:r>
              <a:rPr lang="pl-PL" sz="2400" dirty="0">
                <a:latin typeface="Arial Narrow" panose="020B0606020202030204" pitchFamily="34" charset="0"/>
              </a:rPr>
              <a:t>segmentacja aktywności dziecka poprzez różne zajęcia dodatkowe prowadzone przez specjalistów</a:t>
            </a:r>
          </a:p>
          <a:p>
            <a:r>
              <a:rPr lang="pl-PL" sz="2400" dirty="0">
                <a:latin typeface="Arial Narrow" panose="020B0606020202030204" pitchFamily="34" charset="0"/>
              </a:rPr>
              <a:t>zachęcanie do konkurencji / rywalizacji</a:t>
            </a:r>
          </a:p>
          <a:p>
            <a:r>
              <a:rPr lang="pl-PL" sz="2400" dirty="0">
                <a:latin typeface="Arial Narrow" panose="020B0606020202030204" pitchFamily="34" charset="0"/>
              </a:rPr>
              <a:t>wprowadzanie elementów pracy na rzecz przyszłej „kariery” szkolnej i zawodowej</a:t>
            </a:r>
          </a:p>
          <a:p>
            <a:endParaRPr lang="pl-PL" altLang="pl-PL" sz="2200" b="1" dirty="0">
              <a:solidFill>
                <a:srgbClr val="FF0066"/>
              </a:solidFill>
              <a:latin typeface="Arial Narrow" panose="020B0606020202030204" pitchFamily="34" charset="0"/>
            </a:endParaRPr>
          </a:p>
        </p:txBody>
      </p:sp>
      <p:sp>
        <p:nvSpPr>
          <p:cNvPr id="5" name="Rectangle 2"/>
          <p:cNvSpPr txBox="1">
            <a:spLocks noChangeArrowheads="1"/>
          </p:cNvSpPr>
          <p:nvPr/>
        </p:nvSpPr>
        <p:spPr bwMode="auto">
          <a:xfrm>
            <a:off x="0" y="260350"/>
            <a:ext cx="9144000" cy="865188"/>
          </a:xfrm>
          <a:prstGeom prst="rect">
            <a:avLst/>
          </a:prstGeom>
          <a:solidFill>
            <a:srgbClr val="CCFF66"/>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pl-PL" altLang="pl-PL" sz="2400" dirty="0">
                <a:solidFill>
                  <a:srgbClr val="002060"/>
                </a:solidFill>
                <a:latin typeface="Arial Black" panose="020B0A04020102020204" pitchFamily="34" charset="0"/>
              </a:rPr>
              <a:t>Wpływ zmian w otoczeniu społecznym </a:t>
            </a:r>
            <a:br>
              <a:rPr lang="pl-PL" altLang="pl-PL" sz="2400" dirty="0">
                <a:solidFill>
                  <a:srgbClr val="002060"/>
                </a:solidFill>
                <a:latin typeface="Arial Black" panose="020B0A04020102020204" pitchFamily="34" charset="0"/>
              </a:rPr>
            </a:br>
            <a:r>
              <a:rPr lang="pl-PL" altLang="pl-PL" sz="2400" dirty="0">
                <a:solidFill>
                  <a:srgbClr val="002060"/>
                </a:solidFill>
                <a:latin typeface="Arial Black" panose="020B0A04020102020204" pitchFamily="34" charset="0"/>
              </a:rPr>
              <a:t>na bieg rozwoju ludzi: dzieciństwo</a:t>
            </a:r>
            <a:endParaRPr lang="pl-PL" altLang="pl-PL"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5226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15516" y="1066357"/>
            <a:ext cx="8712968" cy="5724644"/>
          </a:xfrm>
          <a:prstGeom prst="rect">
            <a:avLst/>
          </a:prstGeom>
          <a:noFill/>
          <a:ln w="38100">
            <a:solidFill>
              <a:srgbClr val="002060"/>
            </a:solidFill>
          </a:ln>
        </p:spPr>
        <p:txBody>
          <a:bodyPr wrap="square" rtlCol="0">
            <a:spAutoFit/>
          </a:bodyPr>
          <a:lstStyle/>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wzrost zróżnicowania zmian </a:t>
            </a:r>
            <a:r>
              <a:rPr lang="pl-PL" sz="2400" b="1" dirty="0" err="1">
                <a:solidFill>
                  <a:srgbClr val="002060"/>
                </a:solidFill>
                <a:latin typeface="Arial Narrow" panose="020B0606020202030204" pitchFamily="34" charset="0"/>
              </a:rPr>
              <a:t>interindywidualnych</a:t>
            </a:r>
            <a:r>
              <a:rPr lang="pl-PL" sz="2400" b="1" dirty="0">
                <a:solidFill>
                  <a:srgbClr val="002060"/>
                </a:solidFill>
                <a:latin typeface="Arial Narrow" panose="020B0606020202030204" pitchFamily="34" charset="0"/>
              </a:rPr>
              <a:t> we wczesnej fazie dorastania: </a:t>
            </a:r>
          </a:p>
          <a:p>
            <a:pPr marL="342900" indent="-342900">
              <a:spcAft>
                <a:spcPts val="600"/>
              </a:spcAft>
              <a:buFont typeface="Arial" panose="020B0604020202020204" pitchFamily="34" charset="0"/>
              <a:buChar char="•"/>
            </a:pPr>
            <a:r>
              <a:rPr lang="pl-PL" sz="2400" dirty="0">
                <a:latin typeface="Arial Narrow" panose="020B0606020202030204" pitchFamily="34" charset="0"/>
              </a:rPr>
              <a:t>opóźnienie vs. przyspieszenie dojrzewania seksualnego, emocjonalnego, poznawczego,</a:t>
            </a:r>
          </a:p>
          <a:p>
            <a:pPr marL="342900" indent="-342900">
              <a:spcAft>
                <a:spcPts val="600"/>
              </a:spcAft>
              <a:buFont typeface="Arial" panose="020B0604020202020204" pitchFamily="34" charset="0"/>
              <a:buChar char="•"/>
            </a:pPr>
            <a:r>
              <a:rPr lang="pl-PL" sz="2400" dirty="0">
                <a:latin typeface="Arial Narrow" panose="020B0606020202030204" pitchFamily="34" charset="0"/>
              </a:rPr>
              <a:t>wzrost zróżnicowania wewnątrz grup dziewcząt i grup chłopców</a:t>
            </a:r>
          </a:p>
          <a:p>
            <a:pPr marL="342900" indent="-342900">
              <a:spcAft>
                <a:spcPts val="600"/>
              </a:spcAft>
              <a:buFont typeface="Arial" panose="020B0604020202020204" pitchFamily="34" charset="0"/>
              <a:buChar char="•"/>
            </a:pPr>
            <a:r>
              <a:rPr lang="pl-PL" sz="2400" dirty="0">
                <a:latin typeface="Arial Narrow" panose="020B0606020202030204" pitchFamily="34" charset="0"/>
              </a:rPr>
              <a:t>wzrost zróżnicowania między dziewczętami a chłopcami</a:t>
            </a:r>
          </a:p>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wydłużenie późnej fazy dorastania:</a:t>
            </a:r>
          </a:p>
          <a:p>
            <a:pPr marL="342900" indent="-342900">
              <a:spcAft>
                <a:spcPts val="600"/>
              </a:spcAft>
              <a:buFont typeface="Arial" panose="020B0604020202020204" pitchFamily="34" charset="0"/>
              <a:buChar char="•"/>
            </a:pPr>
            <a:r>
              <a:rPr lang="pl-PL" sz="2400" dirty="0">
                <a:latin typeface="Arial Narrow" panose="020B0606020202030204" pitchFamily="34" charset="0"/>
              </a:rPr>
              <a:t>zmiany demograficzne związane z wydłużeniem życia sprawiają, że rodzice mogą dłużej sprawować opiekę nad dziećmi, a nastolatki – dłużej poszukiwać własnej tożsamości, przygotowując się do pełnienia ról w dorosłości</a:t>
            </a:r>
          </a:p>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pojawienie się nowej fazy przejściowej: „odroczonej dorosłości”, </a:t>
            </a:r>
            <a:br>
              <a:rPr lang="pl-PL" sz="2400" b="1" dirty="0">
                <a:solidFill>
                  <a:srgbClr val="002060"/>
                </a:solidFill>
                <a:latin typeface="Arial Narrow" panose="020B0606020202030204" pitchFamily="34" charset="0"/>
              </a:rPr>
            </a:br>
            <a:r>
              <a:rPr lang="pl-PL" sz="2400" dirty="0">
                <a:latin typeface="Arial Narrow" panose="020B0606020202030204" pitchFamily="34" charset="0"/>
              </a:rPr>
              <a:t>w której zwiększa się rozdźwięk między poszukiwaniem i budowaniem własnej tożsamości a podjęciem ról i zadań okresu dorosłości </a:t>
            </a:r>
          </a:p>
        </p:txBody>
      </p:sp>
      <p:sp>
        <p:nvSpPr>
          <p:cNvPr id="5" name="Rectangle 2"/>
          <p:cNvSpPr txBox="1">
            <a:spLocks noChangeArrowheads="1"/>
          </p:cNvSpPr>
          <p:nvPr/>
        </p:nvSpPr>
        <p:spPr bwMode="auto">
          <a:xfrm>
            <a:off x="0" y="188640"/>
            <a:ext cx="9144000" cy="865188"/>
          </a:xfrm>
          <a:prstGeom prst="rect">
            <a:avLst/>
          </a:prstGeom>
          <a:solidFill>
            <a:srgbClr val="CCFF66"/>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pl-PL" altLang="pl-PL" sz="2400" dirty="0">
                <a:solidFill>
                  <a:srgbClr val="002060"/>
                </a:solidFill>
                <a:latin typeface="Arial Black" panose="020B0A04020102020204" pitchFamily="34" charset="0"/>
              </a:rPr>
              <a:t>Wpływ zmian w otoczeniu społecznym </a:t>
            </a:r>
            <a:br>
              <a:rPr lang="pl-PL" altLang="pl-PL" sz="2400" dirty="0">
                <a:solidFill>
                  <a:srgbClr val="002060"/>
                </a:solidFill>
                <a:latin typeface="Arial Black" panose="020B0A04020102020204" pitchFamily="34" charset="0"/>
              </a:rPr>
            </a:br>
            <a:r>
              <a:rPr lang="pl-PL" altLang="pl-PL" sz="2400" dirty="0">
                <a:solidFill>
                  <a:srgbClr val="002060"/>
                </a:solidFill>
                <a:latin typeface="Arial Black" panose="020B0A04020102020204" pitchFamily="34" charset="0"/>
              </a:rPr>
              <a:t>na bieg rozwoju ludzi: dorastanie</a:t>
            </a:r>
            <a:endParaRPr lang="pl-PL" altLang="pl-PL"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62173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504056" y="3769232"/>
            <a:ext cx="3995936" cy="954107"/>
          </a:xfrm>
          <a:prstGeom prst="rect">
            <a:avLst/>
          </a:prstGeom>
          <a:solidFill>
            <a:srgbClr val="00B0F0"/>
          </a:solidFill>
          <a:ln>
            <a:solidFill>
              <a:schemeClr val="accent1"/>
            </a:solidFill>
          </a:ln>
        </p:spPr>
        <p:txBody>
          <a:bodyPr wrap="square" rtlCol="0">
            <a:spAutoFit/>
          </a:bodyPr>
          <a:lstStyle/>
          <a:p>
            <a:pPr algn="ctr"/>
            <a:r>
              <a:rPr lang="pl-PL" sz="2800" b="1" dirty="0">
                <a:solidFill>
                  <a:schemeClr val="bg1"/>
                </a:solidFill>
              </a:rPr>
              <a:t>Zmiany w cyklu życia człowieka</a:t>
            </a:r>
          </a:p>
        </p:txBody>
      </p:sp>
      <p:sp>
        <p:nvSpPr>
          <p:cNvPr id="6" name="pole tekstowe 5"/>
          <p:cNvSpPr txBox="1"/>
          <p:nvPr/>
        </p:nvSpPr>
        <p:spPr>
          <a:xfrm>
            <a:off x="4607408" y="3771037"/>
            <a:ext cx="3995936" cy="954107"/>
          </a:xfrm>
          <a:prstGeom prst="rect">
            <a:avLst/>
          </a:prstGeom>
          <a:solidFill>
            <a:srgbClr val="00B0F0"/>
          </a:solidFill>
          <a:ln>
            <a:solidFill>
              <a:schemeClr val="accent1"/>
            </a:solidFill>
          </a:ln>
        </p:spPr>
        <p:txBody>
          <a:bodyPr wrap="square" rtlCol="0">
            <a:spAutoFit/>
          </a:bodyPr>
          <a:lstStyle/>
          <a:p>
            <a:pPr algn="ctr"/>
            <a:r>
              <a:rPr lang="pl-PL" sz="2800" b="1" dirty="0">
                <a:solidFill>
                  <a:schemeClr val="bg1"/>
                </a:solidFill>
              </a:rPr>
              <a:t>Zmiany struktury </a:t>
            </a:r>
            <a:br>
              <a:rPr lang="pl-PL" sz="2800" b="1" dirty="0">
                <a:solidFill>
                  <a:schemeClr val="bg1"/>
                </a:solidFill>
              </a:rPr>
            </a:br>
            <a:r>
              <a:rPr lang="pl-PL" sz="2800" b="1" dirty="0">
                <a:solidFill>
                  <a:schemeClr val="bg1"/>
                </a:solidFill>
              </a:rPr>
              <a:t>i funkcji rodziny</a:t>
            </a:r>
          </a:p>
        </p:txBody>
      </p:sp>
      <p:sp>
        <p:nvSpPr>
          <p:cNvPr id="8" name="Strzałka w dół 7"/>
          <p:cNvSpPr/>
          <p:nvPr/>
        </p:nvSpPr>
        <p:spPr bwMode="auto">
          <a:xfrm>
            <a:off x="4153148" y="1428460"/>
            <a:ext cx="792088" cy="4082678"/>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Tytuł 1"/>
          <p:cNvSpPr>
            <a:spLocks noGrp="1"/>
          </p:cNvSpPr>
          <p:nvPr>
            <p:ph type="title"/>
          </p:nvPr>
        </p:nvSpPr>
        <p:spPr>
          <a:xfrm>
            <a:off x="0" y="274638"/>
            <a:ext cx="9144000" cy="706090"/>
          </a:xfrm>
          <a:solidFill>
            <a:srgbClr val="CCFF33"/>
          </a:solidFill>
        </p:spPr>
        <p:txBody>
          <a:bodyPr/>
          <a:lstStyle/>
          <a:p>
            <a:r>
              <a:rPr lang="pl-PL" dirty="0">
                <a:latin typeface="Arial Black" panose="020B0A04020102020204" pitchFamily="34" charset="0"/>
              </a:rPr>
              <a:t>Plan spotkania</a:t>
            </a:r>
          </a:p>
        </p:txBody>
      </p:sp>
      <p:sp>
        <p:nvSpPr>
          <p:cNvPr id="3" name="pole tekstowe 2"/>
          <p:cNvSpPr txBox="1"/>
          <p:nvPr/>
        </p:nvSpPr>
        <p:spPr>
          <a:xfrm>
            <a:off x="504056" y="1114582"/>
            <a:ext cx="8099288" cy="830997"/>
          </a:xfrm>
          <a:prstGeom prst="rect">
            <a:avLst/>
          </a:prstGeom>
          <a:solidFill>
            <a:srgbClr val="00B0F0"/>
          </a:solidFill>
          <a:ln>
            <a:solidFill>
              <a:schemeClr val="accent1"/>
            </a:solidFill>
          </a:ln>
        </p:spPr>
        <p:txBody>
          <a:bodyPr wrap="square" rtlCol="0">
            <a:spAutoFit/>
          </a:bodyPr>
          <a:lstStyle/>
          <a:p>
            <a:pPr algn="ctr"/>
            <a:r>
              <a:rPr lang="pl-PL" sz="2400" b="1" dirty="0">
                <a:solidFill>
                  <a:schemeClr val="bg1"/>
                </a:solidFill>
                <a:latin typeface="Arial Black" panose="020B0A04020102020204" pitchFamily="34" charset="0"/>
              </a:rPr>
              <a:t>ZMIANY CYWILIZACYJNE</a:t>
            </a:r>
          </a:p>
          <a:p>
            <a:pPr algn="ctr"/>
            <a:r>
              <a:rPr lang="pl-PL" sz="2400" b="1" dirty="0">
                <a:solidFill>
                  <a:schemeClr val="bg1"/>
                </a:solidFill>
                <a:latin typeface="Arial Black" panose="020B0A04020102020204" pitchFamily="34" charset="0"/>
              </a:rPr>
              <a:t>ZMIANY STYLU ŻYCIA</a:t>
            </a:r>
          </a:p>
        </p:txBody>
      </p:sp>
      <p:sp>
        <p:nvSpPr>
          <p:cNvPr id="4" name="pole tekstowe 3"/>
          <p:cNvSpPr txBox="1"/>
          <p:nvPr/>
        </p:nvSpPr>
        <p:spPr>
          <a:xfrm>
            <a:off x="522356" y="2625671"/>
            <a:ext cx="8099288" cy="461665"/>
          </a:xfrm>
          <a:prstGeom prst="rect">
            <a:avLst/>
          </a:prstGeom>
          <a:solidFill>
            <a:schemeClr val="bg1"/>
          </a:solidFill>
          <a:ln w="57150">
            <a:solidFill>
              <a:srgbClr val="00B0F0"/>
            </a:solidFill>
          </a:ln>
        </p:spPr>
        <p:txBody>
          <a:bodyPr wrap="square" rtlCol="0">
            <a:spAutoFit/>
          </a:bodyPr>
          <a:lstStyle/>
          <a:p>
            <a:pPr algn="ctr"/>
            <a:r>
              <a:rPr lang="pl-PL" sz="2400" b="1" dirty="0">
                <a:latin typeface="Arial Black" panose="020B0A04020102020204" pitchFamily="34" charset="0"/>
              </a:rPr>
              <a:t>Zmiany w codziennym funkcjonowaniu</a:t>
            </a:r>
          </a:p>
        </p:txBody>
      </p:sp>
      <p:sp>
        <p:nvSpPr>
          <p:cNvPr id="7" name="pole tekstowe 6"/>
          <p:cNvSpPr txBox="1"/>
          <p:nvPr/>
        </p:nvSpPr>
        <p:spPr>
          <a:xfrm>
            <a:off x="504056" y="5511138"/>
            <a:ext cx="8099288" cy="830997"/>
          </a:xfrm>
          <a:prstGeom prst="rect">
            <a:avLst/>
          </a:prstGeom>
          <a:solidFill>
            <a:schemeClr val="bg1"/>
          </a:solidFill>
          <a:ln w="57150">
            <a:solidFill>
              <a:srgbClr val="00B0F0"/>
            </a:solidFill>
          </a:ln>
        </p:spPr>
        <p:txBody>
          <a:bodyPr wrap="square" rtlCol="0">
            <a:spAutoFit/>
          </a:bodyPr>
          <a:lstStyle/>
          <a:p>
            <a:pPr algn="ctr"/>
            <a:r>
              <a:rPr lang="pl-PL" sz="2400" b="1" dirty="0">
                <a:latin typeface="Arial Black" panose="020B0A04020102020204" pitchFamily="34" charset="0"/>
              </a:rPr>
              <a:t>Zmiany sposobu zaspokajania potrzeb</a:t>
            </a:r>
            <a:br>
              <a:rPr lang="pl-PL" sz="2400" b="1" dirty="0">
                <a:latin typeface="Arial Black" panose="020B0A04020102020204" pitchFamily="34" charset="0"/>
              </a:rPr>
            </a:br>
            <a:r>
              <a:rPr lang="pl-PL" sz="2400" b="1" dirty="0">
                <a:latin typeface="Arial Black" panose="020B0A04020102020204" pitchFamily="34" charset="0"/>
              </a:rPr>
              <a:t>dzieci i młodzieży przez rodziców</a:t>
            </a:r>
          </a:p>
        </p:txBody>
      </p:sp>
    </p:spTree>
    <p:extLst>
      <p:ext uri="{BB962C8B-B14F-4D97-AF65-F5344CB8AC3E}">
        <p14:creationId xmlns:p14="http://schemas.microsoft.com/office/powerpoint/2010/main" val="190780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57200" y="1268760"/>
            <a:ext cx="8229600" cy="5509200"/>
          </a:xfrm>
          <a:prstGeom prst="rect">
            <a:avLst/>
          </a:prstGeom>
          <a:noFill/>
          <a:ln w="38100">
            <a:solidFill>
              <a:srgbClr val="002060"/>
            </a:solidFill>
          </a:ln>
        </p:spPr>
        <p:txBody>
          <a:bodyPr wrap="square" rtlCol="0">
            <a:spAutoFit/>
          </a:bodyPr>
          <a:lstStyle/>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wydłużenie czasu trwania kryzysu środka życia </a:t>
            </a:r>
            <a:r>
              <a:rPr lang="pl-PL" sz="2400" dirty="0">
                <a:latin typeface="Arial Narrow" panose="020B0606020202030204" pitchFamily="34" charset="0"/>
              </a:rPr>
              <a:t>– związane ze zmianami demograficznymi i warunkami życia średniego pokolenia</a:t>
            </a:r>
          </a:p>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szybsze wchodzenie w trzecią fazę dorosłości </a:t>
            </a:r>
            <a:r>
              <a:rPr lang="pl-PL" sz="2400" dirty="0">
                <a:latin typeface="Arial Narrow" panose="020B0606020202030204" pitchFamily="34" charset="0"/>
              </a:rPr>
              <a:t>– problem wczesnych emerytur, długotrwałego bezrobocia, ograniczania aktywności, marginalizacji i wykluczenia</a:t>
            </a:r>
          </a:p>
          <a:p>
            <a:pPr marL="342900" indent="-342900">
              <a:spcAft>
                <a:spcPts val="600"/>
              </a:spcAft>
              <a:buFont typeface="Wingdings" panose="05000000000000000000" pitchFamily="2" charset="2"/>
              <a:buChar char="v"/>
            </a:pPr>
            <a:r>
              <a:rPr lang="pl-PL" sz="2400" b="1" dirty="0">
                <a:solidFill>
                  <a:srgbClr val="002060"/>
                </a:solidFill>
                <a:latin typeface="Arial Narrow" panose="020B0606020202030204" pitchFamily="34" charset="0"/>
              </a:rPr>
              <a:t>zróżnicowanie ścieżek rozwoju w okresie późnej dorosłości:</a:t>
            </a:r>
          </a:p>
          <a:p>
            <a:pPr marL="342900" indent="-342900">
              <a:spcAft>
                <a:spcPts val="600"/>
              </a:spcAft>
              <a:buFont typeface="Wingdings" panose="05000000000000000000" pitchFamily="2" charset="2"/>
              <a:buChar char="ü"/>
            </a:pPr>
            <a:r>
              <a:rPr lang="pl-PL" sz="2400" dirty="0">
                <a:latin typeface="Arial Narrow" panose="020B0606020202030204" pitchFamily="34" charset="0"/>
              </a:rPr>
              <a:t>zróżnicowanie ofert aktywności</a:t>
            </a:r>
          </a:p>
          <a:p>
            <a:pPr marL="342900" indent="-342900">
              <a:spcAft>
                <a:spcPts val="600"/>
              </a:spcAft>
              <a:buFont typeface="Wingdings" panose="05000000000000000000" pitchFamily="2" charset="2"/>
              <a:buChar char="ü"/>
            </a:pPr>
            <a:r>
              <a:rPr lang="pl-PL" sz="2400" dirty="0">
                <a:latin typeface="Arial Narrow" panose="020B0606020202030204" pitchFamily="34" charset="0"/>
              </a:rPr>
              <a:t>infantylizacja ofert</a:t>
            </a:r>
          </a:p>
          <a:p>
            <a:pPr marL="342900" indent="-342900">
              <a:spcAft>
                <a:spcPts val="600"/>
              </a:spcAft>
              <a:buFont typeface="Wingdings" panose="05000000000000000000" pitchFamily="2" charset="2"/>
              <a:buChar char="ü"/>
            </a:pPr>
            <a:r>
              <a:rPr lang="pl-PL" sz="2400" b="1" dirty="0">
                <a:latin typeface="Arial Narrow" panose="020B0606020202030204" pitchFamily="34" charset="0"/>
              </a:rPr>
              <a:t>segmentacja pokoleń </a:t>
            </a:r>
            <a:r>
              <a:rPr lang="pl-PL" sz="2400" b="1" dirty="0">
                <a:latin typeface="Arial Narrow" panose="020B0606020202030204" pitchFamily="34" charset="0"/>
                <a:sym typeface="Wingdings" panose="05000000000000000000" pitchFamily="2" charset="2"/>
              </a:rPr>
              <a:t> „zajęcia </a:t>
            </a:r>
            <a:r>
              <a:rPr lang="pl-PL" sz="2400" b="1" dirty="0" err="1">
                <a:latin typeface="Arial Narrow" panose="020B0606020202030204" pitchFamily="34" charset="0"/>
                <a:sym typeface="Wingdings" panose="05000000000000000000" pitchFamily="2" charset="2"/>
              </a:rPr>
              <a:t>dlA</a:t>
            </a:r>
            <a:r>
              <a:rPr lang="pl-PL" sz="2400" b="1" dirty="0">
                <a:latin typeface="Arial Narrow" panose="020B0606020202030204" pitchFamily="34" charset="0"/>
                <a:sym typeface="Wingdings" panose="05000000000000000000" pitchFamily="2" charset="2"/>
              </a:rPr>
              <a:t> SENIORÓW”</a:t>
            </a:r>
            <a:endParaRPr lang="pl-PL" sz="2400" b="1" dirty="0">
              <a:latin typeface="Arial Narrow" panose="020B0606020202030204" pitchFamily="34" charset="0"/>
            </a:endParaRPr>
          </a:p>
          <a:p>
            <a:pPr marL="342900" indent="-342900">
              <a:spcAft>
                <a:spcPts val="600"/>
              </a:spcAft>
              <a:buFont typeface="Wingdings" panose="05000000000000000000" pitchFamily="2" charset="2"/>
              <a:buChar char="ü"/>
            </a:pPr>
            <a:r>
              <a:rPr lang="pl-PL" sz="2400" dirty="0">
                <a:latin typeface="Arial Narrow" panose="020B0606020202030204" pitchFamily="34" charset="0"/>
              </a:rPr>
              <a:t>zróżnicowanie indywidualnej gotowości i  umiejętności korzystania </a:t>
            </a:r>
            <a:br>
              <a:rPr lang="pl-PL" sz="2400" dirty="0">
                <a:latin typeface="Arial Narrow" panose="020B0606020202030204" pitchFamily="34" charset="0"/>
              </a:rPr>
            </a:br>
            <a:r>
              <a:rPr lang="pl-PL" sz="2400" dirty="0">
                <a:latin typeface="Arial Narrow" panose="020B0606020202030204" pitchFamily="34" charset="0"/>
              </a:rPr>
              <a:t>z ofert przeznaczonych dla osób w tym wieku</a:t>
            </a:r>
          </a:p>
          <a:p>
            <a:pPr marL="342900" indent="-342900">
              <a:spcAft>
                <a:spcPts val="600"/>
              </a:spcAft>
              <a:buFont typeface="Wingdings" panose="05000000000000000000" pitchFamily="2" charset="2"/>
              <a:buChar char="ü"/>
            </a:pPr>
            <a:r>
              <a:rPr lang="pl-PL" sz="2400" b="1" dirty="0">
                <a:latin typeface="Arial Narrow" panose="020B0606020202030204" pitchFamily="34" charset="0"/>
              </a:rPr>
              <a:t>nieliczne oferty dla mężczyzn</a:t>
            </a:r>
          </a:p>
          <a:p>
            <a:pPr marL="342900" indent="-342900">
              <a:spcAft>
                <a:spcPts val="600"/>
              </a:spcAft>
              <a:buFont typeface="Arial" panose="020B0604020202020204" pitchFamily="34" charset="0"/>
              <a:buChar char="•"/>
            </a:pPr>
            <a:endParaRPr lang="pl-PL" sz="2400" dirty="0"/>
          </a:p>
        </p:txBody>
      </p:sp>
      <p:sp>
        <p:nvSpPr>
          <p:cNvPr id="4" name="Rectangle 2"/>
          <p:cNvSpPr txBox="1">
            <a:spLocks noChangeArrowheads="1"/>
          </p:cNvSpPr>
          <p:nvPr/>
        </p:nvSpPr>
        <p:spPr bwMode="auto">
          <a:xfrm>
            <a:off x="0" y="260350"/>
            <a:ext cx="9144000" cy="865188"/>
          </a:xfrm>
          <a:prstGeom prst="rect">
            <a:avLst/>
          </a:prstGeom>
          <a:solidFill>
            <a:srgbClr val="CCFF66"/>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pl-PL" altLang="pl-PL" sz="2400" dirty="0">
                <a:solidFill>
                  <a:srgbClr val="002060"/>
                </a:solidFill>
                <a:latin typeface="Arial Black" panose="020B0A04020102020204" pitchFamily="34" charset="0"/>
              </a:rPr>
              <a:t>Wpływ zmian w otoczeniu społecznym </a:t>
            </a:r>
            <a:br>
              <a:rPr lang="pl-PL" altLang="pl-PL" sz="2400" dirty="0">
                <a:solidFill>
                  <a:srgbClr val="002060"/>
                </a:solidFill>
                <a:latin typeface="Arial Black" panose="020B0A04020102020204" pitchFamily="34" charset="0"/>
              </a:rPr>
            </a:br>
            <a:r>
              <a:rPr lang="pl-PL" altLang="pl-PL" sz="2400" dirty="0">
                <a:solidFill>
                  <a:srgbClr val="002060"/>
                </a:solidFill>
                <a:latin typeface="Arial Black" panose="020B0A04020102020204" pitchFamily="34" charset="0"/>
              </a:rPr>
              <a:t>na bieg rozwoju ludzi: dorosłość</a:t>
            </a:r>
            <a:endParaRPr lang="pl-PL" altLang="pl-PL"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8516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144000" cy="544840"/>
          </a:xfrm>
          <a:prstGeom prst="rect">
            <a:avLst/>
          </a:prstGeom>
          <a:solidFill>
            <a:srgbClr val="CCFF66"/>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pl-PL" altLang="pl-PL" sz="2400" dirty="0">
                <a:solidFill>
                  <a:srgbClr val="002060"/>
                </a:solidFill>
                <a:latin typeface="Arial Black" panose="020B0A04020102020204" pitchFamily="34" charset="0"/>
              </a:rPr>
              <a:t>Wpływ zmian na funkcjonowanie rodzin</a:t>
            </a:r>
            <a:endParaRPr lang="pl-PL" altLang="pl-PL" sz="2400" dirty="0">
              <a:solidFill>
                <a:srgbClr val="002060"/>
              </a:solidFill>
              <a:latin typeface="Arial Narrow" panose="020B0606020202030204" pitchFamily="34" charset="0"/>
            </a:endParaRPr>
          </a:p>
        </p:txBody>
      </p:sp>
      <p:sp>
        <p:nvSpPr>
          <p:cNvPr id="5" name="pole tekstowe 4"/>
          <p:cNvSpPr txBox="1"/>
          <p:nvPr/>
        </p:nvSpPr>
        <p:spPr>
          <a:xfrm>
            <a:off x="0" y="443368"/>
            <a:ext cx="9144000" cy="64325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pl-PL" sz="2400" b="1" dirty="0">
                <a:solidFill>
                  <a:srgbClr val="002060"/>
                </a:solidFill>
                <a:latin typeface="Arial Narrow" panose="020B0606020202030204" pitchFamily="34" charset="0"/>
              </a:rPr>
              <a:t>odchodzenie od rodzin wielopokoleniowych na rzecz rodzin dwupokoleniowych </a:t>
            </a:r>
            <a:r>
              <a:rPr lang="pl-PL" sz="2400" dirty="0">
                <a:latin typeface="Arial Narrow" panose="020B0606020202030204" pitchFamily="34" charset="0"/>
              </a:rPr>
              <a:t>(rodzice i dzieci);</a:t>
            </a:r>
          </a:p>
          <a:p>
            <a:pPr marL="285750" indent="-285750">
              <a:spcAft>
                <a:spcPts val="600"/>
              </a:spcAft>
              <a:buFont typeface="Arial" panose="020B0604020202020204" pitchFamily="34" charset="0"/>
              <a:buChar char="•"/>
            </a:pPr>
            <a:r>
              <a:rPr lang="pl-PL" sz="2400" b="1" dirty="0">
                <a:solidFill>
                  <a:srgbClr val="002060"/>
                </a:solidFill>
                <a:latin typeface="Arial Narrow" panose="020B0606020202030204" pitchFamily="34" charset="0"/>
              </a:rPr>
              <a:t>brak wyraźnego określenia ról kobiety i mężczyzny, zmiana definicji kobiety i mężczyzny </a:t>
            </a:r>
            <a:r>
              <a:rPr lang="pl-PL" sz="2400" dirty="0">
                <a:latin typeface="Arial Narrow" panose="020B0606020202030204" pitchFamily="34" charset="0"/>
              </a:rPr>
              <a:t>oraz zmiana ich ról pełnionych w rodzinie (zarobkowanie, podział obowiązków domowych, opieka i wychowanie dzieci / wnuków, np. urlop </a:t>
            </a:r>
            <a:r>
              <a:rPr lang="pl-PL" sz="2400" dirty="0" err="1">
                <a:latin typeface="Arial Narrow" panose="020B0606020202030204" pitchFamily="34" charset="0"/>
              </a:rPr>
              <a:t>tacierzyński</a:t>
            </a:r>
            <a:r>
              <a:rPr lang="pl-PL" sz="2400" dirty="0">
                <a:latin typeface="Arial Narrow" panose="020B0606020202030204" pitchFamily="34" charset="0"/>
              </a:rPr>
              <a:t>)</a:t>
            </a:r>
          </a:p>
          <a:p>
            <a:pPr marL="285750" indent="-285750">
              <a:spcAft>
                <a:spcPts val="600"/>
              </a:spcAft>
              <a:buFont typeface="Arial" panose="020B0604020202020204" pitchFamily="34" charset="0"/>
              <a:buChar char="•"/>
            </a:pPr>
            <a:r>
              <a:rPr lang="pl-PL" sz="2400" b="1" dirty="0">
                <a:solidFill>
                  <a:srgbClr val="002060"/>
                </a:solidFill>
                <a:latin typeface="Arial Narrow" panose="020B0606020202030204" pitchFamily="34" charset="0"/>
              </a:rPr>
              <a:t>zmiana struktury rodziny</a:t>
            </a:r>
            <a:r>
              <a:rPr lang="pl-PL" sz="2400" b="1" dirty="0">
                <a:latin typeface="Arial Narrow" panose="020B0606020202030204" pitchFamily="34" charset="0"/>
              </a:rPr>
              <a:t>: </a:t>
            </a:r>
            <a:r>
              <a:rPr lang="pl-PL" sz="2400" dirty="0">
                <a:latin typeface="Arial Narrow" panose="020B0606020202030204" pitchFamily="34" charset="0"/>
              </a:rPr>
              <a:t>związki nieformalne, rodziny bez dzieci, rodziny niepełne, rekonstruowane, rodzina singla, dzieci w związkach homoseksualnych</a:t>
            </a:r>
            <a:r>
              <a:rPr lang="pl-PL" sz="2400" u="sng" dirty="0">
                <a:latin typeface="Arial Narrow" panose="020B0606020202030204" pitchFamily="34" charset="0"/>
              </a:rPr>
              <a:t>, </a:t>
            </a:r>
            <a:r>
              <a:rPr lang="pl-PL" sz="2400" b="1" u="sng" dirty="0">
                <a:latin typeface="Arial Narrow" panose="020B0606020202030204" pitchFamily="34" charset="0"/>
              </a:rPr>
              <a:t>rodziny „patchworkowe”, w których coraz więcej jest dziadków i pradziadków niż dzieci </a:t>
            </a:r>
            <a:r>
              <a:rPr lang="pl-PL" sz="2400" b="1" u="sng" dirty="0">
                <a:solidFill>
                  <a:srgbClr val="FF0066"/>
                </a:solidFill>
                <a:latin typeface="Arial Narrow" panose="020B0606020202030204" pitchFamily="34" charset="0"/>
              </a:rPr>
              <a:t>(skutki dla rozwoju dzieci???)</a:t>
            </a:r>
            <a:endParaRPr lang="pl-PL" sz="2400" u="sng" dirty="0">
              <a:solidFill>
                <a:srgbClr val="FF0066"/>
              </a:solidFill>
              <a:latin typeface="Arial Narrow" panose="020B0606020202030204" pitchFamily="34" charset="0"/>
            </a:endParaRPr>
          </a:p>
          <a:p>
            <a:pPr marL="285750" indent="-285750">
              <a:spcAft>
                <a:spcPts val="600"/>
              </a:spcAft>
              <a:buFont typeface="Arial" panose="020B0604020202020204" pitchFamily="34" charset="0"/>
              <a:buChar char="•"/>
            </a:pPr>
            <a:r>
              <a:rPr lang="pl-PL" sz="2400" b="1" dirty="0">
                <a:solidFill>
                  <a:srgbClr val="002060"/>
                </a:solidFill>
                <a:latin typeface="Arial Narrow" panose="020B0606020202030204" pitchFamily="34" charset="0"/>
              </a:rPr>
              <a:t>zmiana wieku zostawania rodzicem</a:t>
            </a:r>
            <a:r>
              <a:rPr lang="pl-PL" sz="2400" b="1" dirty="0">
                <a:latin typeface="Arial Narrow" panose="020B0606020202030204" pitchFamily="34" charset="0"/>
              </a:rPr>
              <a:t>: </a:t>
            </a:r>
            <a:r>
              <a:rPr lang="pl-PL" sz="2400" dirty="0">
                <a:latin typeface="Arial Narrow" panose="020B0606020202030204" pitchFamily="34" charset="0"/>
              </a:rPr>
              <a:t> obniżanie wieku (młodociani rodzice), jak i podwyższanie (późne rodzicielstwo) związane z wyborami życiowymi lub względami medycznymi, w tym długotrwałym leczeniem bezpłodności.</a:t>
            </a:r>
          </a:p>
          <a:p>
            <a:r>
              <a:rPr lang="pl-PL" sz="2000" b="1" dirty="0">
                <a:solidFill>
                  <a:srgbClr val="002060"/>
                </a:solidFill>
                <a:latin typeface="Arial Narrow" panose="020B0606020202030204" pitchFamily="34" charset="0"/>
              </a:rPr>
              <a:t>Dzieci wychowują się w różnych typach rodzin oraz doświadczają zmian przez przekazy społeczne i media w różnych obszarach funkcjonowania społeczeństwa. Dla dorosłych zmiany te są wyraźne (dostrzegają różnicę między tym, „jak było”, a tym, „jak jest”), ale dla dzieci są one niedostrzegalne; dzieci po prostu żyją w takiej rzeczywistości.</a:t>
            </a:r>
            <a:endParaRPr lang="pl-PL" sz="2400" b="1" dirty="0">
              <a:solidFill>
                <a:srgbClr val="002060"/>
              </a:solidFill>
              <a:latin typeface="Arial Narrow" panose="020B0606020202030204" pitchFamily="34" charset="0"/>
            </a:endParaRPr>
          </a:p>
        </p:txBody>
      </p:sp>
      <p:cxnSp>
        <p:nvCxnSpPr>
          <p:cNvPr id="4" name="Łącznik prosty 3"/>
          <p:cNvCxnSpPr/>
          <p:nvPr/>
        </p:nvCxnSpPr>
        <p:spPr bwMode="auto">
          <a:xfrm flipV="1">
            <a:off x="0" y="5487252"/>
            <a:ext cx="9144000" cy="72008"/>
          </a:xfrm>
          <a:prstGeom prst="line">
            <a:avLst/>
          </a:prstGeom>
          <a:solidFill>
            <a:schemeClr val="accent1"/>
          </a:solidFill>
          <a:ln w="5715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61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32" y="205061"/>
            <a:ext cx="9192431" cy="899663"/>
          </a:xfrm>
        </p:spPr>
        <p:txBody>
          <a:bodyPr/>
          <a:lstStyle/>
          <a:p>
            <a:r>
              <a:rPr lang="pl-PL" dirty="0">
                <a:latin typeface="Arial Black" panose="020B0A04020102020204" pitchFamily="34" charset="0"/>
              </a:rPr>
              <a:t>Podstawowe funkcje rodziny</a:t>
            </a:r>
          </a:p>
        </p:txBody>
      </p:sp>
      <p:sp>
        <p:nvSpPr>
          <p:cNvPr id="4" name="pole tekstowe 3"/>
          <p:cNvSpPr txBox="1"/>
          <p:nvPr/>
        </p:nvSpPr>
        <p:spPr>
          <a:xfrm>
            <a:off x="457200" y="1556792"/>
            <a:ext cx="3394720" cy="792088"/>
          </a:xfrm>
          <a:prstGeom prst="rect">
            <a:avLst/>
          </a:prstGeom>
          <a:noFill/>
        </p:spPr>
        <p:txBody>
          <a:bodyPr wrap="square" rtlCol="0">
            <a:spAutoFit/>
          </a:bodyPr>
          <a:lstStyle/>
          <a:p>
            <a:endParaRPr lang="pl-PL" dirty="0"/>
          </a:p>
        </p:txBody>
      </p:sp>
      <p:sp>
        <p:nvSpPr>
          <p:cNvPr id="5" name="pole tekstowe 4"/>
          <p:cNvSpPr txBox="1"/>
          <p:nvPr/>
        </p:nvSpPr>
        <p:spPr>
          <a:xfrm>
            <a:off x="457200" y="1417638"/>
            <a:ext cx="3394720" cy="792088"/>
          </a:xfrm>
          <a:prstGeom prst="rect">
            <a:avLst/>
          </a:prstGeom>
          <a:noFill/>
        </p:spPr>
        <p:txBody>
          <a:bodyPr wrap="square" rtlCol="0">
            <a:spAutoFit/>
          </a:bodyPr>
          <a:lstStyle/>
          <a:p>
            <a:endParaRPr lang="pl-PL" dirty="0"/>
          </a:p>
        </p:txBody>
      </p:sp>
      <p:sp>
        <p:nvSpPr>
          <p:cNvPr id="6" name="pole tekstowe 5"/>
          <p:cNvSpPr txBox="1"/>
          <p:nvPr/>
        </p:nvSpPr>
        <p:spPr>
          <a:xfrm>
            <a:off x="323528" y="1243878"/>
            <a:ext cx="8568952" cy="1200329"/>
          </a:xfrm>
          <a:prstGeom prst="rect">
            <a:avLst/>
          </a:prstGeom>
          <a:solidFill>
            <a:srgbClr val="CCFF33"/>
          </a:solidFill>
          <a:ln w="28575">
            <a:solidFill>
              <a:srgbClr val="0070C0"/>
            </a:solidFill>
          </a:ln>
          <a:effectLst>
            <a:innerShdw blurRad="63500" dist="50800" dir="18900000">
              <a:prstClr val="black">
                <a:alpha val="50000"/>
              </a:prstClr>
            </a:innerShdw>
          </a:effectLst>
        </p:spPr>
        <p:txBody>
          <a:bodyPr wrap="square" rtlCol="0">
            <a:spAutoFit/>
          </a:bodyPr>
          <a:lstStyle/>
          <a:p>
            <a:r>
              <a:rPr lang="pl-PL" sz="2400" b="1" dirty="0">
                <a:latin typeface="Arial Black" panose="020B0A04020102020204" pitchFamily="34" charset="0"/>
              </a:rPr>
              <a:t>Funkcja ekonomiczna: UTRZYMANIE</a:t>
            </a:r>
          </a:p>
          <a:p>
            <a:r>
              <a:rPr lang="pl-PL" sz="2400" dirty="0">
                <a:sym typeface="Wingdings" panose="05000000000000000000" pitchFamily="2" charset="2"/>
              </a:rPr>
              <a:t> zaspokojenie podstawowych potrzeb (jakość życia), </a:t>
            </a:r>
            <a:br>
              <a:rPr lang="pl-PL" sz="2400" dirty="0">
                <a:sym typeface="Wingdings" panose="05000000000000000000" pitchFamily="2" charset="2"/>
              </a:rPr>
            </a:br>
            <a:r>
              <a:rPr lang="pl-PL" sz="2400" dirty="0">
                <a:sym typeface="Wingdings" panose="05000000000000000000" pitchFamily="2" charset="2"/>
              </a:rPr>
              <a:t>dostęp do edukacji / kultury/  ochrony zdrowia</a:t>
            </a:r>
            <a:endParaRPr lang="pl-PL" sz="2400" dirty="0"/>
          </a:p>
        </p:txBody>
      </p:sp>
      <p:sp>
        <p:nvSpPr>
          <p:cNvPr id="7" name="pole tekstowe 6"/>
          <p:cNvSpPr txBox="1"/>
          <p:nvPr/>
        </p:nvSpPr>
        <p:spPr>
          <a:xfrm>
            <a:off x="323528" y="2545219"/>
            <a:ext cx="8568952" cy="1200329"/>
          </a:xfrm>
          <a:prstGeom prst="rect">
            <a:avLst/>
          </a:prstGeom>
          <a:solidFill>
            <a:srgbClr val="FFFF00"/>
          </a:solidFill>
          <a:ln w="28575">
            <a:solidFill>
              <a:srgbClr val="0070C0"/>
            </a:solidFill>
          </a:ln>
          <a:effectLst>
            <a:innerShdw blurRad="63500" dist="50800" dir="18900000">
              <a:prstClr val="black">
                <a:alpha val="50000"/>
              </a:prstClr>
            </a:innerShdw>
          </a:effectLst>
        </p:spPr>
        <p:txBody>
          <a:bodyPr wrap="square" rtlCol="0">
            <a:spAutoFit/>
          </a:bodyPr>
          <a:lstStyle/>
          <a:p>
            <a:r>
              <a:rPr lang="pl-PL" sz="2400" b="1" dirty="0">
                <a:latin typeface="Arial Black" panose="020B0A04020102020204" pitchFamily="34" charset="0"/>
              </a:rPr>
              <a:t>Funkcja opiekuńcza: OPIEKA</a:t>
            </a:r>
          </a:p>
          <a:p>
            <a:r>
              <a:rPr lang="pl-PL" sz="2400" dirty="0">
                <a:sym typeface="Wingdings" panose="05000000000000000000" pitchFamily="2" charset="2"/>
              </a:rPr>
              <a:t> zaspokojenie podstawowych potrzeb psychicznych: uniwersalnych, specyficznych dla wieku i indywidualnych</a:t>
            </a:r>
            <a:endParaRPr lang="pl-PL" sz="2400" dirty="0"/>
          </a:p>
        </p:txBody>
      </p:sp>
      <p:sp>
        <p:nvSpPr>
          <p:cNvPr id="8" name="pole tekstowe 7"/>
          <p:cNvSpPr txBox="1"/>
          <p:nvPr/>
        </p:nvSpPr>
        <p:spPr>
          <a:xfrm>
            <a:off x="323528" y="3846560"/>
            <a:ext cx="8568952" cy="1569660"/>
          </a:xfrm>
          <a:prstGeom prst="rect">
            <a:avLst/>
          </a:prstGeom>
          <a:solidFill>
            <a:srgbClr val="FFCCFF"/>
          </a:solidFill>
          <a:ln w="28575">
            <a:solidFill>
              <a:srgbClr val="0070C0"/>
            </a:solidFill>
          </a:ln>
          <a:effectLst>
            <a:innerShdw blurRad="63500" dist="50800" dir="18900000">
              <a:prstClr val="black">
                <a:alpha val="50000"/>
              </a:prstClr>
            </a:innerShdw>
          </a:effectLst>
        </p:spPr>
        <p:txBody>
          <a:bodyPr wrap="square" rtlCol="0">
            <a:spAutoFit/>
          </a:bodyPr>
          <a:lstStyle/>
          <a:p>
            <a:r>
              <a:rPr lang="pl-PL" sz="2400" b="1" dirty="0">
                <a:latin typeface="Arial Black" panose="020B0A04020102020204" pitchFamily="34" charset="0"/>
              </a:rPr>
              <a:t>Funkcja wychowawcza</a:t>
            </a:r>
            <a:r>
              <a:rPr lang="pl-PL" sz="2400" b="1" dirty="0"/>
              <a:t>: </a:t>
            </a:r>
            <a:r>
              <a:rPr lang="pl-PL" sz="2400" b="1" dirty="0">
                <a:latin typeface="Arial Black" panose="020B0A04020102020204" pitchFamily="34" charset="0"/>
              </a:rPr>
              <a:t>WYCHOWANIE</a:t>
            </a:r>
          </a:p>
          <a:p>
            <a:pPr marL="285750" indent="-285750">
              <a:buFont typeface="Wingdings" panose="05000000000000000000" pitchFamily="2" charset="2"/>
              <a:buChar char="à"/>
            </a:pPr>
            <a:r>
              <a:rPr lang="pl-PL" sz="2400" dirty="0"/>
              <a:t>przygotowanie do pełnienia ról społecznych (</a:t>
            </a:r>
            <a:r>
              <a:rPr lang="pl-PL" sz="2400" b="1" dirty="0"/>
              <a:t>socjalizacja</a:t>
            </a:r>
            <a:r>
              <a:rPr lang="pl-PL" sz="2400" dirty="0"/>
              <a:t>) </a:t>
            </a:r>
          </a:p>
          <a:p>
            <a:pPr marL="285750" indent="-285750">
              <a:buFont typeface="Wingdings" panose="05000000000000000000" pitchFamily="2" charset="2"/>
              <a:buChar char="à"/>
            </a:pPr>
            <a:r>
              <a:rPr lang="pl-PL" sz="2400" dirty="0"/>
              <a:t> umożliwienie realizacji potencjału twórczego (</a:t>
            </a:r>
            <a:r>
              <a:rPr lang="pl-PL" sz="2400" b="1" dirty="0"/>
              <a:t>emancypacja</a:t>
            </a:r>
            <a:r>
              <a:rPr lang="pl-PL" sz="2400" dirty="0"/>
              <a:t>)</a:t>
            </a:r>
          </a:p>
        </p:txBody>
      </p:sp>
      <p:sp>
        <p:nvSpPr>
          <p:cNvPr id="9" name="pole tekstowe 8"/>
          <p:cNvSpPr txBox="1"/>
          <p:nvPr/>
        </p:nvSpPr>
        <p:spPr>
          <a:xfrm>
            <a:off x="323528" y="5517232"/>
            <a:ext cx="8568952" cy="1200329"/>
          </a:xfrm>
          <a:prstGeom prst="rect">
            <a:avLst/>
          </a:prstGeom>
          <a:solidFill>
            <a:srgbClr val="00B0F0"/>
          </a:solidFill>
          <a:ln w="28575">
            <a:solidFill>
              <a:srgbClr val="0070C0"/>
            </a:solidFill>
          </a:ln>
          <a:effectLst>
            <a:innerShdw blurRad="63500" dist="50800" dir="18900000">
              <a:prstClr val="black">
                <a:alpha val="50000"/>
              </a:prstClr>
            </a:innerShdw>
          </a:effectLst>
        </p:spPr>
        <p:txBody>
          <a:bodyPr wrap="square" rtlCol="0">
            <a:spAutoFit/>
          </a:bodyPr>
          <a:lstStyle/>
          <a:p>
            <a:r>
              <a:rPr lang="pl-PL" sz="2400" b="1" dirty="0">
                <a:latin typeface="Arial Black" panose="020B0A04020102020204" pitchFamily="34" charset="0"/>
              </a:rPr>
              <a:t>Funkcja </a:t>
            </a:r>
            <a:r>
              <a:rPr lang="pl-PL" sz="2400" b="1" dirty="0" err="1">
                <a:latin typeface="Arial Black" panose="020B0A04020102020204" pitchFamily="34" charset="0"/>
              </a:rPr>
              <a:t>emocjonalno</a:t>
            </a:r>
            <a:r>
              <a:rPr lang="pl-PL" sz="2400" b="1" dirty="0">
                <a:latin typeface="Arial Black" panose="020B0A04020102020204" pitchFamily="34" charset="0"/>
              </a:rPr>
              <a:t> - ekspresyjna:  POMOC</a:t>
            </a:r>
          </a:p>
          <a:p>
            <a:r>
              <a:rPr lang="pl-PL" sz="2400" dirty="0">
                <a:sym typeface="Wingdings" panose="05000000000000000000" pitchFamily="2" charset="2"/>
              </a:rPr>
              <a:t></a:t>
            </a:r>
            <a:r>
              <a:rPr lang="pl-PL" sz="2400" dirty="0"/>
              <a:t> wspieranie i pomaganie szczególnie w sytuacjach trudnych / kryzysowych</a:t>
            </a:r>
          </a:p>
        </p:txBody>
      </p:sp>
    </p:spTree>
    <p:extLst>
      <p:ext uri="{BB962C8B-B14F-4D97-AF65-F5344CB8AC3E}">
        <p14:creationId xmlns:p14="http://schemas.microsoft.com/office/powerpoint/2010/main" val="8454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7929"/>
            <a:ext cx="9144000" cy="890791"/>
          </a:xfrm>
          <a:solidFill>
            <a:srgbClr val="CCFF33"/>
          </a:solidFill>
        </p:spPr>
        <p:txBody>
          <a:bodyPr/>
          <a:lstStyle/>
          <a:p>
            <a:r>
              <a:rPr lang="pl-PL" sz="2800" dirty="0">
                <a:latin typeface="Arial Black" panose="020B0A04020102020204" pitchFamily="34" charset="0"/>
              </a:rPr>
              <a:t>Rodziny ryzyka dla rozwoju dzieci / nastolatków:  nierównowaga funkcji</a:t>
            </a:r>
          </a:p>
        </p:txBody>
      </p:sp>
      <p:sp>
        <p:nvSpPr>
          <p:cNvPr id="35" name="Strzałka w dół 34"/>
          <p:cNvSpPr/>
          <p:nvPr/>
        </p:nvSpPr>
        <p:spPr bwMode="auto">
          <a:xfrm>
            <a:off x="755560" y="2109049"/>
            <a:ext cx="912857" cy="2673002"/>
          </a:xfrm>
          <a:prstGeom prst="downArrow">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3" name="pole tekstowe 2"/>
          <p:cNvSpPr txBox="1"/>
          <p:nvPr/>
        </p:nvSpPr>
        <p:spPr>
          <a:xfrm>
            <a:off x="131868" y="908720"/>
            <a:ext cx="2160240"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nadmierna opieka</a:t>
            </a:r>
          </a:p>
          <a:p>
            <a:pPr marL="285750" indent="-285750">
              <a:buFont typeface="Arial" panose="020B0604020202020204" pitchFamily="34" charset="0"/>
              <a:buChar char="•"/>
            </a:pPr>
            <a:r>
              <a:rPr lang="pl-PL" dirty="0">
                <a:latin typeface="Arial Narrow" panose="020B0606020202030204" pitchFamily="34" charset="0"/>
              </a:rPr>
              <a:t>nadmierna ochrona</a:t>
            </a:r>
          </a:p>
          <a:p>
            <a:pPr marL="285750" indent="-285750">
              <a:buFont typeface="Arial" panose="020B0604020202020204" pitchFamily="34" charset="0"/>
              <a:buChar char="•"/>
            </a:pPr>
            <a:r>
              <a:rPr lang="pl-PL" dirty="0">
                <a:latin typeface="Arial Narrow" panose="020B0606020202030204" pitchFamily="34" charset="0"/>
              </a:rPr>
              <a:t>ciągła kontrola</a:t>
            </a:r>
          </a:p>
          <a:p>
            <a:pPr marL="285750" indent="-285750">
              <a:buFont typeface="Arial" panose="020B0604020202020204" pitchFamily="34" charset="0"/>
              <a:buChar char="•"/>
            </a:pPr>
            <a:r>
              <a:rPr lang="pl-PL" dirty="0">
                <a:latin typeface="Arial Narrow" panose="020B0606020202030204" pitchFamily="34" charset="0"/>
              </a:rPr>
              <a:t>wyręczanie dziecka</a:t>
            </a:r>
          </a:p>
        </p:txBody>
      </p:sp>
      <p:sp>
        <p:nvSpPr>
          <p:cNvPr id="7" name="pole tekstowe 6"/>
          <p:cNvSpPr txBox="1"/>
          <p:nvPr/>
        </p:nvSpPr>
        <p:spPr>
          <a:xfrm>
            <a:off x="131868" y="4782051"/>
            <a:ext cx="2160240"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dziecko niesamodzielne</a:t>
            </a:r>
          </a:p>
          <a:p>
            <a:pPr marL="285750" indent="-285750">
              <a:buFont typeface="Arial" panose="020B0604020202020204" pitchFamily="34" charset="0"/>
              <a:buChar char="•"/>
            </a:pPr>
            <a:r>
              <a:rPr lang="pl-PL" dirty="0">
                <a:latin typeface="Arial Narrow" panose="020B0606020202030204" pitchFamily="34" charset="0"/>
              </a:rPr>
              <a:t>brak poczucia</a:t>
            </a:r>
          </a:p>
          <a:p>
            <a:pPr marL="285750" indent="-285750">
              <a:buFont typeface="Arial" panose="020B0604020202020204" pitchFamily="34" charset="0"/>
              <a:buChar char="•"/>
            </a:pPr>
            <a:r>
              <a:rPr lang="pl-PL" dirty="0">
                <a:latin typeface="Arial Narrow" panose="020B0606020202030204" pitchFamily="34" charset="0"/>
              </a:rPr>
              <a:t>odpowiedzialności</a:t>
            </a:r>
          </a:p>
          <a:p>
            <a:pPr marL="285750" indent="-285750">
              <a:buFont typeface="Arial" panose="020B0604020202020204" pitchFamily="34" charset="0"/>
              <a:buChar char="•"/>
            </a:pPr>
            <a:r>
              <a:rPr lang="pl-PL" dirty="0">
                <a:latin typeface="Arial Narrow" panose="020B0606020202030204" pitchFamily="34" charset="0"/>
              </a:rPr>
              <a:t>brak poczucia kompetencji</a:t>
            </a:r>
          </a:p>
        </p:txBody>
      </p:sp>
      <p:grpSp>
        <p:nvGrpSpPr>
          <p:cNvPr id="32" name="Grupa 31"/>
          <p:cNvGrpSpPr/>
          <p:nvPr/>
        </p:nvGrpSpPr>
        <p:grpSpPr>
          <a:xfrm>
            <a:off x="345939" y="2492896"/>
            <a:ext cx="1732099" cy="1371310"/>
            <a:chOff x="355630" y="3317720"/>
            <a:chExt cx="1732099" cy="1371310"/>
          </a:xfrm>
        </p:grpSpPr>
        <p:sp>
          <p:nvSpPr>
            <p:cNvPr id="11" name="Elipsa 10"/>
            <p:cNvSpPr/>
            <p:nvPr/>
          </p:nvSpPr>
          <p:spPr bwMode="auto">
            <a:xfrm>
              <a:off x="355630" y="3617626"/>
              <a:ext cx="1008112" cy="822290"/>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2" name="Elipsa 11"/>
            <p:cNvSpPr/>
            <p:nvPr/>
          </p:nvSpPr>
          <p:spPr bwMode="auto">
            <a:xfrm>
              <a:off x="1079617" y="3608920"/>
              <a:ext cx="1008112" cy="822290"/>
            </a:xfrm>
            <a:prstGeom prst="ellipse">
              <a:avLst/>
            </a:prstGeom>
            <a:solidFill>
              <a:srgbClr val="FFD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3" name="Elipsa 12"/>
            <p:cNvSpPr/>
            <p:nvPr/>
          </p:nvSpPr>
          <p:spPr bwMode="auto">
            <a:xfrm>
              <a:off x="742020" y="3317720"/>
              <a:ext cx="1008112" cy="82229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4" name="Elipsa 13"/>
            <p:cNvSpPr/>
            <p:nvPr/>
          </p:nvSpPr>
          <p:spPr bwMode="auto">
            <a:xfrm>
              <a:off x="693227" y="3866740"/>
              <a:ext cx="1008112" cy="822290"/>
            </a:xfrm>
            <a:prstGeom prst="ellipse">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7" name="pole tekstowe 26"/>
            <p:cNvSpPr txBox="1"/>
            <p:nvPr/>
          </p:nvSpPr>
          <p:spPr>
            <a:xfrm>
              <a:off x="392898" y="4107270"/>
              <a:ext cx="1599100" cy="369332"/>
            </a:xfrm>
            <a:prstGeom prst="rect">
              <a:avLst/>
            </a:prstGeom>
            <a:noFill/>
          </p:spPr>
          <p:txBody>
            <a:bodyPr wrap="square" rtlCol="0">
              <a:spAutoFit/>
            </a:bodyPr>
            <a:lstStyle/>
            <a:p>
              <a:pPr algn="ctr"/>
              <a:r>
                <a:rPr lang="pl-PL" b="1" dirty="0">
                  <a:latin typeface="Arial Narrow" panose="020B0606020202030204" pitchFamily="34" charset="0"/>
                </a:rPr>
                <a:t>opieka</a:t>
              </a:r>
            </a:p>
          </p:txBody>
        </p:sp>
      </p:grpSp>
      <p:sp>
        <p:nvSpPr>
          <p:cNvPr id="37" name="Strzałka w dół 36"/>
          <p:cNvSpPr/>
          <p:nvPr/>
        </p:nvSpPr>
        <p:spPr bwMode="auto">
          <a:xfrm>
            <a:off x="2969059" y="2130611"/>
            <a:ext cx="912857" cy="2673002"/>
          </a:xfrm>
          <a:prstGeom prst="downArrow">
            <a:avLst/>
          </a:prstGeom>
          <a:solidFill>
            <a:srgbClr val="66CC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 name="pole tekstowe 3"/>
          <p:cNvSpPr txBox="1"/>
          <p:nvPr/>
        </p:nvSpPr>
        <p:spPr>
          <a:xfrm>
            <a:off x="2345367" y="908720"/>
            <a:ext cx="2160240" cy="1477328"/>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nadmierna </a:t>
            </a:r>
            <a:r>
              <a:rPr lang="pl-PL" dirty="0" err="1">
                <a:latin typeface="Arial Narrow" panose="020B0606020202030204" pitchFamily="34" charset="0"/>
              </a:rPr>
              <a:t>koncen-tracja</a:t>
            </a:r>
            <a:r>
              <a:rPr lang="pl-PL" dirty="0">
                <a:latin typeface="Arial Narrow" panose="020B0606020202030204" pitchFamily="34" charset="0"/>
              </a:rPr>
              <a:t> na dziecku</a:t>
            </a:r>
          </a:p>
          <a:p>
            <a:pPr marL="285750" indent="-285750">
              <a:buFont typeface="Arial" panose="020B0604020202020204" pitchFamily="34" charset="0"/>
              <a:buChar char="•"/>
            </a:pPr>
            <a:r>
              <a:rPr lang="pl-PL" dirty="0">
                <a:latin typeface="Arial Narrow" panose="020B0606020202030204" pitchFamily="34" charset="0"/>
              </a:rPr>
              <a:t>udzielanie wsparcia zbyt dużego w sto-</a:t>
            </a:r>
            <a:r>
              <a:rPr lang="pl-PL" dirty="0" err="1">
                <a:latin typeface="Arial Narrow" panose="020B0606020202030204" pitchFamily="34" charset="0"/>
              </a:rPr>
              <a:t>sunku</a:t>
            </a:r>
            <a:r>
              <a:rPr lang="pl-PL" dirty="0">
                <a:latin typeface="Arial Narrow" panose="020B0606020202030204" pitchFamily="34" charset="0"/>
              </a:rPr>
              <a:t>  do zasobów</a:t>
            </a:r>
          </a:p>
        </p:txBody>
      </p:sp>
      <p:sp>
        <p:nvSpPr>
          <p:cNvPr id="8" name="pole tekstowe 7"/>
          <p:cNvSpPr txBox="1"/>
          <p:nvPr/>
        </p:nvSpPr>
        <p:spPr>
          <a:xfrm>
            <a:off x="2375286" y="4782051"/>
            <a:ext cx="2160240"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dziecko nadmiernie skupione na sobie</a:t>
            </a:r>
          </a:p>
          <a:p>
            <a:pPr marL="285750" indent="-285750">
              <a:buFont typeface="Arial" panose="020B0604020202020204" pitchFamily="34" charset="0"/>
              <a:buChar char="•"/>
            </a:pPr>
            <a:r>
              <a:rPr lang="pl-PL" dirty="0">
                <a:latin typeface="Arial Narrow" panose="020B0606020202030204" pitchFamily="34" charset="0"/>
              </a:rPr>
              <a:t>roszczeniowe,</a:t>
            </a:r>
          </a:p>
          <a:p>
            <a:pPr marL="285750" indent="-285750">
              <a:buFont typeface="Arial" panose="020B0604020202020204" pitchFamily="34" charset="0"/>
              <a:buChar char="•"/>
            </a:pPr>
            <a:r>
              <a:rPr lang="pl-PL" dirty="0">
                <a:latin typeface="Arial Narrow" panose="020B0606020202030204" pitchFamily="34" charset="0"/>
              </a:rPr>
              <a:t>wymagające ciągłej uwagi i kontroli doros³ego</a:t>
            </a:r>
          </a:p>
        </p:txBody>
      </p:sp>
      <p:grpSp>
        <p:nvGrpSpPr>
          <p:cNvPr id="31" name="Grupa 30"/>
          <p:cNvGrpSpPr/>
          <p:nvPr/>
        </p:nvGrpSpPr>
        <p:grpSpPr>
          <a:xfrm>
            <a:off x="2487805" y="2852936"/>
            <a:ext cx="1875364" cy="1187183"/>
            <a:chOff x="2592388" y="3423720"/>
            <a:chExt cx="1875364" cy="1187183"/>
          </a:xfrm>
        </p:grpSpPr>
        <p:sp>
          <p:nvSpPr>
            <p:cNvPr id="15" name="Elipsa 14"/>
            <p:cNvSpPr/>
            <p:nvPr/>
          </p:nvSpPr>
          <p:spPr bwMode="auto">
            <a:xfrm>
              <a:off x="2592388" y="3539499"/>
              <a:ext cx="1008112" cy="822290"/>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6" name="Elipsa 15"/>
            <p:cNvSpPr/>
            <p:nvPr/>
          </p:nvSpPr>
          <p:spPr bwMode="auto">
            <a:xfrm>
              <a:off x="3459640" y="3539893"/>
              <a:ext cx="1008112" cy="822290"/>
            </a:xfrm>
            <a:prstGeom prst="ellipse">
              <a:avLst/>
            </a:prstGeom>
            <a:solidFill>
              <a:srgbClr val="FFD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7" name="Elipsa 16"/>
            <p:cNvSpPr/>
            <p:nvPr/>
          </p:nvSpPr>
          <p:spPr bwMode="auto">
            <a:xfrm>
              <a:off x="3031202" y="3423720"/>
              <a:ext cx="1008112" cy="82229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8" name="Elipsa 17"/>
            <p:cNvSpPr/>
            <p:nvPr/>
          </p:nvSpPr>
          <p:spPr bwMode="auto">
            <a:xfrm>
              <a:off x="2929985" y="3788613"/>
              <a:ext cx="1008112" cy="822290"/>
            </a:xfrm>
            <a:prstGeom prst="ellipse">
              <a:avLst/>
            </a:prstGeom>
            <a:solidFill>
              <a:srgbClr val="66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8" name="pole tekstowe 27"/>
            <p:cNvSpPr txBox="1"/>
            <p:nvPr/>
          </p:nvSpPr>
          <p:spPr>
            <a:xfrm>
              <a:off x="2592388" y="4009226"/>
              <a:ext cx="1599100" cy="369332"/>
            </a:xfrm>
            <a:prstGeom prst="rect">
              <a:avLst/>
            </a:prstGeom>
            <a:noFill/>
          </p:spPr>
          <p:txBody>
            <a:bodyPr wrap="square" rtlCol="0">
              <a:spAutoFit/>
            </a:bodyPr>
            <a:lstStyle/>
            <a:p>
              <a:pPr algn="ctr"/>
              <a:r>
                <a:rPr lang="pl-PL" b="1" dirty="0">
                  <a:latin typeface="Arial Narrow" panose="020B0606020202030204" pitchFamily="34" charset="0"/>
                </a:rPr>
                <a:t>pomoc</a:t>
              </a:r>
            </a:p>
          </p:txBody>
        </p:sp>
      </p:grpSp>
      <p:sp>
        <p:nvSpPr>
          <p:cNvPr id="41" name="Strzałka w dół 40"/>
          <p:cNvSpPr/>
          <p:nvPr/>
        </p:nvSpPr>
        <p:spPr bwMode="auto">
          <a:xfrm>
            <a:off x="7485813" y="2109049"/>
            <a:ext cx="912857" cy="2673002"/>
          </a:xfrm>
          <a:prstGeom prst="downArrow">
            <a:avLst/>
          </a:prstGeom>
          <a:solidFill>
            <a:srgbClr val="FFCC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6" name="pole tekstowe 5"/>
          <p:cNvSpPr txBox="1"/>
          <p:nvPr/>
        </p:nvSpPr>
        <p:spPr>
          <a:xfrm>
            <a:off x="6772365" y="908720"/>
            <a:ext cx="2339752" cy="2031325"/>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koncentracja na spełnianiu wymogów społecznych</a:t>
            </a:r>
          </a:p>
          <a:p>
            <a:pPr marL="285750" indent="-285750">
              <a:buFont typeface="Arial" panose="020B0604020202020204" pitchFamily="34" charset="0"/>
              <a:buChar char="•"/>
            </a:pPr>
            <a:r>
              <a:rPr lang="pl-PL" dirty="0">
                <a:latin typeface="Arial Narrow" panose="020B0606020202030204" pitchFamily="34" charset="0"/>
              </a:rPr>
              <a:t>wymaganie od dziecka </a:t>
            </a:r>
            <a:r>
              <a:rPr lang="pl-PL" dirty="0" err="1">
                <a:latin typeface="Arial Narrow" panose="020B0606020202030204" pitchFamily="34" charset="0"/>
              </a:rPr>
              <a:t>podporząd</a:t>
            </a:r>
            <a:r>
              <a:rPr lang="pl-PL" dirty="0">
                <a:latin typeface="Arial Narrow" panose="020B0606020202030204" pitchFamily="34" charset="0"/>
              </a:rPr>
              <a:t>-kowania się rodzicom i innym dorosłym</a:t>
            </a:r>
          </a:p>
        </p:txBody>
      </p:sp>
      <p:sp>
        <p:nvSpPr>
          <p:cNvPr id="10" name="pole tekstowe 9"/>
          <p:cNvSpPr txBox="1"/>
          <p:nvPr/>
        </p:nvSpPr>
        <p:spPr>
          <a:xfrm>
            <a:off x="6862121" y="4782051"/>
            <a:ext cx="2160240"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dziecko nadmiernie skupione na stawaniu się „dobrym chłopcem  / dziewczynką”,</a:t>
            </a:r>
          </a:p>
          <a:p>
            <a:pPr marL="285750" indent="-285750">
              <a:buFont typeface="Arial" panose="020B0604020202020204" pitchFamily="34" charset="0"/>
              <a:buChar char="•"/>
            </a:pPr>
            <a:r>
              <a:rPr lang="pl-PL" dirty="0">
                <a:latin typeface="Arial Narrow" panose="020B0606020202030204" pitchFamily="34" charset="0"/>
              </a:rPr>
              <a:t>na spełnianiu oczekiwań innych</a:t>
            </a:r>
          </a:p>
        </p:txBody>
      </p:sp>
      <p:grpSp>
        <p:nvGrpSpPr>
          <p:cNvPr id="34" name="Grupa 33"/>
          <p:cNvGrpSpPr/>
          <p:nvPr/>
        </p:nvGrpSpPr>
        <p:grpSpPr>
          <a:xfrm>
            <a:off x="7041024" y="2996952"/>
            <a:ext cx="1802434" cy="1266054"/>
            <a:chOff x="6882363" y="3284980"/>
            <a:chExt cx="1802434" cy="1266054"/>
          </a:xfrm>
        </p:grpSpPr>
        <p:sp>
          <p:nvSpPr>
            <p:cNvPr id="23" name="Elipsa 22"/>
            <p:cNvSpPr/>
            <p:nvPr/>
          </p:nvSpPr>
          <p:spPr bwMode="auto">
            <a:xfrm>
              <a:off x="6882363" y="3373865"/>
              <a:ext cx="1008112" cy="822290"/>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4" name="Elipsa 23"/>
            <p:cNvSpPr/>
            <p:nvPr/>
          </p:nvSpPr>
          <p:spPr bwMode="auto">
            <a:xfrm>
              <a:off x="7676685" y="3313414"/>
              <a:ext cx="1008112" cy="822290"/>
            </a:xfrm>
            <a:prstGeom prst="ellipse">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5" name="Elipsa 24"/>
            <p:cNvSpPr/>
            <p:nvPr/>
          </p:nvSpPr>
          <p:spPr bwMode="auto">
            <a:xfrm>
              <a:off x="7188643" y="3284980"/>
              <a:ext cx="1008112" cy="82229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6" name="Elipsa 25"/>
            <p:cNvSpPr/>
            <p:nvPr/>
          </p:nvSpPr>
          <p:spPr bwMode="auto">
            <a:xfrm>
              <a:off x="7205775" y="3728744"/>
              <a:ext cx="1008112" cy="822290"/>
            </a:xfrm>
            <a:prstGeom prst="ellipse">
              <a:avLst/>
            </a:prstGeom>
            <a:solidFill>
              <a:srgbClr val="FF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9" name="pole tekstowe 28"/>
            <p:cNvSpPr txBox="1"/>
            <p:nvPr/>
          </p:nvSpPr>
          <p:spPr>
            <a:xfrm>
              <a:off x="6898377" y="3951038"/>
              <a:ext cx="1599100" cy="369332"/>
            </a:xfrm>
            <a:prstGeom prst="rect">
              <a:avLst/>
            </a:prstGeom>
            <a:noFill/>
          </p:spPr>
          <p:txBody>
            <a:bodyPr wrap="square" rtlCol="0">
              <a:spAutoFit/>
            </a:bodyPr>
            <a:lstStyle/>
            <a:p>
              <a:pPr algn="ctr"/>
              <a:r>
                <a:rPr lang="pl-PL" b="1" dirty="0">
                  <a:latin typeface="Arial Narrow" panose="020B0606020202030204" pitchFamily="34" charset="0"/>
                </a:rPr>
                <a:t>wychowanie</a:t>
              </a:r>
            </a:p>
          </p:txBody>
        </p:sp>
      </p:grpSp>
      <p:sp>
        <p:nvSpPr>
          <p:cNvPr id="39" name="Strzałka w dół 38"/>
          <p:cNvSpPr/>
          <p:nvPr/>
        </p:nvSpPr>
        <p:spPr bwMode="auto">
          <a:xfrm>
            <a:off x="5182558" y="2126928"/>
            <a:ext cx="912857" cy="2673002"/>
          </a:xfrm>
          <a:prstGeom prst="downArrow">
            <a:avLst/>
          </a:prstGeom>
          <a:solidFill>
            <a:srgbClr val="CCFF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5" name="pole tekstowe 4"/>
          <p:cNvSpPr txBox="1"/>
          <p:nvPr/>
        </p:nvSpPr>
        <p:spPr>
          <a:xfrm>
            <a:off x="4558866" y="908720"/>
            <a:ext cx="2160240" cy="2031325"/>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nadmierna </a:t>
            </a:r>
            <a:r>
              <a:rPr lang="pl-PL" dirty="0" err="1">
                <a:latin typeface="Arial Narrow" panose="020B0606020202030204" pitchFamily="34" charset="0"/>
              </a:rPr>
              <a:t>koncen-tracja</a:t>
            </a:r>
            <a:r>
              <a:rPr lang="pl-PL" dirty="0">
                <a:latin typeface="Arial Narrow" panose="020B0606020202030204" pitchFamily="34" charset="0"/>
              </a:rPr>
              <a:t>  na kwestiach materialnych:</a:t>
            </a:r>
          </a:p>
          <a:p>
            <a:pPr marL="285750" indent="-285750">
              <a:buFont typeface="Wingdings" panose="05000000000000000000" pitchFamily="2" charset="2"/>
              <a:buChar char="ü"/>
            </a:pPr>
            <a:r>
              <a:rPr lang="pl-PL" dirty="0">
                <a:latin typeface="Arial Narrow" panose="020B0606020202030204" pitchFamily="34" charset="0"/>
              </a:rPr>
              <a:t>aby przeżyć w rodzinach ubogich</a:t>
            </a:r>
          </a:p>
          <a:p>
            <a:pPr marL="285750" indent="-285750">
              <a:buFont typeface="Wingdings" panose="05000000000000000000" pitchFamily="2" charset="2"/>
              <a:buChar char="ü"/>
            </a:pPr>
            <a:r>
              <a:rPr lang="pl-PL" dirty="0">
                <a:latin typeface="Arial Narrow" panose="020B0606020202030204" pitchFamily="34" charset="0"/>
              </a:rPr>
              <a:t>dla prestiżu w rodzinach bogatych</a:t>
            </a:r>
          </a:p>
        </p:txBody>
      </p:sp>
      <p:sp>
        <p:nvSpPr>
          <p:cNvPr id="9" name="pole tekstowe 8"/>
          <p:cNvSpPr txBox="1"/>
          <p:nvPr/>
        </p:nvSpPr>
        <p:spPr>
          <a:xfrm>
            <a:off x="4618704" y="4782051"/>
            <a:ext cx="2160240"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pl-PL" dirty="0">
                <a:latin typeface="Arial Narrow" panose="020B0606020202030204" pitchFamily="34" charset="0"/>
              </a:rPr>
              <a:t>dziecko skupione na dobrach materialnych</a:t>
            </a:r>
          </a:p>
          <a:p>
            <a:pPr marL="285750" indent="-285750">
              <a:buFont typeface="Arial" panose="020B0604020202020204" pitchFamily="34" charset="0"/>
              <a:buChar char="•"/>
            </a:pPr>
            <a:r>
              <a:rPr lang="pl-PL" dirty="0">
                <a:latin typeface="Arial Narrow" panose="020B0606020202030204" pitchFamily="34" charset="0"/>
              </a:rPr>
              <a:t>„posiadam, więc jestem”</a:t>
            </a:r>
          </a:p>
          <a:p>
            <a:pPr marL="285750" indent="-285750">
              <a:buFont typeface="Arial" panose="020B0604020202020204" pitchFamily="34" charset="0"/>
              <a:buChar char="•"/>
            </a:pPr>
            <a:r>
              <a:rPr lang="pl-PL" dirty="0">
                <a:latin typeface="Arial Narrow" panose="020B0606020202030204" pitchFamily="34" charset="0"/>
              </a:rPr>
              <a:t>Instrumentalnie traktujące innych</a:t>
            </a:r>
          </a:p>
        </p:txBody>
      </p:sp>
      <p:grpSp>
        <p:nvGrpSpPr>
          <p:cNvPr id="33" name="Grupa 32"/>
          <p:cNvGrpSpPr/>
          <p:nvPr/>
        </p:nvGrpSpPr>
        <p:grpSpPr>
          <a:xfrm>
            <a:off x="4656502" y="2996952"/>
            <a:ext cx="1964968" cy="1324190"/>
            <a:chOff x="4597429" y="2999840"/>
            <a:chExt cx="1964968" cy="1324190"/>
          </a:xfrm>
        </p:grpSpPr>
        <p:sp>
          <p:nvSpPr>
            <p:cNvPr id="19" name="Elipsa 18"/>
            <p:cNvSpPr/>
            <p:nvPr/>
          </p:nvSpPr>
          <p:spPr bwMode="auto">
            <a:xfrm>
              <a:off x="4597429" y="3181349"/>
              <a:ext cx="1008112" cy="822290"/>
            </a:xfrm>
            <a:prstGeom prst="ellipse">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0" name="Elipsa 19"/>
            <p:cNvSpPr/>
            <p:nvPr/>
          </p:nvSpPr>
          <p:spPr bwMode="auto">
            <a:xfrm>
              <a:off x="5554285" y="3103960"/>
              <a:ext cx="1008112" cy="822290"/>
            </a:xfrm>
            <a:prstGeom prst="ellipse">
              <a:avLst/>
            </a:prstGeom>
            <a:solidFill>
              <a:srgbClr val="FFD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1" name="Elipsa 20"/>
            <p:cNvSpPr/>
            <p:nvPr/>
          </p:nvSpPr>
          <p:spPr bwMode="auto">
            <a:xfrm>
              <a:off x="5077838" y="2999840"/>
              <a:ext cx="1008112" cy="82229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2" name="Elipsa 21"/>
            <p:cNvSpPr/>
            <p:nvPr/>
          </p:nvSpPr>
          <p:spPr bwMode="auto">
            <a:xfrm>
              <a:off x="5181700" y="3501740"/>
              <a:ext cx="1008112" cy="822290"/>
            </a:xfrm>
            <a:prstGeom prst="ellipse">
              <a:avLst/>
            </a:prstGeom>
            <a:solidFill>
              <a:srgbClr val="CCFF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30" name="pole tekstowe 29"/>
            <p:cNvSpPr txBox="1"/>
            <p:nvPr/>
          </p:nvSpPr>
          <p:spPr>
            <a:xfrm>
              <a:off x="4945666" y="3684375"/>
              <a:ext cx="1599100" cy="369332"/>
            </a:xfrm>
            <a:prstGeom prst="rect">
              <a:avLst/>
            </a:prstGeom>
            <a:noFill/>
          </p:spPr>
          <p:txBody>
            <a:bodyPr wrap="square" rtlCol="0">
              <a:spAutoFit/>
            </a:bodyPr>
            <a:lstStyle/>
            <a:p>
              <a:pPr algn="ctr"/>
              <a:r>
                <a:rPr lang="pl-PL" b="1" dirty="0">
                  <a:latin typeface="Arial Narrow" panose="020B0606020202030204" pitchFamily="34" charset="0"/>
                </a:rPr>
                <a:t>utrzymanie</a:t>
              </a:r>
            </a:p>
          </p:txBody>
        </p:sp>
      </p:grpSp>
    </p:spTree>
    <p:extLst>
      <p:ext uri="{BB962C8B-B14F-4D97-AF65-F5344CB8AC3E}">
        <p14:creationId xmlns:p14="http://schemas.microsoft.com/office/powerpoint/2010/main" val="19780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P spid="8" grpId="0"/>
      <p:bldP spid="6" grpId="0" animBg="1"/>
      <p:bldP spid="10" grpId="0"/>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3"/>
          <p:cNvGrpSpPr>
            <a:grpSpLocks/>
          </p:cNvGrpSpPr>
          <p:nvPr/>
        </p:nvGrpSpPr>
        <p:grpSpPr bwMode="auto">
          <a:xfrm>
            <a:off x="0" y="272994"/>
            <a:ext cx="8788400" cy="5688483"/>
            <a:chOff x="204" y="255"/>
            <a:chExt cx="5536" cy="3805"/>
          </a:xfrm>
        </p:grpSpPr>
        <p:grpSp>
          <p:nvGrpSpPr>
            <p:cNvPr id="4105" name="Group 20"/>
            <p:cNvGrpSpPr>
              <a:grpSpLocks/>
            </p:cNvGrpSpPr>
            <p:nvPr/>
          </p:nvGrpSpPr>
          <p:grpSpPr bwMode="auto">
            <a:xfrm>
              <a:off x="204" y="255"/>
              <a:ext cx="5536" cy="3805"/>
              <a:chOff x="204" y="255"/>
              <a:chExt cx="5536" cy="3805"/>
            </a:xfrm>
          </p:grpSpPr>
          <p:grpSp>
            <p:nvGrpSpPr>
              <p:cNvPr id="4107" name="Group 19"/>
              <p:cNvGrpSpPr>
                <a:grpSpLocks/>
              </p:cNvGrpSpPr>
              <p:nvPr/>
            </p:nvGrpSpPr>
            <p:grpSpPr bwMode="auto">
              <a:xfrm>
                <a:off x="206" y="1247"/>
                <a:ext cx="5534" cy="2813"/>
                <a:chOff x="204" y="1207"/>
                <a:chExt cx="5534" cy="2813"/>
              </a:xfrm>
            </p:grpSpPr>
            <p:sp>
              <p:nvSpPr>
                <p:cNvPr id="4109" name="Rectangle 18"/>
                <p:cNvSpPr>
                  <a:spLocks noChangeArrowheads="1"/>
                </p:cNvSpPr>
                <p:nvPr/>
              </p:nvSpPr>
              <p:spPr bwMode="auto">
                <a:xfrm>
                  <a:off x="204" y="1207"/>
                  <a:ext cx="5352" cy="2813"/>
                </a:xfrm>
                <a:prstGeom prst="rect">
                  <a:avLst/>
                </a:prstGeom>
                <a:solidFill>
                  <a:srgbClr val="FFFFFF"/>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grpSp>
              <p:nvGrpSpPr>
                <p:cNvPr id="4110" name="Group 16"/>
                <p:cNvGrpSpPr>
                  <a:grpSpLocks/>
                </p:cNvGrpSpPr>
                <p:nvPr/>
              </p:nvGrpSpPr>
              <p:grpSpPr bwMode="auto">
                <a:xfrm>
                  <a:off x="340" y="1525"/>
                  <a:ext cx="5398" cy="2217"/>
                  <a:chOff x="158" y="799"/>
                  <a:chExt cx="5328" cy="2217"/>
                </a:xfrm>
              </p:grpSpPr>
              <p:grpSp>
                <p:nvGrpSpPr>
                  <p:cNvPr id="4111" name="Group 3"/>
                  <p:cNvGrpSpPr>
                    <a:grpSpLocks/>
                  </p:cNvGrpSpPr>
                  <p:nvPr/>
                </p:nvGrpSpPr>
                <p:grpSpPr bwMode="auto">
                  <a:xfrm>
                    <a:off x="158" y="799"/>
                    <a:ext cx="5328" cy="2078"/>
                    <a:chOff x="144" y="1248"/>
                    <a:chExt cx="5328" cy="2078"/>
                  </a:xfrm>
                </p:grpSpPr>
                <p:sp>
                  <p:nvSpPr>
                    <p:cNvPr id="24580" name="Text Box 4"/>
                    <p:cNvSpPr txBox="1">
                      <a:spLocks noChangeArrowheads="1"/>
                    </p:cNvSpPr>
                    <p:nvPr/>
                  </p:nvSpPr>
                  <p:spPr bwMode="auto">
                    <a:xfrm>
                      <a:off x="144" y="1248"/>
                      <a:ext cx="28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p>
                      <a:pPr eaLnBrk="1" hangingPunct="1">
                        <a:spcBef>
                          <a:spcPct val="50000"/>
                        </a:spcBef>
                        <a:defRPr/>
                      </a:pPr>
                      <a:r>
                        <a:rPr lang="pl-PL" altLang="pl-PL" sz="3600" b="1">
                          <a:solidFill>
                            <a:srgbClr val="FF3300"/>
                          </a:solidFill>
                          <a:effectLst>
                            <a:outerShdw blurRad="38100" dist="38100" dir="2700000" algn="tl">
                              <a:srgbClr val="C0C0C0"/>
                            </a:outerShdw>
                          </a:effectLst>
                          <a:latin typeface="Arial Black" panose="020B0A04020102020204" pitchFamily="34" charset="0"/>
                        </a:rPr>
                        <a:t>DZIADKOWIE</a:t>
                      </a:r>
                    </a:p>
                  </p:txBody>
                </p:sp>
                <p:sp>
                  <p:nvSpPr>
                    <p:cNvPr id="4116" name="Text Box 5"/>
                    <p:cNvSpPr txBox="1">
                      <a:spLocks noChangeArrowheads="1"/>
                    </p:cNvSpPr>
                    <p:nvPr/>
                  </p:nvSpPr>
                  <p:spPr bwMode="auto">
                    <a:xfrm>
                      <a:off x="2176" y="2246"/>
                      <a:ext cx="1505"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2800" b="1">
                          <a:latin typeface="Arial Black" panose="020B0A04020102020204" pitchFamily="34" charset="0"/>
                        </a:rPr>
                        <a:t>rodzice</a:t>
                      </a:r>
                    </a:p>
                  </p:txBody>
                </p:sp>
                <p:sp>
                  <p:nvSpPr>
                    <p:cNvPr id="4117" name="Text Box 6"/>
                    <p:cNvSpPr txBox="1">
                      <a:spLocks noChangeArrowheads="1"/>
                    </p:cNvSpPr>
                    <p:nvPr/>
                  </p:nvSpPr>
                  <p:spPr bwMode="auto">
                    <a:xfrm>
                      <a:off x="4068" y="2976"/>
                      <a:ext cx="1404"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2800" b="1">
                          <a:latin typeface="Arial Black" panose="020B0A04020102020204" pitchFamily="34" charset="0"/>
                        </a:rPr>
                        <a:t>dzieci</a:t>
                      </a:r>
                    </a:p>
                  </p:txBody>
                </p:sp>
              </p:grpSp>
              <p:grpSp>
                <p:nvGrpSpPr>
                  <p:cNvPr id="4112" name="Group 7"/>
                  <p:cNvGrpSpPr>
                    <a:grpSpLocks/>
                  </p:cNvGrpSpPr>
                  <p:nvPr/>
                </p:nvGrpSpPr>
                <p:grpSpPr bwMode="auto">
                  <a:xfrm>
                    <a:off x="794" y="1269"/>
                    <a:ext cx="2968" cy="1747"/>
                    <a:chOff x="584" y="1478"/>
                    <a:chExt cx="2968" cy="2362"/>
                  </a:xfrm>
                </p:grpSpPr>
                <p:sp>
                  <p:nvSpPr>
                    <p:cNvPr id="4114" name="AutoShape 9"/>
                    <p:cNvSpPr>
                      <a:spLocks noChangeArrowheads="1"/>
                    </p:cNvSpPr>
                    <p:nvPr/>
                  </p:nvSpPr>
                  <p:spPr bwMode="auto">
                    <a:xfrm rot="-1604058">
                      <a:off x="3024" y="2832"/>
                      <a:ext cx="528" cy="1008"/>
                    </a:xfrm>
                    <a:prstGeom prst="curvedRightArrow">
                      <a:avLst>
                        <a:gd name="adj1" fmla="val 38182"/>
                        <a:gd name="adj2" fmla="val 76364"/>
                        <a:gd name="adj3" fmla="val 33333"/>
                      </a:avLst>
                    </a:prstGeom>
                    <a:solidFill>
                      <a:srgbClr val="00FF00"/>
                    </a:solidFill>
                    <a:ln>
                      <a:noFill/>
                    </a:ln>
                    <a:effectLst>
                      <a:outerShdw dist="113592" dir="20006097"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
                  <p:nvSpPr>
                    <p:cNvPr id="4113" name="AutoShape 8"/>
                    <p:cNvSpPr>
                      <a:spLocks noChangeArrowheads="1"/>
                    </p:cNvSpPr>
                    <p:nvPr/>
                  </p:nvSpPr>
                  <p:spPr bwMode="auto">
                    <a:xfrm rot="19892901">
                      <a:off x="584" y="1478"/>
                      <a:ext cx="1248" cy="2208"/>
                    </a:xfrm>
                    <a:prstGeom prst="curvedRightArrow">
                      <a:avLst>
                        <a:gd name="adj1" fmla="val 35385"/>
                        <a:gd name="adj2" fmla="val 70769"/>
                        <a:gd name="adj3" fmla="val 33333"/>
                      </a:avLst>
                    </a:prstGeom>
                    <a:solidFill>
                      <a:srgbClr val="FF0066"/>
                    </a:solidFill>
                    <a:ln>
                      <a:noFill/>
                    </a:ln>
                    <a:effectLst>
                      <a:outerShdw dist="113592" dir="20006097"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grpSp>
            </p:grpSp>
          </p:grpSp>
          <p:sp>
            <p:nvSpPr>
              <p:cNvPr id="4108" name="Text Box 2"/>
              <p:cNvSpPr txBox="1">
                <a:spLocks noChangeArrowheads="1"/>
              </p:cNvSpPr>
              <p:nvPr/>
            </p:nvSpPr>
            <p:spPr bwMode="auto">
              <a:xfrm>
                <a:off x="204" y="255"/>
                <a:ext cx="5398" cy="783"/>
              </a:xfrm>
              <a:prstGeom prst="rect">
                <a:avLst/>
              </a:prstGeom>
              <a:solidFill>
                <a:srgbClr val="FFFFFF"/>
              </a:solidFill>
              <a:ln>
                <a:noFill/>
              </a:ln>
              <a:effectLst>
                <a:outerShdw dist="71842" dir="27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0"/>
                  </a:lnSpc>
                  <a:spcBef>
                    <a:spcPct val="50000"/>
                  </a:spcBef>
                </a:pPr>
                <a:endParaRPr lang="pl-PL" altLang="pl-PL" sz="4400" b="1" dirty="0">
                  <a:solidFill>
                    <a:srgbClr val="0000FF"/>
                  </a:solidFill>
                  <a:latin typeface="Arial Black" panose="020B0A04020102020204" pitchFamily="34" charset="0"/>
                </a:endParaRPr>
              </a:p>
              <a:p>
                <a:pPr algn="ctr" eaLnBrk="1" hangingPunct="1">
                  <a:lnSpc>
                    <a:spcPct val="70000"/>
                  </a:lnSpc>
                  <a:spcBef>
                    <a:spcPct val="50000"/>
                  </a:spcBef>
                </a:pPr>
                <a:r>
                  <a:rPr lang="pl-PL" altLang="pl-PL" sz="4400" b="1" dirty="0">
                    <a:solidFill>
                      <a:srgbClr val="0000FF"/>
                    </a:solidFill>
                    <a:latin typeface="Arial Black" panose="020B0A04020102020204" pitchFamily="34" charset="0"/>
                  </a:rPr>
                  <a:t>Jak było: </a:t>
                </a:r>
                <a:r>
                  <a:rPr lang="pl-PL" altLang="pl-PL" sz="3200" b="1" dirty="0">
                    <a:solidFill>
                      <a:srgbClr val="0000FF"/>
                    </a:solidFill>
                    <a:latin typeface="Arial Black" panose="020B0A04020102020204" pitchFamily="34" charset="0"/>
                  </a:rPr>
                  <a:t>kultura </a:t>
                </a:r>
                <a:r>
                  <a:rPr lang="pl-PL" altLang="pl-PL" sz="3200" b="1" dirty="0" err="1">
                    <a:solidFill>
                      <a:srgbClr val="0000FF"/>
                    </a:solidFill>
                    <a:latin typeface="Arial Black" panose="020B0A04020102020204" pitchFamily="34" charset="0"/>
                  </a:rPr>
                  <a:t>postfiguratywna</a:t>
                </a:r>
                <a:endParaRPr lang="pl-PL" altLang="pl-PL" sz="3200" b="1" dirty="0">
                  <a:solidFill>
                    <a:srgbClr val="0000FF"/>
                  </a:solidFill>
                  <a:latin typeface="Arial Black" panose="020B0A04020102020204" pitchFamily="34" charset="0"/>
                </a:endParaRPr>
              </a:p>
              <a:p>
                <a:pPr algn="ctr" eaLnBrk="1" hangingPunct="1">
                  <a:lnSpc>
                    <a:spcPct val="70000"/>
                  </a:lnSpc>
                  <a:spcBef>
                    <a:spcPct val="50000"/>
                  </a:spcBef>
                </a:pPr>
                <a:endParaRPr lang="pl-PL" altLang="pl-PL" sz="1400" b="1" dirty="0">
                  <a:solidFill>
                    <a:schemeClr val="tx2"/>
                  </a:solidFill>
                  <a:latin typeface="Arial Black" panose="020B0A04020102020204" pitchFamily="34" charset="0"/>
                </a:endParaRPr>
              </a:p>
            </p:txBody>
          </p:sp>
        </p:grpSp>
        <p:sp>
          <p:nvSpPr>
            <p:cNvPr id="4106" name="Oval 21"/>
            <p:cNvSpPr>
              <a:spLocks noChangeArrowheads="1"/>
            </p:cNvSpPr>
            <p:nvPr/>
          </p:nvSpPr>
          <p:spPr bwMode="auto">
            <a:xfrm>
              <a:off x="295" y="1333"/>
              <a:ext cx="2267" cy="907"/>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grpSp>
      <p:sp>
        <p:nvSpPr>
          <p:cNvPr id="22" name="AutoShape 8"/>
          <p:cNvSpPr>
            <a:spLocks noChangeArrowheads="1"/>
          </p:cNvSpPr>
          <p:nvPr/>
        </p:nvSpPr>
        <p:spPr bwMode="auto">
          <a:xfrm rot="17918332" flipH="1">
            <a:off x="5244850" y="254728"/>
            <a:ext cx="2404284" cy="4697342"/>
          </a:xfrm>
          <a:prstGeom prst="curvedRightArrow">
            <a:avLst>
              <a:gd name="adj1" fmla="val 35385"/>
              <a:gd name="adj2" fmla="val 51392"/>
              <a:gd name="adj3" fmla="val 26911"/>
            </a:avLst>
          </a:prstGeom>
          <a:solidFill>
            <a:srgbClr val="FF0066"/>
          </a:solidFill>
          <a:ln>
            <a:noFill/>
          </a:ln>
          <a:effectLst>
            <a:outerShdw dist="113592" dir="20006097"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Tree>
    <p:extLst>
      <p:ext uri="{BB962C8B-B14F-4D97-AF65-F5344CB8AC3E}">
        <p14:creationId xmlns:p14="http://schemas.microsoft.com/office/powerpoint/2010/main" val="287424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0" y="20389"/>
            <a:ext cx="9144000" cy="6884988"/>
            <a:chOff x="0" y="0"/>
            <a:chExt cx="5760" cy="4337"/>
          </a:xfrm>
        </p:grpSpPr>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6"/>
              <a:ext cx="2132" cy="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95" cy="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 y="1026"/>
              <a:ext cx="2207" cy="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0"/>
              <a:ext cx="2699" cy="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 y="2024"/>
              <a:ext cx="1440" cy="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48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pl-PL" altLang="pl-PL" dirty="0"/>
          </a:p>
        </p:txBody>
      </p:sp>
      <p:sp>
        <p:nvSpPr>
          <p:cNvPr id="5123" name="Rectangle 28"/>
          <p:cNvSpPr>
            <a:spLocks noChangeArrowheads="1"/>
          </p:cNvSpPr>
          <p:nvPr/>
        </p:nvSpPr>
        <p:spPr bwMode="auto">
          <a:xfrm>
            <a:off x="3948113" y="1298575"/>
            <a:ext cx="2289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l-PL" altLang="pl-PL" sz="4000" b="1">
              <a:solidFill>
                <a:srgbClr val="0000FF"/>
              </a:solidFill>
              <a:latin typeface="Arial Black" panose="020B0A04020102020204" pitchFamily="34" charset="0"/>
            </a:endParaRPr>
          </a:p>
        </p:txBody>
      </p:sp>
      <p:sp>
        <p:nvSpPr>
          <p:cNvPr id="5124" name="Oval 34"/>
          <p:cNvSpPr>
            <a:spLocks noChangeArrowheads="1"/>
          </p:cNvSpPr>
          <p:nvPr/>
        </p:nvSpPr>
        <p:spPr bwMode="auto">
          <a:xfrm>
            <a:off x="6673850" y="836613"/>
            <a:ext cx="2414588" cy="1484312"/>
          </a:xfrm>
          <a:prstGeom prst="ellips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l-PL" altLang="pl-PL" sz="900"/>
          </a:p>
        </p:txBody>
      </p:sp>
      <p:grpSp>
        <p:nvGrpSpPr>
          <p:cNvPr id="5125" name="Group 38"/>
          <p:cNvGrpSpPr>
            <a:grpSpLocks/>
          </p:cNvGrpSpPr>
          <p:nvPr/>
        </p:nvGrpSpPr>
        <p:grpSpPr bwMode="auto">
          <a:xfrm>
            <a:off x="-1331913" y="-1755775"/>
            <a:ext cx="12169776" cy="6480175"/>
            <a:chOff x="-839" y="-1106"/>
            <a:chExt cx="7666" cy="4082"/>
          </a:xfrm>
        </p:grpSpPr>
        <p:sp>
          <p:nvSpPr>
            <p:cNvPr id="5128" name="Rectangle 20"/>
            <p:cNvSpPr>
              <a:spLocks noChangeArrowheads="1"/>
            </p:cNvSpPr>
            <p:nvPr/>
          </p:nvSpPr>
          <p:spPr bwMode="auto">
            <a:xfrm>
              <a:off x="-839" y="-1106"/>
              <a:ext cx="7666" cy="4082"/>
            </a:xfrm>
            <a:prstGeom prst="rect">
              <a:avLst/>
            </a:prstGeom>
            <a:solidFill>
              <a:schemeClr val="bg1"/>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grpSp>
          <p:nvGrpSpPr>
            <p:cNvPr id="5129" name="Group 25"/>
            <p:cNvGrpSpPr>
              <a:grpSpLocks/>
            </p:cNvGrpSpPr>
            <p:nvPr/>
          </p:nvGrpSpPr>
          <p:grpSpPr bwMode="auto">
            <a:xfrm>
              <a:off x="-187" y="119"/>
              <a:ext cx="2520" cy="1728"/>
              <a:chOff x="3072" y="1536"/>
              <a:chExt cx="2203" cy="1728"/>
            </a:xfrm>
          </p:grpSpPr>
          <p:sp>
            <p:nvSpPr>
              <p:cNvPr id="5133" name="Text Box 26"/>
              <p:cNvSpPr txBox="1">
                <a:spLocks noChangeArrowheads="1"/>
              </p:cNvSpPr>
              <p:nvPr/>
            </p:nvSpPr>
            <p:spPr bwMode="auto">
              <a:xfrm>
                <a:off x="3168" y="1920"/>
                <a:ext cx="2107"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4000" b="1">
                    <a:latin typeface="Arial Black" panose="020B0A04020102020204" pitchFamily="34" charset="0"/>
                  </a:rPr>
                  <a:t>świat </a:t>
                </a:r>
                <a:br>
                  <a:rPr lang="pl-PL" altLang="pl-PL" sz="4000" b="1">
                    <a:latin typeface="Arial Black" panose="020B0A04020102020204" pitchFamily="34" charset="0"/>
                  </a:rPr>
                </a:br>
                <a:r>
                  <a:rPr lang="pl-PL" altLang="pl-PL" sz="3600" b="1">
                    <a:latin typeface="Arial Black" panose="020B0A04020102020204" pitchFamily="34" charset="0"/>
                  </a:rPr>
                  <a:t>dorosłych</a:t>
                </a:r>
              </a:p>
            </p:txBody>
          </p:sp>
          <p:sp>
            <p:nvSpPr>
              <p:cNvPr id="5134" name="Oval 27"/>
              <p:cNvSpPr>
                <a:spLocks noChangeArrowheads="1"/>
              </p:cNvSpPr>
              <p:nvPr/>
            </p:nvSpPr>
            <p:spPr bwMode="auto">
              <a:xfrm>
                <a:off x="3072" y="1536"/>
                <a:ext cx="2107" cy="1728"/>
              </a:xfrm>
              <a:prstGeom prst="ellips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grpSp>
        <p:sp>
          <p:nvSpPr>
            <p:cNvPr id="5130" name="Text Box 29"/>
            <p:cNvSpPr txBox="1">
              <a:spLocks noChangeArrowheads="1"/>
            </p:cNvSpPr>
            <p:nvPr/>
          </p:nvSpPr>
          <p:spPr bwMode="auto">
            <a:xfrm>
              <a:off x="2206" y="1319"/>
              <a:ext cx="20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4000" b="1">
                  <a:solidFill>
                    <a:srgbClr val="0000FF"/>
                  </a:solidFill>
                  <a:latin typeface="Arial Black" panose="020B0A04020102020204" pitchFamily="34" charset="0"/>
                </a:rPr>
                <a:t>edukacja</a:t>
              </a:r>
            </a:p>
          </p:txBody>
        </p:sp>
        <p:sp>
          <p:nvSpPr>
            <p:cNvPr id="5131" name="Line 30"/>
            <p:cNvSpPr>
              <a:spLocks noChangeShapeType="1"/>
            </p:cNvSpPr>
            <p:nvPr/>
          </p:nvSpPr>
          <p:spPr bwMode="auto">
            <a:xfrm flipV="1">
              <a:off x="2394" y="983"/>
              <a:ext cx="1758" cy="0"/>
            </a:xfrm>
            <a:prstGeom prst="line">
              <a:avLst/>
            </a:prstGeom>
            <a:noFill/>
            <a:ln w="1270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5132" name="Text Box 35"/>
            <p:cNvSpPr txBox="1">
              <a:spLocks noChangeArrowheads="1"/>
            </p:cNvSpPr>
            <p:nvPr/>
          </p:nvSpPr>
          <p:spPr bwMode="auto">
            <a:xfrm>
              <a:off x="4479" y="595"/>
              <a:ext cx="1075"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200" b="1">
                  <a:solidFill>
                    <a:schemeClr val="tx2"/>
                  </a:solidFill>
                  <a:latin typeface="Arial Black" panose="020B0A04020102020204" pitchFamily="34" charset="0"/>
                </a:rPr>
                <a:t>świat </a:t>
              </a:r>
              <a:br>
                <a:rPr lang="pl-PL" altLang="pl-PL" sz="3200" b="1">
                  <a:solidFill>
                    <a:schemeClr val="tx2"/>
                  </a:solidFill>
                  <a:latin typeface="Arial Black" panose="020B0A04020102020204" pitchFamily="34" charset="0"/>
                </a:rPr>
              </a:br>
              <a:r>
                <a:rPr lang="pl-PL" altLang="pl-PL" sz="3200" b="1">
                  <a:solidFill>
                    <a:schemeClr val="tx2"/>
                  </a:solidFill>
                  <a:latin typeface="Arial Black" panose="020B0A04020102020204" pitchFamily="34" charset="0"/>
                </a:rPr>
                <a:t>dzieci</a:t>
              </a:r>
            </a:p>
          </p:txBody>
        </p:sp>
      </p:gr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18288000"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AutoShape 37"/>
          <p:cNvSpPr>
            <a:spLocks noChangeArrowheads="1"/>
          </p:cNvSpPr>
          <p:nvPr/>
        </p:nvSpPr>
        <p:spPr bwMode="auto">
          <a:xfrm rot="1436939">
            <a:off x="3590925" y="3244850"/>
            <a:ext cx="1366838" cy="1800225"/>
          </a:xfrm>
          <a:prstGeom prst="downArrow">
            <a:avLst>
              <a:gd name="adj1" fmla="val 50000"/>
              <a:gd name="adj2" fmla="val 32927"/>
            </a:avLst>
          </a:prstGeom>
          <a:solidFill>
            <a:srgbClr val="FF0066"/>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solidFill>
                <a:srgbClr val="FF0000"/>
              </a:solidFill>
            </a:endParaRPr>
          </a:p>
        </p:txBody>
      </p:sp>
    </p:spTree>
    <p:extLst>
      <p:ext uri="{BB962C8B-B14F-4D97-AF65-F5344CB8AC3E}">
        <p14:creationId xmlns:p14="http://schemas.microsoft.com/office/powerpoint/2010/main" val="4220189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500" fill="hold"/>
                                        <p:tgtEl>
                                          <p:spTgt spid="43012"/>
                                        </p:tgtEl>
                                        <p:attrNameLst>
                                          <p:attrName>ppt_w</p:attrName>
                                        </p:attrNameLst>
                                      </p:cBhvr>
                                      <p:tavLst>
                                        <p:tav tm="0">
                                          <p:val>
                                            <p:fltVal val="0"/>
                                          </p:val>
                                        </p:tav>
                                        <p:tav tm="100000">
                                          <p:val>
                                            <p:strVal val="#ppt_w"/>
                                          </p:val>
                                        </p:tav>
                                      </p:tavLst>
                                    </p:anim>
                                    <p:anim calcmode="lin" valueType="num">
                                      <p:cBhvr>
                                        <p:cTn id="8" dur="500" fill="hold"/>
                                        <p:tgtEl>
                                          <p:spTgt spid="43012"/>
                                        </p:tgtEl>
                                        <p:attrNameLst>
                                          <p:attrName>ppt_h</p:attrName>
                                        </p:attrNameLst>
                                      </p:cBhvr>
                                      <p:tavLst>
                                        <p:tav tm="0">
                                          <p:val>
                                            <p:fltVal val="0"/>
                                          </p:val>
                                        </p:tav>
                                        <p:tav tm="100000">
                                          <p:val>
                                            <p:strVal val="#ppt_h"/>
                                          </p:val>
                                        </p:tav>
                                      </p:tavLst>
                                    </p:anim>
                                    <p:animEffect transition="in" filter="fade">
                                      <p:cBhvr>
                                        <p:cTn id="9"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60350"/>
            <a:ext cx="91085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5400" b="1" dirty="0">
                <a:solidFill>
                  <a:srgbClr val="0000FF"/>
                </a:solidFill>
                <a:latin typeface="Arial Black" panose="020B0A04020102020204" pitchFamily="34" charset="0"/>
              </a:rPr>
              <a:t>Jak jest:</a:t>
            </a:r>
            <a:r>
              <a:rPr lang="pl-PL" altLang="pl-PL" sz="3600" b="1" dirty="0">
                <a:solidFill>
                  <a:srgbClr val="0000FF"/>
                </a:solidFill>
                <a:latin typeface="Arial Black" panose="020B0A04020102020204" pitchFamily="34" charset="0"/>
              </a:rPr>
              <a:t> kultura </a:t>
            </a:r>
            <a:r>
              <a:rPr lang="pl-PL" altLang="pl-PL" sz="3600" b="1" dirty="0" err="1">
                <a:solidFill>
                  <a:srgbClr val="0000FF"/>
                </a:solidFill>
                <a:latin typeface="Arial Black" panose="020B0A04020102020204" pitchFamily="34" charset="0"/>
              </a:rPr>
              <a:t>kofiguratywna</a:t>
            </a:r>
            <a:endParaRPr lang="pl-PL" altLang="pl-PL" sz="5400" b="1" dirty="0">
              <a:solidFill>
                <a:schemeClr val="tx2"/>
              </a:solidFill>
              <a:latin typeface="Arial Black" panose="020B0A04020102020204" pitchFamily="34" charset="0"/>
            </a:endParaRPr>
          </a:p>
        </p:txBody>
      </p:sp>
      <p:grpSp>
        <p:nvGrpSpPr>
          <p:cNvPr id="25603" name="Group 3"/>
          <p:cNvGrpSpPr>
            <a:grpSpLocks/>
          </p:cNvGrpSpPr>
          <p:nvPr/>
        </p:nvGrpSpPr>
        <p:grpSpPr bwMode="auto">
          <a:xfrm>
            <a:off x="179388" y="2060575"/>
            <a:ext cx="8458200" cy="3384550"/>
            <a:chOff x="144" y="1248"/>
            <a:chExt cx="5328" cy="2132"/>
          </a:xfrm>
        </p:grpSpPr>
        <p:sp>
          <p:nvSpPr>
            <p:cNvPr id="6154" name="Text Box 4"/>
            <p:cNvSpPr txBox="1">
              <a:spLocks noChangeArrowheads="1"/>
            </p:cNvSpPr>
            <p:nvPr/>
          </p:nvSpPr>
          <p:spPr bwMode="auto">
            <a:xfrm>
              <a:off x="144" y="1248"/>
              <a:ext cx="28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3600" b="1">
                  <a:latin typeface="Arial Black" panose="020B0A04020102020204" pitchFamily="34" charset="0"/>
                </a:rPr>
                <a:t>dziadkowie</a:t>
              </a:r>
              <a:endParaRPr lang="pl-PL" altLang="pl-PL" sz="3600" b="1">
                <a:solidFill>
                  <a:srgbClr val="FF3300"/>
                </a:solidFill>
                <a:latin typeface="Arial Black" panose="020B0A04020102020204" pitchFamily="34" charset="0"/>
              </a:endParaRPr>
            </a:p>
          </p:txBody>
        </p:sp>
        <p:sp>
          <p:nvSpPr>
            <p:cNvPr id="25605" name="Text Box 5"/>
            <p:cNvSpPr txBox="1">
              <a:spLocks noChangeArrowheads="1"/>
            </p:cNvSpPr>
            <p:nvPr/>
          </p:nvSpPr>
          <p:spPr bwMode="auto">
            <a:xfrm>
              <a:off x="2112" y="2067"/>
              <a:ext cx="20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altLang="pl-PL" sz="3600" b="1">
                  <a:solidFill>
                    <a:srgbClr val="FF3300"/>
                  </a:solidFill>
                  <a:effectLst>
                    <a:outerShdw blurRad="38100" dist="38100" dir="2700000" algn="tl">
                      <a:srgbClr val="C0C0C0"/>
                    </a:outerShdw>
                  </a:effectLst>
                  <a:latin typeface="Arial Black" panose="020B0A04020102020204" pitchFamily="34" charset="0"/>
                </a:rPr>
                <a:t>RODZICE</a:t>
              </a:r>
            </a:p>
          </p:txBody>
        </p:sp>
        <p:sp>
          <p:nvSpPr>
            <p:cNvPr id="6156" name="Text Box 6"/>
            <p:cNvSpPr txBox="1">
              <a:spLocks noChangeArrowheads="1"/>
            </p:cNvSpPr>
            <p:nvPr/>
          </p:nvSpPr>
          <p:spPr bwMode="auto">
            <a:xfrm>
              <a:off x="4068" y="2976"/>
              <a:ext cx="14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3600" b="1">
                  <a:latin typeface="Arial Black" panose="020B0A04020102020204" pitchFamily="34" charset="0"/>
                </a:rPr>
                <a:t>dzieci</a:t>
              </a:r>
            </a:p>
          </p:txBody>
        </p:sp>
      </p:grpSp>
      <p:grpSp>
        <p:nvGrpSpPr>
          <p:cNvPr id="25607" name="Group 7"/>
          <p:cNvGrpSpPr>
            <a:grpSpLocks/>
          </p:cNvGrpSpPr>
          <p:nvPr/>
        </p:nvGrpSpPr>
        <p:grpSpPr bwMode="auto">
          <a:xfrm>
            <a:off x="2154238" y="1862138"/>
            <a:ext cx="6100762" cy="4184650"/>
            <a:chOff x="1293" y="1152"/>
            <a:chExt cx="3843" cy="2636"/>
          </a:xfrm>
        </p:grpSpPr>
        <p:sp>
          <p:nvSpPr>
            <p:cNvPr id="6150" name="AutoShape 8"/>
            <p:cNvSpPr>
              <a:spLocks noChangeArrowheads="1"/>
            </p:cNvSpPr>
            <p:nvPr/>
          </p:nvSpPr>
          <p:spPr bwMode="auto">
            <a:xfrm rot="-1604058">
              <a:off x="1293" y="1820"/>
              <a:ext cx="528" cy="1008"/>
            </a:xfrm>
            <a:prstGeom prst="curvedRightArrow">
              <a:avLst>
                <a:gd name="adj1" fmla="val 38182"/>
                <a:gd name="adj2" fmla="val 76364"/>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
          <p:nvSpPr>
            <p:cNvPr id="6151" name="AutoShape 9"/>
            <p:cNvSpPr>
              <a:spLocks noChangeArrowheads="1"/>
            </p:cNvSpPr>
            <p:nvPr/>
          </p:nvSpPr>
          <p:spPr bwMode="auto">
            <a:xfrm rot="-1604058">
              <a:off x="3021" y="2780"/>
              <a:ext cx="528" cy="1008"/>
            </a:xfrm>
            <a:prstGeom prst="curvedRightArrow">
              <a:avLst>
                <a:gd name="adj1" fmla="val 38182"/>
                <a:gd name="adj2" fmla="val 76364"/>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
          <p:nvSpPr>
            <p:cNvPr id="6152" name="AutoShape 10"/>
            <p:cNvSpPr>
              <a:spLocks noChangeArrowheads="1"/>
            </p:cNvSpPr>
            <p:nvPr/>
          </p:nvSpPr>
          <p:spPr bwMode="auto">
            <a:xfrm rot="-3347534" flipH="1" flipV="1">
              <a:off x="2640" y="912"/>
              <a:ext cx="528" cy="1008"/>
            </a:xfrm>
            <a:prstGeom prst="curvedRightArrow">
              <a:avLst>
                <a:gd name="adj1" fmla="val 38182"/>
                <a:gd name="adj2" fmla="val 76364"/>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solidFill>
                  <a:srgbClr val="FF0066"/>
                </a:solidFill>
                <a:latin typeface="Arial Black" panose="020B0A04020102020204" pitchFamily="34" charset="0"/>
              </a:endParaRPr>
            </a:p>
          </p:txBody>
        </p:sp>
        <p:sp>
          <p:nvSpPr>
            <p:cNvPr id="6153" name="AutoShape 11"/>
            <p:cNvSpPr>
              <a:spLocks noChangeArrowheads="1"/>
            </p:cNvSpPr>
            <p:nvPr/>
          </p:nvSpPr>
          <p:spPr bwMode="auto">
            <a:xfrm rot="-3347534" flipH="1" flipV="1">
              <a:off x="4368" y="1872"/>
              <a:ext cx="528" cy="1008"/>
            </a:xfrm>
            <a:prstGeom prst="curvedRightArrow">
              <a:avLst>
                <a:gd name="adj1" fmla="val 38182"/>
                <a:gd name="adj2" fmla="val 76364"/>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grpSp>
      <p:sp>
        <p:nvSpPr>
          <p:cNvPr id="6149" name="Oval 13"/>
          <p:cNvSpPr>
            <a:spLocks noChangeArrowheads="1"/>
          </p:cNvSpPr>
          <p:nvPr/>
        </p:nvSpPr>
        <p:spPr bwMode="auto">
          <a:xfrm>
            <a:off x="3419475" y="2924175"/>
            <a:ext cx="2952750" cy="1512888"/>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Tree>
    <p:extLst>
      <p:ext uri="{BB962C8B-B14F-4D97-AF65-F5344CB8AC3E}">
        <p14:creationId xmlns:p14="http://schemas.microsoft.com/office/powerpoint/2010/main" val="1598091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par>
                                <p:cTn id="10" presetID="53" presetClass="entr" presetSubtype="0" fill="hold" nodeType="withEffect">
                                  <p:stCondLst>
                                    <p:cond delay="0"/>
                                  </p:stCondLst>
                                  <p:childTnLst>
                                    <p:set>
                                      <p:cBhvr>
                                        <p:cTn id="11" dur="1" fill="hold">
                                          <p:stCondLst>
                                            <p:cond delay="0"/>
                                          </p:stCondLst>
                                        </p:cTn>
                                        <p:tgtEl>
                                          <p:spTgt spid="25607"/>
                                        </p:tgtEl>
                                        <p:attrNameLst>
                                          <p:attrName>style.visibility</p:attrName>
                                        </p:attrNameLst>
                                      </p:cBhvr>
                                      <p:to>
                                        <p:strVal val="visible"/>
                                      </p:to>
                                    </p:set>
                                    <p:anim calcmode="lin" valueType="num">
                                      <p:cBhvr>
                                        <p:cTn id="12" dur="500" fill="hold"/>
                                        <p:tgtEl>
                                          <p:spTgt spid="25607"/>
                                        </p:tgtEl>
                                        <p:attrNameLst>
                                          <p:attrName>ppt_w</p:attrName>
                                        </p:attrNameLst>
                                      </p:cBhvr>
                                      <p:tavLst>
                                        <p:tav tm="0">
                                          <p:val>
                                            <p:fltVal val="0"/>
                                          </p:val>
                                        </p:tav>
                                        <p:tav tm="100000">
                                          <p:val>
                                            <p:strVal val="#ppt_w"/>
                                          </p:val>
                                        </p:tav>
                                      </p:tavLst>
                                    </p:anim>
                                    <p:anim calcmode="lin" valueType="num">
                                      <p:cBhvr>
                                        <p:cTn id="13" dur="500" fill="hold"/>
                                        <p:tgtEl>
                                          <p:spTgt spid="25607"/>
                                        </p:tgtEl>
                                        <p:attrNameLst>
                                          <p:attrName>ppt_h</p:attrName>
                                        </p:attrNameLst>
                                      </p:cBhvr>
                                      <p:tavLst>
                                        <p:tav tm="0">
                                          <p:val>
                                            <p:fltVal val="0"/>
                                          </p:val>
                                        </p:tav>
                                        <p:tav tm="100000">
                                          <p:val>
                                            <p:strVal val="#ppt_h"/>
                                          </p:val>
                                        </p:tav>
                                      </p:tavLst>
                                    </p:anim>
                                    <p:animEffect transition="in" filter="fade">
                                      <p:cBhvr>
                                        <p:cTn id="14"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7"/>
          <p:cNvGrpSpPr>
            <a:grpSpLocks/>
          </p:cNvGrpSpPr>
          <p:nvPr/>
        </p:nvGrpSpPr>
        <p:grpSpPr bwMode="auto">
          <a:xfrm>
            <a:off x="323850" y="1125538"/>
            <a:ext cx="8497888" cy="5040312"/>
            <a:chOff x="204" y="709"/>
            <a:chExt cx="5353" cy="3175"/>
          </a:xfrm>
        </p:grpSpPr>
        <p:sp>
          <p:nvSpPr>
            <p:cNvPr id="7176" name="Rectangle 11"/>
            <p:cNvSpPr>
              <a:spLocks noChangeArrowheads="1"/>
            </p:cNvSpPr>
            <p:nvPr/>
          </p:nvSpPr>
          <p:spPr bwMode="auto">
            <a:xfrm>
              <a:off x="204" y="709"/>
              <a:ext cx="5353" cy="3175"/>
            </a:xfrm>
            <a:prstGeom prst="rect">
              <a:avLst/>
            </a:prstGeom>
            <a:solidFill>
              <a:schemeClr val="bg1"/>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l-PL" altLang="pl-PL" sz="1400"/>
            </a:p>
          </p:txBody>
        </p:sp>
        <p:sp>
          <p:nvSpPr>
            <p:cNvPr id="7177" name="Oval 14"/>
            <p:cNvSpPr>
              <a:spLocks noChangeArrowheads="1"/>
            </p:cNvSpPr>
            <p:nvPr/>
          </p:nvSpPr>
          <p:spPr bwMode="auto">
            <a:xfrm>
              <a:off x="3704" y="1934"/>
              <a:ext cx="1237" cy="799"/>
            </a:xfrm>
            <a:prstGeom prst="ellips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l-PL" altLang="pl-PL" sz="900"/>
            </a:p>
          </p:txBody>
        </p:sp>
        <p:sp>
          <p:nvSpPr>
            <p:cNvPr id="7178" name="Text Box 15"/>
            <p:cNvSpPr txBox="1">
              <a:spLocks noChangeArrowheads="1"/>
            </p:cNvSpPr>
            <p:nvPr/>
          </p:nvSpPr>
          <p:spPr bwMode="auto">
            <a:xfrm>
              <a:off x="3857" y="1934"/>
              <a:ext cx="975"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200" b="1">
                  <a:solidFill>
                    <a:schemeClr val="tx2"/>
                  </a:solidFill>
                  <a:latin typeface="Arial Black" panose="020B0A04020102020204" pitchFamily="34" charset="0"/>
                </a:rPr>
                <a:t>świat </a:t>
              </a:r>
              <a:br>
                <a:rPr lang="pl-PL" altLang="pl-PL" sz="3200" b="1">
                  <a:solidFill>
                    <a:schemeClr val="tx2"/>
                  </a:solidFill>
                  <a:latin typeface="Arial Black" panose="020B0A04020102020204" pitchFamily="34" charset="0"/>
                </a:rPr>
              </a:br>
              <a:r>
                <a:rPr lang="pl-PL" altLang="pl-PL" sz="3200" b="1">
                  <a:solidFill>
                    <a:schemeClr val="tx2"/>
                  </a:solidFill>
                  <a:latin typeface="Arial Black" panose="020B0A04020102020204" pitchFamily="34" charset="0"/>
                </a:rPr>
                <a:t>dzieci</a:t>
              </a:r>
            </a:p>
          </p:txBody>
        </p:sp>
        <p:sp>
          <p:nvSpPr>
            <p:cNvPr id="7179" name="Text Box 17"/>
            <p:cNvSpPr txBox="1">
              <a:spLocks noChangeArrowheads="1"/>
            </p:cNvSpPr>
            <p:nvPr/>
          </p:nvSpPr>
          <p:spPr bwMode="auto">
            <a:xfrm>
              <a:off x="718" y="1889"/>
              <a:ext cx="1683"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4000" b="1">
                  <a:latin typeface="Arial Black" panose="020B0A04020102020204" pitchFamily="34" charset="0"/>
                </a:rPr>
                <a:t>świat </a:t>
              </a:r>
              <a:br>
                <a:rPr lang="pl-PL" altLang="pl-PL" sz="4000" b="1">
                  <a:latin typeface="Arial Black" panose="020B0A04020102020204" pitchFamily="34" charset="0"/>
                </a:rPr>
              </a:br>
              <a:r>
                <a:rPr lang="pl-PL" altLang="pl-PL" sz="3600" b="1">
                  <a:latin typeface="Arial Black" panose="020B0A04020102020204" pitchFamily="34" charset="0"/>
                </a:rPr>
                <a:t>dorosłych</a:t>
              </a:r>
            </a:p>
          </p:txBody>
        </p:sp>
        <p:sp>
          <p:nvSpPr>
            <p:cNvPr id="7180" name="Oval 18"/>
            <p:cNvSpPr>
              <a:spLocks noChangeArrowheads="1"/>
            </p:cNvSpPr>
            <p:nvPr/>
          </p:nvSpPr>
          <p:spPr bwMode="auto">
            <a:xfrm>
              <a:off x="659" y="1707"/>
              <a:ext cx="1683" cy="1344"/>
            </a:xfrm>
            <a:prstGeom prst="ellips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7181" name="Text Box 20"/>
            <p:cNvSpPr txBox="1">
              <a:spLocks noChangeArrowheads="1"/>
            </p:cNvSpPr>
            <p:nvPr/>
          </p:nvSpPr>
          <p:spPr bwMode="auto">
            <a:xfrm>
              <a:off x="2366" y="1617"/>
              <a:ext cx="15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200" b="1">
                  <a:solidFill>
                    <a:srgbClr val="0000FF"/>
                  </a:solidFill>
                  <a:latin typeface="Arial Black" panose="020B0A04020102020204" pitchFamily="34" charset="0"/>
                </a:rPr>
                <a:t>edukacja</a:t>
              </a:r>
            </a:p>
          </p:txBody>
        </p:sp>
        <p:sp>
          <p:nvSpPr>
            <p:cNvPr id="7182" name="Line 21"/>
            <p:cNvSpPr>
              <a:spLocks noChangeShapeType="1"/>
            </p:cNvSpPr>
            <p:nvPr/>
          </p:nvSpPr>
          <p:spPr bwMode="auto">
            <a:xfrm flipV="1">
              <a:off x="2461" y="2252"/>
              <a:ext cx="1228" cy="0"/>
            </a:xfrm>
            <a:prstGeom prst="line">
              <a:avLst/>
            </a:prstGeom>
            <a:noFill/>
            <a:ln w="1270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7183" name="Line 34"/>
            <p:cNvSpPr>
              <a:spLocks noChangeShapeType="1"/>
            </p:cNvSpPr>
            <p:nvPr/>
          </p:nvSpPr>
          <p:spPr bwMode="auto">
            <a:xfrm flipH="1" flipV="1">
              <a:off x="2468" y="2578"/>
              <a:ext cx="1228" cy="0"/>
            </a:xfrm>
            <a:prstGeom prst="line">
              <a:avLst/>
            </a:prstGeom>
            <a:noFill/>
            <a:ln w="1270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grpSp>
      <p:grpSp>
        <p:nvGrpSpPr>
          <p:cNvPr id="46089" name="Group 9"/>
          <p:cNvGrpSpPr>
            <a:grpSpLocks/>
          </p:cNvGrpSpPr>
          <p:nvPr/>
        </p:nvGrpSpPr>
        <p:grpSpPr bwMode="auto">
          <a:xfrm>
            <a:off x="0" y="-26988"/>
            <a:ext cx="9180513" cy="6911976"/>
            <a:chOff x="0" y="-17"/>
            <a:chExt cx="5783" cy="4354"/>
          </a:xfrm>
        </p:grpSpPr>
        <p:pic>
          <p:nvPicPr>
            <p:cNvPr id="717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17"/>
              <a:ext cx="2903" cy="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4" cy="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 y="1836"/>
              <a:ext cx="3334" cy="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84"/>
              <a:ext cx="2472" cy="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1185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500" fill="hold"/>
                                        <p:tgtEl>
                                          <p:spTgt spid="46089"/>
                                        </p:tgtEl>
                                        <p:attrNameLst>
                                          <p:attrName>ppt_w</p:attrName>
                                        </p:attrNameLst>
                                      </p:cBhvr>
                                      <p:tavLst>
                                        <p:tav tm="0">
                                          <p:val>
                                            <p:fltVal val="0"/>
                                          </p:val>
                                        </p:tav>
                                        <p:tav tm="100000">
                                          <p:val>
                                            <p:strVal val="#ppt_w"/>
                                          </p:val>
                                        </p:tav>
                                      </p:tavLst>
                                    </p:anim>
                                    <p:anim calcmode="lin" valueType="num">
                                      <p:cBhvr>
                                        <p:cTn id="8" dur="500" fill="hold"/>
                                        <p:tgtEl>
                                          <p:spTgt spid="46089"/>
                                        </p:tgtEl>
                                        <p:attrNameLst>
                                          <p:attrName>ppt_h</p:attrName>
                                        </p:attrNameLst>
                                      </p:cBhvr>
                                      <p:tavLst>
                                        <p:tav tm="0">
                                          <p:val>
                                            <p:fltVal val="0"/>
                                          </p:val>
                                        </p:tav>
                                        <p:tav tm="100000">
                                          <p:val>
                                            <p:strVal val="#ppt_h"/>
                                          </p:val>
                                        </p:tav>
                                      </p:tavLst>
                                    </p:anim>
                                    <p:animEffect transition="in" filter="fade">
                                      <p:cBhvr>
                                        <p:cTn id="9"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dziewczynka, dziecko, obowiązki, zmywa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313" y="692150"/>
            <a:ext cx="4103687"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p:cNvSpPr txBox="1">
            <a:spLocks noChangeArrowheads="1"/>
          </p:cNvSpPr>
          <p:nvPr/>
        </p:nvSpPr>
        <p:spPr bwMode="auto">
          <a:xfrm>
            <a:off x="60870" y="193272"/>
            <a:ext cx="90752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4400" b="1" dirty="0">
                <a:solidFill>
                  <a:srgbClr val="0000FF"/>
                </a:solidFill>
                <a:latin typeface="Arial Black" panose="020B0A04020102020204" pitchFamily="34" charset="0"/>
              </a:rPr>
              <a:t>Jak będzie</a:t>
            </a:r>
            <a:r>
              <a:rPr lang="pl-PL" altLang="pl-PL" sz="4000" b="1" dirty="0">
                <a:solidFill>
                  <a:srgbClr val="0000FF"/>
                </a:solidFill>
                <a:latin typeface="Arial Black" panose="020B0A04020102020204" pitchFamily="34" charset="0"/>
              </a:rPr>
              <a:t>: </a:t>
            </a:r>
            <a:r>
              <a:rPr lang="pl-PL" altLang="pl-PL" sz="2800" b="1" dirty="0">
                <a:solidFill>
                  <a:srgbClr val="0000FF"/>
                </a:solidFill>
                <a:latin typeface="Arial Black" panose="020B0A04020102020204" pitchFamily="34" charset="0"/>
              </a:rPr>
              <a:t>kultura </a:t>
            </a:r>
            <a:r>
              <a:rPr lang="pl-PL" altLang="pl-PL" sz="2800" b="1" dirty="0" err="1">
                <a:solidFill>
                  <a:srgbClr val="0000FF"/>
                </a:solidFill>
                <a:latin typeface="Arial Black" panose="020B0A04020102020204" pitchFamily="34" charset="0"/>
              </a:rPr>
              <a:t>prefiguratywna</a:t>
            </a:r>
            <a:endParaRPr lang="pl-PL" altLang="pl-PL" sz="4000" b="1" dirty="0">
              <a:solidFill>
                <a:schemeClr val="tx2"/>
              </a:solidFill>
              <a:latin typeface="Arial Black" panose="020B0A04020102020204" pitchFamily="34" charset="0"/>
            </a:endParaRPr>
          </a:p>
        </p:txBody>
      </p:sp>
      <p:sp>
        <p:nvSpPr>
          <p:cNvPr id="26636" name="AutoShape 12"/>
          <p:cNvSpPr>
            <a:spLocks noChangeArrowheads="1"/>
          </p:cNvSpPr>
          <p:nvPr/>
        </p:nvSpPr>
        <p:spPr bwMode="auto">
          <a:xfrm>
            <a:off x="896671" y="964056"/>
            <a:ext cx="4859338" cy="1018855"/>
          </a:xfrm>
          <a:prstGeom prst="cloudCallout">
            <a:avLst>
              <a:gd name="adj1" fmla="val 51460"/>
              <a:gd name="adj2" fmla="val -5799"/>
            </a:avLst>
          </a:prstGeom>
          <a:solidFill>
            <a:schemeClr val="accent1"/>
          </a:solidFill>
          <a:ln w="9525">
            <a:solidFill>
              <a:schemeClr val="tx1"/>
            </a:solidFill>
            <a:miter lim="800000"/>
            <a:headEnd/>
            <a:tailEnd/>
          </a:ln>
          <a:effectLst>
            <a:outerShdw dist="107763" dir="18900000" algn="ctr" rotWithShape="0">
              <a:srgbClr val="3333CC"/>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pl-PL" altLang="pl-PL" sz="2100" b="1" dirty="0">
                <a:latin typeface="Arial Black" panose="020B0A04020102020204" pitchFamily="34" charset="0"/>
              </a:rPr>
              <a:t>Dzieci stają się nośnikami zmian</a:t>
            </a:r>
          </a:p>
        </p:txBody>
      </p:sp>
      <p:grpSp>
        <p:nvGrpSpPr>
          <p:cNvPr id="8197" name="Group 20"/>
          <p:cNvGrpSpPr>
            <a:grpSpLocks/>
          </p:cNvGrpSpPr>
          <p:nvPr/>
        </p:nvGrpSpPr>
        <p:grpSpPr bwMode="auto">
          <a:xfrm>
            <a:off x="250825" y="1813719"/>
            <a:ext cx="8280400" cy="3922712"/>
            <a:chOff x="204" y="1253"/>
            <a:chExt cx="5216" cy="2471"/>
          </a:xfrm>
        </p:grpSpPr>
        <p:grpSp>
          <p:nvGrpSpPr>
            <p:cNvPr id="8198" name="Group 3"/>
            <p:cNvGrpSpPr>
              <a:grpSpLocks/>
            </p:cNvGrpSpPr>
            <p:nvPr/>
          </p:nvGrpSpPr>
          <p:grpSpPr bwMode="auto">
            <a:xfrm>
              <a:off x="204" y="1253"/>
              <a:ext cx="5004" cy="2304"/>
              <a:chOff x="144" y="1248"/>
              <a:chExt cx="5004" cy="2304"/>
            </a:xfrm>
          </p:grpSpPr>
          <p:sp>
            <p:nvSpPr>
              <p:cNvPr id="8204" name="Text Box 4"/>
              <p:cNvSpPr txBox="1">
                <a:spLocks noChangeArrowheads="1"/>
              </p:cNvSpPr>
              <p:nvPr/>
            </p:nvSpPr>
            <p:spPr bwMode="auto">
              <a:xfrm>
                <a:off x="144" y="1248"/>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2800" b="1">
                    <a:latin typeface="Arial Black" panose="020B0A04020102020204" pitchFamily="34" charset="0"/>
                  </a:rPr>
                  <a:t>dziadkowie</a:t>
                </a:r>
                <a:endParaRPr lang="pl-PL" altLang="pl-PL" sz="2800" b="1">
                  <a:solidFill>
                    <a:srgbClr val="FF3300"/>
                  </a:solidFill>
                  <a:latin typeface="Arial Black" panose="020B0A04020102020204" pitchFamily="34" charset="0"/>
                </a:endParaRPr>
              </a:p>
            </p:txBody>
          </p:sp>
          <p:sp>
            <p:nvSpPr>
              <p:cNvPr id="8205" name="Text Box 5"/>
              <p:cNvSpPr txBox="1">
                <a:spLocks noChangeArrowheads="1"/>
              </p:cNvSpPr>
              <p:nvPr/>
            </p:nvSpPr>
            <p:spPr bwMode="auto">
              <a:xfrm>
                <a:off x="2112" y="2067"/>
                <a:ext cx="20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2800" b="1">
                    <a:latin typeface="Arial Black" panose="020B0A04020102020204" pitchFamily="34" charset="0"/>
                  </a:rPr>
                  <a:t>rodzice</a:t>
                </a:r>
              </a:p>
            </p:txBody>
          </p:sp>
          <p:sp>
            <p:nvSpPr>
              <p:cNvPr id="26630" name="Text Box 6"/>
              <p:cNvSpPr txBox="1">
                <a:spLocks noChangeArrowheads="1"/>
              </p:cNvSpPr>
              <p:nvPr/>
            </p:nvSpPr>
            <p:spPr bwMode="auto">
              <a:xfrm>
                <a:off x="3744" y="3110"/>
                <a:ext cx="140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altLang="pl-PL" sz="4000" b="1">
                    <a:solidFill>
                      <a:srgbClr val="FF3300"/>
                    </a:solidFill>
                    <a:effectLst>
                      <a:outerShdw blurRad="38100" dist="38100" dir="2700000" algn="tl">
                        <a:srgbClr val="C0C0C0"/>
                      </a:outerShdw>
                    </a:effectLst>
                    <a:latin typeface="Arial Black" panose="020B0A04020102020204" pitchFamily="34" charset="0"/>
                  </a:rPr>
                  <a:t>DZIECI</a:t>
                </a:r>
              </a:p>
            </p:txBody>
          </p:sp>
        </p:grpSp>
        <p:grpSp>
          <p:nvGrpSpPr>
            <p:cNvPr id="8199" name="Group 7"/>
            <p:cNvGrpSpPr>
              <a:grpSpLocks/>
            </p:cNvGrpSpPr>
            <p:nvPr/>
          </p:nvGrpSpPr>
          <p:grpSpPr bwMode="auto">
            <a:xfrm>
              <a:off x="1156" y="1687"/>
              <a:ext cx="3129" cy="1879"/>
              <a:chOff x="1440" y="1584"/>
              <a:chExt cx="3456" cy="2016"/>
            </a:xfrm>
          </p:grpSpPr>
          <p:sp>
            <p:nvSpPr>
              <p:cNvPr id="8201" name="AutoShape 8"/>
              <p:cNvSpPr>
                <a:spLocks noChangeArrowheads="1"/>
              </p:cNvSpPr>
              <p:nvPr/>
            </p:nvSpPr>
            <p:spPr bwMode="auto">
              <a:xfrm rot="-1604058">
                <a:off x="1440" y="1728"/>
                <a:ext cx="243" cy="1008"/>
              </a:xfrm>
              <a:prstGeom prst="curvedRightArrow">
                <a:avLst>
                  <a:gd name="adj1" fmla="val 82963"/>
                  <a:gd name="adj2" fmla="val 165926"/>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
            <p:nvSpPr>
              <p:cNvPr id="8202" name="AutoShape 9"/>
              <p:cNvSpPr>
                <a:spLocks noChangeArrowheads="1"/>
              </p:cNvSpPr>
              <p:nvPr/>
            </p:nvSpPr>
            <p:spPr bwMode="auto">
              <a:xfrm rot="-1604058">
                <a:off x="2928" y="2592"/>
                <a:ext cx="528" cy="1008"/>
              </a:xfrm>
              <a:prstGeom prst="curvedRightArrow">
                <a:avLst>
                  <a:gd name="adj1" fmla="val 38182"/>
                  <a:gd name="adj2" fmla="val 76364"/>
                  <a:gd name="adj3" fmla="val 33333"/>
                </a:avLst>
              </a:prstGeom>
              <a:solidFill>
                <a:srgbClr val="00FF00"/>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sp>
            <p:nvSpPr>
              <p:cNvPr id="8203" name="AutoShape 10"/>
              <p:cNvSpPr>
                <a:spLocks noChangeArrowheads="1"/>
              </p:cNvSpPr>
              <p:nvPr/>
            </p:nvSpPr>
            <p:spPr bwMode="auto">
              <a:xfrm rot="-3347534" flipH="1" flipV="1">
                <a:off x="3072" y="480"/>
                <a:ext cx="720" cy="2928"/>
              </a:xfrm>
              <a:prstGeom prst="curvedRightArrow">
                <a:avLst>
                  <a:gd name="adj1" fmla="val 81333"/>
                  <a:gd name="adj2" fmla="val 162667"/>
                  <a:gd name="adj3" fmla="val 33333"/>
                </a:avLst>
              </a:prstGeom>
              <a:solidFill>
                <a:srgbClr val="FF0066"/>
              </a:solidFill>
              <a:ln>
                <a:noFill/>
              </a:ln>
              <a:effectLst>
                <a:outerShdw dist="107763" dir="189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solidFill>
                    <a:srgbClr val="FF0066"/>
                  </a:solidFill>
                  <a:latin typeface="Arial Black" panose="020B0A04020102020204" pitchFamily="34" charset="0"/>
                </a:endParaRPr>
              </a:p>
            </p:txBody>
          </p:sp>
        </p:grpSp>
        <p:sp>
          <p:nvSpPr>
            <p:cNvPr id="8200" name="Oval 13"/>
            <p:cNvSpPr>
              <a:spLocks noChangeArrowheads="1"/>
            </p:cNvSpPr>
            <p:nvPr/>
          </p:nvSpPr>
          <p:spPr bwMode="auto">
            <a:xfrm>
              <a:off x="3560" y="2952"/>
              <a:ext cx="1860" cy="772"/>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latin typeface="Arial Black" panose="020B0A04020102020204" pitchFamily="34" charset="0"/>
              </a:endParaRPr>
            </a:p>
          </p:txBody>
        </p:sp>
      </p:grpSp>
    </p:spTree>
    <p:extLst>
      <p:ext uri="{BB962C8B-B14F-4D97-AF65-F5344CB8AC3E}">
        <p14:creationId xmlns:p14="http://schemas.microsoft.com/office/powerpoint/2010/main" val="214419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 calcmode="lin" valueType="num">
                                      <p:cBhvr>
                                        <p:cTn id="7" dur="500" fill="hold"/>
                                        <p:tgtEl>
                                          <p:spTgt spid="26636"/>
                                        </p:tgtEl>
                                        <p:attrNameLst>
                                          <p:attrName>ppt_w</p:attrName>
                                        </p:attrNameLst>
                                      </p:cBhvr>
                                      <p:tavLst>
                                        <p:tav tm="0">
                                          <p:val>
                                            <p:fltVal val="0"/>
                                          </p:val>
                                        </p:tav>
                                        <p:tav tm="100000">
                                          <p:val>
                                            <p:strVal val="#ppt_w"/>
                                          </p:val>
                                        </p:tav>
                                      </p:tavLst>
                                    </p:anim>
                                    <p:anim calcmode="lin" valueType="num">
                                      <p:cBhvr>
                                        <p:cTn id="8" dur="500" fill="hold"/>
                                        <p:tgtEl>
                                          <p:spTgt spid="26636"/>
                                        </p:tgtEl>
                                        <p:attrNameLst>
                                          <p:attrName>ppt_h</p:attrName>
                                        </p:attrNameLst>
                                      </p:cBhvr>
                                      <p:tavLst>
                                        <p:tav tm="0">
                                          <p:val>
                                            <p:fltVal val="0"/>
                                          </p:val>
                                        </p:tav>
                                        <p:tav tm="100000">
                                          <p:val>
                                            <p:strVal val="#ppt_h"/>
                                          </p:val>
                                        </p:tav>
                                      </p:tavLst>
                                    </p:anim>
                                    <p:animEffect transition="in" filter="fade">
                                      <p:cBhvr>
                                        <p:cTn id="9"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7E1869-2BD8-4172-8E64-3CA3B48485FD}" type="slidenum">
              <a:rPr lang="pl-PL" altLang="en-US" sz="1000" smtClean="0">
                <a:solidFill>
                  <a:srgbClr val="002060"/>
                </a:solidFill>
              </a:rPr>
              <a:pPr>
                <a:spcBef>
                  <a:spcPct val="0"/>
                </a:spcBef>
                <a:buClrTx/>
                <a:buSzTx/>
                <a:buFontTx/>
                <a:buNone/>
              </a:pPr>
              <a:t>3</a:t>
            </a:fld>
            <a:endParaRPr lang="pl-PL" altLang="en-US" sz="1000">
              <a:solidFill>
                <a:srgbClr val="002060"/>
              </a:solidFill>
            </a:endParaRPr>
          </a:p>
        </p:txBody>
      </p:sp>
      <p:sp>
        <p:nvSpPr>
          <p:cNvPr id="11267" name="Rectangle 2"/>
          <p:cNvSpPr>
            <a:spLocks noGrp="1" noChangeArrowheads="1"/>
          </p:cNvSpPr>
          <p:nvPr>
            <p:ph type="body" idx="1"/>
          </p:nvPr>
        </p:nvSpPr>
        <p:spPr>
          <a:xfrm>
            <a:off x="179387" y="1239665"/>
            <a:ext cx="8785225" cy="5481810"/>
          </a:xfrm>
        </p:spPr>
        <p:txBody>
          <a:bodyPr/>
          <a:lstStyle/>
          <a:p>
            <a:pPr eaLnBrk="1" hangingPunct="1">
              <a:lnSpc>
                <a:spcPct val="120000"/>
              </a:lnSpc>
              <a:spcAft>
                <a:spcPct val="20000"/>
              </a:spcAft>
              <a:buClr>
                <a:schemeClr val="tx1"/>
              </a:buClr>
            </a:pPr>
            <a:r>
              <a:rPr lang="pl-PL" altLang="pl-PL" sz="2800" b="1" dirty="0">
                <a:solidFill>
                  <a:srgbClr val="002060"/>
                </a:solidFill>
                <a:latin typeface="Arial Narrow" panose="020B0606020202030204" pitchFamily="34" charset="0"/>
              </a:rPr>
              <a:t>Wszystkie pokolenia doświadczają dzisiaj </a:t>
            </a:r>
            <a:r>
              <a:rPr lang="pl-PL" altLang="pl-PL" sz="2800" b="1" dirty="0">
                <a:solidFill>
                  <a:srgbClr val="FF0066"/>
                </a:solidFill>
                <a:latin typeface="Arial Black" panose="020B0A04020102020204" pitchFamily="34" charset="0"/>
              </a:rPr>
              <a:t>mnogości, różnorodności i szybkości zmian</a:t>
            </a:r>
            <a:r>
              <a:rPr lang="pl-PL" altLang="pl-PL" sz="2800" b="1" dirty="0">
                <a:solidFill>
                  <a:srgbClr val="FF0066"/>
                </a:solidFill>
                <a:latin typeface="Arial Narrow" panose="020B0606020202030204" pitchFamily="34" charset="0"/>
              </a:rPr>
              <a:t> </a:t>
            </a:r>
            <a:r>
              <a:rPr lang="pl-PL" altLang="pl-PL" sz="2800" b="1" dirty="0">
                <a:solidFill>
                  <a:srgbClr val="002060"/>
                </a:solidFill>
                <a:latin typeface="Arial Narrow" panose="020B0606020202030204" pitchFamily="34" charset="0"/>
              </a:rPr>
              <a:t>wokół siebie.</a:t>
            </a:r>
          </a:p>
          <a:p>
            <a:pPr eaLnBrk="1" hangingPunct="1">
              <a:lnSpc>
                <a:spcPct val="120000"/>
              </a:lnSpc>
              <a:spcAft>
                <a:spcPct val="20000"/>
              </a:spcAft>
            </a:pPr>
            <a:r>
              <a:rPr lang="pl-PL" altLang="pl-PL" sz="2800" b="1" dirty="0">
                <a:solidFill>
                  <a:srgbClr val="002060"/>
                </a:solidFill>
                <a:latin typeface="Arial Narrow" panose="020B0606020202030204" pitchFamily="34" charset="0"/>
              </a:rPr>
              <a:t>Życie w czasach „wielkich zmian” tworzy zarówno </a:t>
            </a:r>
            <a:r>
              <a:rPr lang="pl-PL" altLang="pl-PL" sz="2800" b="1" dirty="0">
                <a:solidFill>
                  <a:srgbClr val="FF0066"/>
                </a:solidFill>
                <a:latin typeface="Arial Black" panose="020B0A04020102020204" pitchFamily="34" charset="0"/>
              </a:rPr>
              <a:t>szanse</a:t>
            </a:r>
            <a:r>
              <a:rPr lang="pl-PL" altLang="pl-PL" sz="2800" b="1" dirty="0">
                <a:solidFill>
                  <a:srgbClr val="002060"/>
                </a:solidFill>
                <a:latin typeface="Arial Black" panose="020B0A04020102020204" pitchFamily="34" charset="0"/>
              </a:rPr>
              <a:t> </a:t>
            </a:r>
            <a:r>
              <a:rPr lang="pl-PL" altLang="pl-PL" sz="2800" b="1" dirty="0">
                <a:solidFill>
                  <a:srgbClr val="002060"/>
                </a:solidFill>
                <a:latin typeface="Arial Narrow" panose="020B0606020202030204" pitchFamily="34" charset="0"/>
              </a:rPr>
              <a:t>znalezienia właściwej dla siebie oferty działania, jak i tworzy pewne </a:t>
            </a:r>
            <a:r>
              <a:rPr lang="pl-PL" altLang="pl-PL" sz="2800" b="1" dirty="0">
                <a:solidFill>
                  <a:srgbClr val="00B0F0"/>
                </a:solidFill>
                <a:latin typeface="Arial Black" panose="020B0A04020102020204" pitchFamily="34" charset="0"/>
              </a:rPr>
              <a:t>zagrożenia:</a:t>
            </a:r>
          </a:p>
          <a:p>
            <a:pPr marL="331788" indent="-438150" eaLnBrk="1" hangingPunct="1">
              <a:lnSpc>
                <a:spcPct val="120000"/>
              </a:lnSpc>
              <a:spcAft>
                <a:spcPct val="20000"/>
              </a:spcAft>
              <a:buClr>
                <a:srgbClr val="FF0066"/>
              </a:buClr>
              <a:buSzPct val="110000"/>
              <a:buFont typeface="Wingdings" panose="05000000000000000000" pitchFamily="2" charset="2"/>
              <a:buAutoNum type="arabicPeriod"/>
            </a:pPr>
            <a:r>
              <a:rPr lang="pl-PL" altLang="pl-PL" b="1" dirty="0">
                <a:solidFill>
                  <a:srgbClr val="002060"/>
                </a:solidFill>
                <a:latin typeface="Arial Narrow" panose="020B0606020202030204" pitchFamily="34" charset="0"/>
              </a:rPr>
              <a:t>dla </a:t>
            </a:r>
            <a:r>
              <a:rPr lang="pl-PL" altLang="pl-PL" b="1" dirty="0">
                <a:solidFill>
                  <a:srgbClr val="002060"/>
                </a:solidFill>
                <a:latin typeface="Arial Black" panose="020B0A04020102020204" pitchFamily="34" charset="0"/>
              </a:rPr>
              <a:t>aktualnego</a:t>
            </a:r>
            <a:r>
              <a:rPr lang="pl-PL" altLang="pl-PL" b="1" dirty="0">
                <a:solidFill>
                  <a:srgbClr val="002060"/>
                </a:solidFill>
                <a:latin typeface="Arial Narrow" panose="020B0606020202030204" pitchFamily="34" charset="0"/>
              </a:rPr>
              <a:t> funkcjonowania osób, grup (rodziny) i społeczności (np. lokalnej)</a:t>
            </a:r>
          </a:p>
          <a:p>
            <a:pPr marL="331788" indent="-438150" eaLnBrk="1" hangingPunct="1">
              <a:lnSpc>
                <a:spcPct val="120000"/>
              </a:lnSpc>
              <a:spcAft>
                <a:spcPct val="20000"/>
              </a:spcAft>
              <a:buClr>
                <a:srgbClr val="FF0066"/>
              </a:buClr>
              <a:buSzPct val="110000"/>
              <a:buFont typeface="Wingdings" panose="05000000000000000000" pitchFamily="2" charset="2"/>
              <a:buAutoNum type="arabicPeriod"/>
            </a:pPr>
            <a:r>
              <a:rPr lang="pl-PL" altLang="pl-PL" b="1" dirty="0">
                <a:solidFill>
                  <a:srgbClr val="002060"/>
                </a:solidFill>
                <a:latin typeface="Arial Narrow" panose="020B0606020202030204" pitchFamily="34" charset="0"/>
              </a:rPr>
              <a:t>dla prognoz i budowanych przez nich planów na </a:t>
            </a:r>
            <a:r>
              <a:rPr lang="pl-PL" altLang="pl-PL" b="1" dirty="0">
                <a:solidFill>
                  <a:srgbClr val="002060"/>
                </a:solidFill>
                <a:latin typeface="Arial Black" panose="020B0A04020102020204" pitchFamily="34" charset="0"/>
              </a:rPr>
              <a:t>przyszłość</a:t>
            </a:r>
            <a:r>
              <a:rPr lang="pl-PL" altLang="pl-PL" b="1" dirty="0">
                <a:solidFill>
                  <a:srgbClr val="002060"/>
                </a:solidFill>
                <a:latin typeface="Arial Narrow" panose="020B0606020202030204" pitchFamily="34" charset="0"/>
              </a:rPr>
              <a:t>.</a:t>
            </a:r>
          </a:p>
        </p:txBody>
      </p:sp>
      <p:sp>
        <p:nvSpPr>
          <p:cNvPr id="17412" name="Rectangle 3"/>
          <p:cNvSpPr>
            <a:spLocks noGrp="1" noChangeArrowheads="1"/>
          </p:cNvSpPr>
          <p:nvPr>
            <p:ph type="title"/>
          </p:nvPr>
        </p:nvSpPr>
        <p:spPr>
          <a:xfrm>
            <a:off x="0" y="20805"/>
            <a:ext cx="9144000" cy="1003300"/>
          </a:xfrm>
          <a:solidFill>
            <a:srgbClr val="CCFF33"/>
          </a:solidFill>
        </p:spPr>
        <p:txBody>
          <a:bodyPr/>
          <a:lstStyle/>
          <a:p>
            <a:pPr algn="r" eaLnBrk="1" hangingPunct="1"/>
            <a:r>
              <a:rPr lang="pl-PL" altLang="pl-PL" sz="3800" dirty="0">
                <a:solidFill>
                  <a:srgbClr val="002060"/>
                </a:solidFill>
                <a:latin typeface="Arial Black" panose="020B0A04020102020204" pitchFamily="34" charset="0"/>
              </a:rPr>
              <a:t>Punkt wyjścia 1.: </a:t>
            </a:r>
            <a:br>
              <a:rPr lang="pl-PL" altLang="pl-PL" sz="3800" dirty="0">
                <a:solidFill>
                  <a:srgbClr val="002060"/>
                </a:solidFill>
                <a:latin typeface="Arial Black" panose="020B0A04020102020204" pitchFamily="34" charset="0"/>
              </a:rPr>
            </a:br>
            <a:r>
              <a:rPr lang="pl-PL" altLang="pl-PL" sz="2800" dirty="0">
                <a:solidFill>
                  <a:srgbClr val="002060"/>
                </a:solidFill>
                <a:latin typeface="Arial Black" panose="020B0A04020102020204" pitchFamily="34" charset="0"/>
              </a:rPr>
              <a:t>zmiany cywilizacyjne </a:t>
            </a:r>
            <a:r>
              <a:rPr lang="pl-PL" altLang="pl-PL" sz="2800" dirty="0">
                <a:solidFill>
                  <a:srgbClr val="002060"/>
                </a:solidFill>
                <a:latin typeface="Arial Black" panose="020B0A04020102020204" pitchFamily="34" charset="0"/>
                <a:sym typeface="Wingdings" panose="05000000000000000000" pitchFamily="2" charset="2"/>
              </a:rPr>
              <a:t> zmiany stylu życia</a:t>
            </a:r>
            <a:endParaRPr lang="pl-PL" altLang="pl-PL" sz="2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4127590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288" y="3175"/>
            <a:ext cx="9129712" cy="685482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002060"/>
              </a:solidFill>
              <a:latin typeface="Arial Narrow" panose="020B0606020202030204" pitchFamily="34"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34903" y="-16288"/>
            <a:ext cx="6435887" cy="3284984"/>
          </a:xfrm>
          <a:prstGeom prst="rect">
            <a:avLst/>
          </a:prstGeom>
        </p:spPr>
      </p:pic>
      <p:sp>
        <p:nvSpPr>
          <p:cNvPr id="5" name="pole tekstowe 4"/>
          <p:cNvSpPr txBox="1"/>
          <p:nvPr/>
        </p:nvSpPr>
        <p:spPr>
          <a:xfrm>
            <a:off x="-3330" y="2564904"/>
            <a:ext cx="9111834" cy="4278094"/>
          </a:xfrm>
          <a:prstGeom prst="rect">
            <a:avLst/>
          </a:prstGeom>
          <a:solidFill>
            <a:schemeClr val="bg1"/>
          </a:solidFill>
          <a:ln>
            <a:noFill/>
          </a:ln>
          <a:effectLst>
            <a:innerShdw blurRad="114300">
              <a:prstClr val="black"/>
            </a:inn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Aktywni dziadkowie „żyją własnym życiem”</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Rodziny są mniejsze, więcej jedynaków</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Dzieci wychodzą na plan pierwszy</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Z sąsiadami mniej kontaktów</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Rzadziej się wspólnie bawimy, śpiewamy</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Mniej zabaw „na dworze”, „w obejściu”</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Dorośli przed telewizorami, a dzieci w </a:t>
            </a:r>
            <a:r>
              <a:rPr lang="pl-PL" altLang="pl-PL" sz="2800" b="1" dirty="0" err="1">
                <a:solidFill>
                  <a:srgbClr val="002060"/>
                </a:solidFill>
                <a:latin typeface="Arial Narrow" panose="020B0606020202030204" pitchFamily="34" charset="0"/>
                <a:cs typeface="Times New Roman" panose="02020603050405020304" pitchFamily="18" charset="0"/>
              </a:rPr>
              <a:t>internecie</a:t>
            </a:r>
            <a:endParaRPr lang="pl-PL" altLang="pl-PL" sz="2800" b="1" dirty="0">
              <a:solidFill>
                <a:srgbClr val="002060"/>
              </a:solidFill>
              <a:latin typeface="Arial Narrow" panose="020B0606020202030204" pitchFamily="34" charset="0"/>
              <a:cs typeface="Times New Roman" panose="02020603050405020304" pitchFamily="18" charset="0"/>
            </a:endParaRP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Coraz większe różnice materialne („gadżety”)</a:t>
            </a:r>
          </a:p>
          <a:p>
            <a:pPr marL="1200150" lvl="1" indent="-457200" eaLnBrk="1" hangingPunct="1">
              <a:spcBef>
                <a:spcPts val="0"/>
              </a:spcBef>
              <a:spcAft>
                <a:spcPts val="300"/>
              </a:spcAft>
              <a:buClr>
                <a:srgbClr val="002060"/>
              </a:buClr>
              <a:buSzPct val="123000"/>
              <a:buFont typeface="Arial" panose="020B0604020202020204" pitchFamily="34" charset="0"/>
              <a:buChar char="•"/>
              <a:defRPr/>
            </a:pPr>
            <a:r>
              <a:rPr lang="pl-PL" altLang="pl-PL" sz="2800" b="1" dirty="0">
                <a:solidFill>
                  <a:srgbClr val="002060"/>
                </a:solidFill>
                <a:latin typeface="Arial Narrow" panose="020B0606020202030204" pitchFamily="34" charset="0"/>
                <a:cs typeface="Times New Roman" panose="02020603050405020304" pitchFamily="18" charset="0"/>
              </a:rPr>
              <a:t>Coraz trudniej przewidzieć, co będzie</a:t>
            </a:r>
          </a:p>
        </p:txBody>
      </p:sp>
      <p:sp>
        <p:nvSpPr>
          <p:cNvPr id="3" name="pole tekstowe 2"/>
          <p:cNvSpPr txBox="1"/>
          <p:nvPr/>
        </p:nvSpPr>
        <p:spPr>
          <a:xfrm rot="619404">
            <a:off x="5462000" y="349950"/>
            <a:ext cx="3916574" cy="1446550"/>
          </a:xfrm>
          <a:prstGeom prst="rect">
            <a:avLst/>
          </a:prstGeom>
          <a:noFill/>
          <a:ln>
            <a:noFill/>
          </a:ln>
          <a:effectLst>
            <a:innerShdw blurRad="114300">
              <a:prstClr val="black"/>
            </a:innerShdw>
          </a:effectLst>
        </p:spPr>
        <p:txBody>
          <a:bodyPr wrap="square">
            <a:spAutoFit/>
          </a:bodyPr>
          <a:lstStyle/>
          <a:p>
            <a:pPr marL="342900" indent="-342900" algn="ctr" eaLnBrk="1" fontAlgn="auto" hangingPunct="1">
              <a:spcBef>
                <a:spcPct val="20000"/>
              </a:spcBef>
              <a:spcAft>
                <a:spcPts val="0"/>
              </a:spcAft>
              <a:defRPr/>
            </a:pPr>
            <a:r>
              <a:rPr lang="pl-PL" altLang="pl-PL" sz="4400" b="1" dirty="0">
                <a:solidFill>
                  <a:srgbClr val="002060"/>
                </a:solidFill>
                <a:latin typeface="Arial Black" panose="020B0A04020102020204" pitchFamily="34" charset="0"/>
                <a:cs typeface="Times New Roman" panose="02020603050405020304" pitchFamily="18" charset="0"/>
              </a:rPr>
              <a:t>Zmiany, zmiany …</a:t>
            </a:r>
            <a:endParaRPr lang="pl-PL" sz="4400" dirty="0">
              <a:solidFill>
                <a:srgbClr val="00206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01245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260350"/>
            <a:ext cx="8353425" cy="511175"/>
          </a:xfrm>
        </p:spPr>
        <p:txBody>
          <a:bodyPr/>
          <a:lstStyle/>
          <a:p>
            <a:pPr marL="838200" indent="-838200" eaLnBrk="1" hangingPunct="1"/>
            <a:r>
              <a:rPr lang="pl-PL" altLang="pl-PL" dirty="0">
                <a:solidFill>
                  <a:schemeClr val="tx1"/>
                </a:solidFill>
                <a:latin typeface="Arial Black" panose="020B0A04020102020204" pitchFamily="34" charset="0"/>
              </a:rPr>
              <a:t>Zmiana roli dorosłych:</a:t>
            </a:r>
          </a:p>
        </p:txBody>
      </p:sp>
      <p:sp>
        <p:nvSpPr>
          <p:cNvPr id="14339" name="Rectangle 3"/>
          <p:cNvSpPr>
            <a:spLocks noGrp="1" noChangeArrowheads="1"/>
          </p:cNvSpPr>
          <p:nvPr>
            <p:ph type="body" idx="1"/>
          </p:nvPr>
        </p:nvSpPr>
        <p:spPr>
          <a:xfrm>
            <a:off x="0" y="1268413"/>
            <a:ext cx="5364163" cy="5329237"/>
          </a:xfrm>
        </p:spPr>
        <p:txBody>
          <a:bodyPr/>
          <a:lstStyle/>
          <a:p>
            <a:pPr eaLnBrk="1" hangingPunct="1">
              <a:lnSpc>
                <a:spcPct val="90000"/>
              </a:lnSpc>
              <a:spcBef>
                <a:spcPct val="50000"/>
              </a:spcBef>
              <a:spcAft>
                <a:spcPct val="50000"/>
              </a:spcAft>
              <a:buFontTx/>
              <a:buBlip>
                <a:blip r:embed="rId3"/>
              </a:buBlip>
            </a:pPr>
            <a:r>
              <a:rPr lang="pl-PL" altLang="pl-PL" sz="2300" b="1" dirty="0">
                <a:solidFill>
                  <a:srgbClr val="002060"/>
                </a:solidFill>
                <a:latin typeface="Arial Narrow" panose="020B0606020202030204" pitchFamily="34" charset="0"/>
              </a:rPr>
              <a:t>W KULTURZE </a:t>
            </a:r>
            <a:r>
              <a:rPr lang="pl-PL" altLang="pl-PL" sz="2300" b="1" dirty="0">
                <a:solidFill>
                  <a:srgbClr val="002060"/>
                </a:solidFill>
                <a:latin typeface="Arial Black" panose="020B0A04020102020204" pitchFamily="34" charset="0"/>
              </a:rPr>
              <a:t>POST</a:t>
            </a:r>
            <a:r>
              <a:rPr lang="pl-PL" altLang="pl-PL" sz="2300" b="1" dirty="0">
                <a:solidFill>
                  <a:srgbClr val="002060"/>
                </a:solidFill>
                <a:latin typeface="Arial Narrow" panose="020B0606020202030204" pitchFamily="34" charset="0"/>
              </a:rPr>
              <a:t> - FIGURATYWNEJ</a:t>
            </a:r>
            <a:r>
              <a:rPr lang="pl-PL" altLang="pl-PL" sz="2300" b="1" dirty="0">
                <a:solidFill>
                  <a:srgbClr val="0000FF"/>
                </a:solidFill>
                <a:latin typeface="Arial Narrow" panose="020B0606020202030204" pitchFamily="34" charset="0"/>
              </a:rPr>
              <a:t>: </a:t>
            </a:r>
            <a:br>
              <a:rPr lang="pl-PL" altLang="pl-PL" sz="2300" b="1" dirty="0">
                <a:solidFill>
                  <a:srgbClr val="0000FF"/>
                </a:solidFill>
                <a:latin typeface="Arial Narrow" panose="020B0606020202030204" pitchFamily="34" charset="0"/>
              </a:rPr>
            </a:br>
            <a:r>
              <a:rPr lang="pl-PL" altLang="pl-PL" sz="2300" b="1" dirty="0">
                <a:latin typeface="Arial Narrow" panose="020B0606020202030204" pitchFamily="34" charset="0"/>
              </a:rPr>
              <a:t>dorosły to źródło wiedzy  i wyrocznia moralna</a:t>
            </a:r>
            <a:r>
              <a:rPr lang="pl-PL" altLang="pl-PL" sz="2300" b="1" dirty="0">
                <a:solidFill>
                  <a:srgbClr val="FF0066"/>
                </a:solidFill>
                <a:latin typeface="Arial Narrow" panose="020B0606020202030204" pitchFamily="34" charset="0"/>
              </a:rPr>
              <a:t>, </a:t>
            </a:r>
            <a:r>
              <a:rPr lang="pl-PL" altLang="pl-PL" sz="2300" b="1" dirty="0">
                <a:solidFill>
                  <a:srgbClr val="FF0066"/>
                </a:solidFill>
                <a:latin typeface="Arial Black" panose="020B0A04020102020204" pitchFamily="34" charset="0"/>
              </a:rPr>
              <a:t>autorytet oparty na sile zajmowanej POZYCJI</a:t>
            </a:r>
          </a:p>
          <a:p>
            <a:pPr eaLnBrk="1" hangingPunct="1">
              <a:lnSpc>
                <a:spcPct val="90000"/>
              </a:lnSpc>
              <a:spcBef>
                <a:spcPct val="50000"/>
              </a:spcBef>
              <a:spcAft>
                <a:spcPct val="50000"/>
              </a:spcAft>
              <a:buFontTx/>
              <a:buBlip>
                <a:blip r:embed="rId3"/>
              </a:buBlip>
            </a:pPr>
            <a:r>
              <a:rPr lang="pl-PL" altLang="pl-PL" sz="2300" b="1" dirty="0">
                <a:solidFill>
                  <a:srgbClr val="002060"/>
                </a:solidFill>
                <a:latin typeface="Arial Narrow" panose="020B0606020202030204" pitchFamily="34" charset="0"/>
              </a:rPr>
              <a:t>W KULTURZE </a:t>
            </a:r>
            <a:r>
              <a:rPr lang="pl-PL" altLang="pl-PL" sz="2300" b="1" dirty="0">
                <a:solidFill>
                  <a:srgbClr val="002060"/>
                </a:solidFill>
                <a:latin typeface="Arial Black" panose="020B0A04020102020204" pitchFamily="34" charset="0"/>
              </a:rPr>
              <a:t>KO</a:t>
            </a:r>
            <a:r>
              <a:rPr lang="pl-PL" altLang="pl-PL" sz="2300" b="1" dirty="0">
                <a:solidFill>
                  <a:srgbClr val="002060"/>
                </a:solidFill>
                <a:latin typeface="Arial Narrow" panose="020B0606020202030204" pitchFamily="34" charset="0"/>
              </a:rPr>
              <a:t> - FIGURATYWNEJ: </a:t>
            </a:r>
            <a:br>
              <a:rPr lang="pl-PL" altLang="pl-PL" sz="2300" b="1" dirty="0">
                <a:solidFill>
                  <a:srgbClr val="002060"/>
                </a:solidFill>
                <a:latin typeface="Arial Narrow" panose="020B0606020202030204" pitchFamily="34" charset="0"/>
              </a:rPr>
            </a:br>
            <a:r>
              <a:rPr lang="pl-PL" altLang="pl-PL" sz="2300" b="1" dirty="0">
                <a:latin typeface="Arial Narrow" panose="020B0606020202030204" pitchFamily="34" charset="0"/>
              </a:rPr>
              <a:t>dorosły to </a:t>
            </a:r>
            <a:r>
              <a:rPr lang="pl-PL" altLang="pl-PL" sz="2300" b="1" dirty="0" err="1">
                <a:latin typeface="Arial Narrow" panose="020B0606020202030204" pitchFamily="34" charset="0"/>
              </a:rPr>
              <a:t>współ</a:t>
            </a:r>
            <a:r>
              <a:rPr lang="pl-PL" altLang="pl-PL" sz="2300" b="1" dirty="0">
                <a:latin typeface="Arial Narrow" panose="020B0606020202030204" pitchFamily="34" charset="0"/>
              </a:rPr>
              <a:t> – pracownik dziecka (ucznia), </a:t>
            </a:r>
            <a:r>
              <a:rPr lang="pl-PL" altLang="pl-PL" sz="2300" b="1" dirty="0">
                <a:solidFill>
                  <a:srgbClr val="FF0066"/>
                </a:solidFill>
                <a:latin typeface="Arial Black" panose="020B0A04020102020204" pitchFamily="34" charset="0"/>
              </a:rPr>
              <a:t>autorytet oparty na KOMPETENCJACH</a:t>
            </a:r>
          </a:p>
          <a:p>
            <a:pPr eaLnBrk="1" hangingPunct="1">
              <a:lnSpc>
                <a:spcPct val="90000"/>
              </a:lnSpc>
              <a:spcBef>
                <a:spcPct val="50000"/>
              </a:spcBef>
              <a:spcAft>
                <a:spcPct val="50000"/>
              </a:spcAft>
              <a:buFontTx/>
              <a:buBlip>
                <a:blip r:embed="rId3"/>
              </a:buBlip>
            </a:pPr>
            <a:r>
              <a:rPr lang="pl-PL" altLang="pl-PL" sz="2300" b="1" dirty="0">
                <a:solidFill>
                  <a:srgbClr val="002060"/>
                </a:solidFill>
                <a:latin typeface="Arial Narrow" panose="020B0606020202030204" pitchFamily="34" charset="0"/>
              </a:rPr>
              <a:t>W KULTURZE </a:t>
            </a:r>
            <a:r>
              <a:rPr lang="pl-PL" altLang="pl-PL" sz="2300" b="1" dirty="0">
                <a:solidFill>
                  <a:srgbClr val="002060"/>
                </a:solidFill>
                <a:latin typeface="Arial Black" panose="020B0A04020102020204" pitchFamily="34" charset="0"/>
              </a:rPr>
              <a:t>PRE</a:t>
            </a:r>
            <a:r>
              <a:rPr lang="pl-PL" altLang="pl-PL" sz="2300" b="1" dirty="0">
                <a:solidFill>
                  <a:srgbClr val="002060"/>
                </a:solidFill>
                <a:latin typeface="Arial Narrow" panose="020B0606020202030204" pitchFamily="34" charset="0"/>
              </a:rPr>
              <a:t> - FIGURATYWNEJ: </a:t>
            </a:r>
            <a:br>
              <a:rPr lang="pl-PL" altLang="pl-PL" sz="2300" b="1" dirty="0">
                <a:solidFill>
                  <a:srgbClr val="002060"/>
                </a:solidFill>
                <a:latin typeface="Arial Narrow" panose="020B0606020202030204" pitchFamily="34" charset="0"/>
              </a:rPr>
            </a:br>
            <a:r>
              <a:rPr lang="pl-PL" altLang="pl-PL" sz="2300" b="1" dirty="0">
                <a:latin typeface="Arial Narrow" panose="020B0606020202030204" pitchFamily="34" charset="0"/>
              </a:rPr>
              <a:t>dorosły to mentor i doradca, </a:t>
            </a:r>
            <a:br>
              <a:rPr lang="pl-PL" altLang="pl-PL" sz="2300" b="1" dirty="0">
                <a:latin typeface="Arial Narrow" panose="020B0606020202030204" pitchFamily="34" charset="0"/>
              </a:rPr>
            </a:br>
            <a:r>
              <a:rPr lang="pl-PL" altLang="pl-PL" sz="2300" b="1" dirty="0">
                <a:solidFill>
                  <a:srgbClr val="FF0066"/>
                </a:solidFill>
                <a:latin typeface="Arial Black" panose="020B0A04020102020204" pitchFamily="34" charset="0"/>
              </a:rPr>
              <a:t>autorytet oparty na wyrazistej własnej TOŻSAMOŚCI</a:t>
            </a:r>
          </a:p>
        </p:txBody>
      </p:sp>
      <p:pic>
        <p:nvPicPr>
          <p:cNvPr id="10244" name="Picture 9" descr="rodzice, niemowlę, wyjazd, majówka, 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235075"/>
            <a:ext cx="3640137" cy="5472113"/>
          </a:xfrm>
          <a:prstGeom prst="rect">
            <a:avLst/>
          </a:prstGeom>
          <a:noFill/>
          <a:ln>
            <a:noFill/>
          </a:ln>
          <a:effectLst>
            <a:outerShdw dist="89803" dir="2700000" algn="ctr" rotWithShape="0">
              <a:srgbClr val="3333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rzałka w dół 1"/>
          <p:cNvSpPr/>
          <p:nvPr/>
        </p:nvSpPr>
        <p:spPr bwMode="auto">
          <a:xfrm>
            <a:off x="5003973" y="1268413"/>
            <a:ext cx="432123" cy="5040907"/>
          </a:xfrm>
          <a:prstGeom prst="downArrow">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976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3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 calcmode="lin" valueType="num">
                                      <p:cBhvr>
                                        <p:cTn id="21"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7388" y="333375"/>
            <a:ext cx="7772400" cy="1871663"/>
          </a:xfrm>
        </p:spPr>
        <p:txBody>
          <a:bodyPr/>
          <a:lstStyle/>
          <a:p>
            <a:pPr eaLnBrk="1" hangingPunct="1">
              <a:defRPr/>
            </a:pPr>
            <a:r>
              <a:rPr lang="pl-PL" altLang="pl-PL" sz="3600" b="1">
                <a:solidFill>
                  <a:srgbClr val="0000FF"/>
                </a:solidFill>
                <a:effectLst>
                  <a:outerShdw blurRad="38100" dist="38100" dir="2700000" algn="tl">
                    <a:srgbClr val="C0C0C0"/>
                  </a:outerShdw>
                </a:effectLst>
                <a:latin typeface="Arial Black" panose="020B0A04020102020204" pitchFamily="34" charset="0"/>
              </a:rPr>
              <a:t>Punkt wyjścia:</a:t>
            </a:r>
            <a:br>
              <a:rPr lang="pl-PL" altLang="pl-PL" sz="3600" b="1">
                <a:solidFill>
                  <a:srgbClr val="0000FF"/>
                </a:solidFill>
                <a:effectLst>
                  <a:outerShdw blurRad="38100" dist="38100" dir="2700000" algn="tl">
                    <a:srgbClr val="C0C0C0"/>
                  </a:outerShdw>
                </a:effectLst>
                <a:latin typeface="Arial Black" panose="020B0A04020102020204" pitchFamily="34" charset="0"/>
              </a:rPr>
            </a:br>
            <a:r>
              <a:rPr lang="pl-PL" altLang="pl-PL" sz="3600" b="1">
                <a:solidFill>
                  <a:schemeClr val="tx1"/>
                </a:solidFill>
                <a:effectLst>
                  <a:outerShdw blurRad="38100" dist="38100" dir="2700000" algn="tl">
                    <a:srgbClr val="C0C0C0"/>
                  </a:outerShdw>
                </a:effectLst>
                <a:latin typeface="Arial Black" panose="020B0A04020102020204" pitchFamily="34" charset="0"/>
              </a:rPr>
              <a:t>jakie czasy tacy ludzie </a:t>
            </a:r>
            <a:br>
              <a:rPr lang="pl-PL" altLang="pl-PL" sz="3600" b="1">
                <a:solidFill>
                  <a:schemeClr val="tx1"/>
                </a:solidFill>
                <a:effectLst>
                  <a:outerShdw blurRad="38100" dist="38100" dir="2700000" algn="tl">
                    <a:srgbClr val="C0C0C0"/>
                  </a:outerShdw>
                </a:effectLst>
                <a:latin typeface="Arial Black" panose="020B0A04020102020204" pitchFamily="34" charset="0"/>
              </a:rPr>
            </a:br>
            <a:r>
              <a:rPr lang="pl-PL" altLang="pl-PL" sz="3600" b="1">
                <a:solidFill>
                  <a:schemeClr val="tx1"/>
                </a:solidFill>
                <a:effectLst>
                  <a:outerShdw blurRad="38100" dist="38100" dir="2700000" algn="tl">
                    <a:srgbClr val="C0C0C0"/>
                  </a:outerShdw>
                </a:effectLst>
                <a:latin typeface="Arial Black" panose="020B0A04020102020204" pitchFamily="34" charset="0"/>
              </a:rPr>
              <a:t>i „takie młodzieży chowanie”</a:t>
            </a:r>
          </a:p>
        </p:txBody>
      </p:sp>
      <p:sp>
        <p:nvSpPr>
          <p:cNvPr id="23555" name="Rectangle 3"/>
          <p:cNvSpPr>
            <a:spLocks noGrp="1" noChangeArrowheads="1"/>
          </p:cNvSpPr>
          <p:nvPr>
            <p:ph type="body" idx="1"/>
          </p:nvPr>
        </p:nvSpPr>
        <p:spPr>
          <a:xfrm>
            <a:off x="533400" y="2349500"/>
            <a:ext cx="8610600" cy="4095750"/>
          </a:xfrm>
        </p:spPr>
        <p:txBody>
          <a:bodyPr/>
          <a:lstStyle/>
          <a:p>
            <a:pPr eaLnBrk="1" hangingPunct="1">
              <a:buFontTx/>
              <a:buNone/>
              <a:defRPr/>
            </a:pPr>
            <a:endParaRPr lang="pl-PL" altLang="pl-PL" sz="2800" b="1" dirty="0">
              <a:solidFill>
                <a:srgbClr val="FF3300"/>
              </a:solidFill>
              <a:effectLst>
                <a:outerShdw blurRad="38100" dist="38100" dir="2700000" algn="tl">
                  <a:srgbClr val="C0C0C0"/>
                </a:outerShdw>
              </a:effectLst>
              <a:latin typeface="Arial Narrow" panose="020B0606020202030204" pitchFamily="34" charset="0"/>
            </a:endParaRPr>
          </a:p>
          <a:p>
            <a:pPr eaLnBrk="1" hangingPunct="1">
              <a:spcAft>
                <a:spcPct val="20000"/>
              </a:spcAft>
              <a:buFontTx/>
              <a:buBlip>
                <a:blip r:embed="rId2"/>
              </a:buBlip>
              <a:defRPr/>
            </a:pPr>
            <a:r>
              <a:rPr lang="pl-PL" altLang="pl-PL" sz="2800" b="1" dirty="0">
                <a:latin typeface="Arial Narrow" panose="020B0606020202030204" pitchFamily="34" charset="0"/>
              </a:rPr>
              <a:t>Dzieciństwo i młodość rodziców i dziadków są </a:t>
            </a:r>
            <a:r>
              <a:rPr lang="pl-PL" altLang="pl-PL" sz="2800" b="1" dirty="0">
                <a:solidFill>
                  <a:srgbClr val="FF3300"/>
                </a:solidFill>
                <a:latin typeface="Arial Black" panose="020B0A04020102020204" pitchFamily="34" charset="0"/>
              </a:rPr>
              <a:t>INNE</a:t>
            </a:r>
            <a:r>
              <a:rPr lang="pl-PL" altLang="pl-PL" sz="2800" b="1" dirty="0">
                <a:latin typeface="Arial Black" panose="020B0A04020102020204" pitchFamily="34" charset="0"/>
              </a:rPr>
              <a:t> </a:t>
            </a:r>
            <a:br>
              <a:rPr lang="pl-PL" altLang="pl-PL" sz="2800" b="1" dirty="0">
                <a:latin typeface="Arial Black" panose="020B0A04020102020204" pitchFamily="34" charset="0"/>
              </a:rPr>
            </a:br>
            <a:r>
              <a:rPr lang="pl-PL" altLang="pl-PL" sz="2800" b="1" dirty="0">
                <a:latin typeface="Arial Narrow" panose="020B0606020202030204" pitchFamily="34" charset="0"/>
              </a:rPr>
              <a:t>niż dzieciństwo i młodość ich dzieci i wnuków</a:t>
            </a:r>
          </a:p>
          <a:p>
            <a:pPr eaLnBrk="1" hangingPunct="1">
              <a:spcAft>
                <a:spcPct val="20000"/>
              </a:spcAft>
              <a:buFontTx/>
              <a:buBlip>
                <a:blip r:embed="rId2"/>
              </a:buBlip>
              <a:defRPr/>
            </a:pPr>
            <a:r>
              <a:rPr lang="pl-PL" altLang="pl-PL" sz="2800" b="1" dirty="0">
                <a:latin typeface="Arial Narrow" panose="020B0606020202030204" pitchFamily="34" charset="0"/>
              </a:rPr>
              <a:t>Kulturowy (także cywilizacyjny) kontekst rozwoju rodziców i dziadków w ich dzieciństwie i młodości był </a:t>
            </a:r>
            <a:r>
              <a:rPr lang="pl-PL" altLang="pl-PL" sz="2800" b="1" dirty="0">
                <a:solidFill>
                  <a:srgbClr val="FF3300"/>
                </a:solidFill>
                <a:latin typeface="Arial Black" panose="020B0A04020102020204" pitchFamily="34" charset="0"/>
              </a:rPr>
              <a:t>INNY</a:t>
            </a:r>
            <a:r>
              <a:rPr lang="pl-PL" altLang="pl-PL" sz="2800" b="1" dirty="0">
                <a:latin typeface="Arial Narrow" panose="020B0606020202030204" pitchFamily="34" charset="0"/>
              </a:rPr>
              <a:t> niż aktualny kontekst rozwoju ich dzieci i wnuków</a:t>
            </a:r>
          </a:p>
          <a:p>
            <a:pPr algn="r" eaLnBrk="1" hangingPunct="1">
              <a:buFontTx/>
              <a:buNone/>
              <a:defRPr/>
            </a:pPr>
            <a:endParaRPr lang="pl-PL" altLang="pl-PL" sz="2800" b="1" dirty="0">
              <a:latin typeface="Arial Narrow" panose="020B0606020202030204" pitchFamily="34" charset="0"/>
            </a:endParaRPr>
          </a:p>
          <a:p>
            <a:pPr eaLnBrk="1" hangingPunct="1">
              <a:buFontTx/>
              <a:buNone/>
              <a:defRPr/>
            </a:pPr>
            <a:r>
              <a:rPr lang="pl-PL" altLang="pl-PL" sz="2800" b="1" dirty="0">
                <a:effectLst>
                  <a:outerShdw blurRad="38100" dist="38100" dir="2700000" algn="tl">
                    <a:srgbClr val="C0C0C0"/>
                  </a:outerShdw>
                </a:effectLst>
                <a:latin typeface="Arial Narrow" panose="020B0606020202030204" pitchFamily="34" charset="0"/>
              </a:rPr>
              <a:t>                           </a:t>
            </a:r>
            <a:r>
              <a:rPr lang="pl-PL" altLang="pl-PL" sz="2800" b="1" dirty="0">
                <a:solidFill>
                  <a:srgbClr val="3333CC"/>
                </a:solidFill>
                <a:effectLst>
                  <a:outerShdw blurRad="38100" dist="38100" dir="2700000" algn="tl">
                    <a:srgbClr val="C0C0C0"/>
                  </a:outerShdw>
                </a:effectLst>
                <a:latin typeface="Arial Black" panose="020B0A04020102020204" pitchFamily="34" charset="0"/>
              </a:rPr>
              <a:t>CO SIĘ ZMIENIŁO ?</a:t>
            </a:r>
            <a:r>
              <a:rPr lang="pl-PL" altLang="pl-PL" sz="2800" b="1" dirty="0">
                <a:latin typeface="Arial Narrow" panose="020B0606020202030204" pitchFamily="34" charset="0"/>
              </a:rPr>
              <a:t>                </a:t>
            </a:r>
          </a:p>
        </p:txBody>
      </p:sp>
      <p:sp>
        <p:nvSpPr>
          <p:cNvPr id="3076" name="AutoShape 4"/>
          <p:cNvSpPr>
            <a:spLocks noChangeArrowheads="1"/>
          </p:cNvSpPr>
          <p:nvPr/>
        </p:nvSpPr>
        <p:spPr bwMode="auto">
          <a:xfrm>
            <a:off x="6767513" y="5530850"/>
            <a:ext cx="1981200" cy="1066800"/>
          </a:xfrm>
          <a:prstGeom prst="rightArrow">
            <a:avLst>
              <a:gd name="adj1" fmla="val 50000"/>
              <a:gd name="adj2" fmla="val 46429"/>
            </a:avLst>
          </a:prstGeom>
          <a:solidFill>
            <a:srgbClr val="00FFFF"/>
          </a:solidFill>
          <a:ln>
            <a:noFill/>
          </a:ln>
          <a:effectLst>
            <a:outerShdw dist="107763" dir="27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Tree>
    <p:extLst>
      <p:ext uri="{BB962C8B-B14F-4D97-AF65-F5344CB8AC3E}">
        <p14:creationId xmlns:p14="http://schemas.microsoft.com/office/powerpoint/2010/main" val="2878614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1" name="AutoShape 27"/>
          <p:cNvSpPr>
            <a:spLocks noChangeArrowheads="1"/>
          </p:cNvSpPr>
          <p:nvPr/>
        </p:nvSpPr>
        <p:spPr bwMode="auto">
          <a:xfrm>
            <a:off x="27545" y="13805"/>
            <a:ext cx="9144000" cy="1111252"/>
          </a:xfrm>
          <a:prstGeom prst="wedgeRoundRectCallout">
            <a:avLst>
              <a:gd name="adj1" fmla="val 7657"/>
              <a:gd name="adj2" fmla="val 47717"/>
              <a:gd name="adj3" fmla="val 16667"/>
            </a:avLst>
          </a:prstGeom>
          <a:solidFill>
            <a:srgbClr val="CCFF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pl-PL" altLang="pl-PL" sz="2800" b="1" dirty="0">
                <a:solidFill>
                  <a:srgbClr val="002060"/>
                </a:solidFill>
                <a:latin typeface="Arial Black" panose="020B0A04020102020204" pitchFamily="34" charset="0"/>
                <a:cs typeface="Times New Roman" panose="02020603050405020304" pitchFamily="18" charset="0"/>
              </a:rPr>
              <a:t>Kto jest DZIŚ nauczycielem, </a:t>
            </a:r>
            <a:br>
              <a:rPr lang="pl-PL" altLang="pl-PL" sz="2800" b="1" dirty="0">
                <a:solidFill>
                  <a:srgbClr val="002060"/>
                </a:solidFill>
                <a:latin typeface="Arial Black" panose="020B0A04020102020204" pitchFamily="34" charset="0"/>
                <a:cs typeface="Times New Roman" panose="02020603050405020304" pitchFamily="18" charset="0"/>
              </a:rPr>
            </a:br>
            <a:r>
              <a:rPr lang="pl-PL" altLang="pl-PL" sz="2800" b="1" dirty="0">
                <a:solidFill>
                  <a:srgbClr val="002060"/>
                </a:solidFill>
                <a:latin typeface="Arial Black" panose="020B0A04020102020204" pitchFamily="34" charset="0"/>
                <a:cs typeface="Times New Roman" panose="02020603050405020304" pitchFamily="18" charset="0"/>
              </a:rPr>
              <a:t>kto jest DZIŚ</a:t>
            </a:r>
            <a:r>
              <a:rPr lang="pl-PL" altLang="pl-PL" sz="2800" dirty="0">
                <a:solidFill>
                  <a:srgbClr val="002060"/>
                </a:solidFill>
                <a:latin typeface="Arial Black" panose="020B0A04020102020204" pitchFamily="34" charset="0"/>
                <a:cs typeface="Times New Roman" panose="02020603050405020304" pitchFamily="18" charset="0"/>
              </a:rPr>
              <a:t> </a:t>
            </a:r>
            <a:r>
              <a:rPr lang="pl-PL" altLang="pl-PL" sz="2800" b="1" dirty="0">
                <a:solidFill>
                  <a:srgbClr val="002060"/>
                </a:solidFill>
                <a:latin typeface="Arial Black" panose="020B0A04020102020204" pitchFamily="34" charset="0"/>
                <a:cs typeface="Times New Roman" panose="02020603050405020304" pitchFamily="18" charset="0"/>
              </a:rPr>
              <a:t>uczniem?</a:t>
            </a:r>
          </a:p>
        </p:txBody>
      </p:sp>
      <p:sp>
        <p:nvSpPr>
          <p:cNvPr id="25605" name="Text Box 5"/>
          <p:cNvSpPr txBox="1">
            <a:spLocks noChangeArrowheads="1"/>
          </p:cNvSpPr>
          <p:nvPr/>
        </p:nvSpPr>
        <p:spPr bwMode="auto">
          <a:xfrm>
            <a:off x="251519" y="1111252"/>
            <a:ext cx="3809181" cy="87118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3200" b="1" dirty="0">
                <a:solidFill>
                  <a:srgbClr val="002060"/>
                </a:solidFill>
                <a:latin typeface="Arial Narrow" panose="020B0606020202030204" pitchFamily="34" charset="0"/>
                <a:ea typeface="Mangal" pitchFamily="2" charset="0"/>
                <a:cs typeface="Times New Roman" panose="02020603050405020304" pitchFamily="18" charset="0"/>
              </a:rPr>
              <a:t>dzieciństwo</a:t>
            </a:r>
            <a:endParaRPr lang="pl-PL" altLang="pl-PL" sz="3200" b="1" dirty="0">
              <a:solidFill>
                <a:srgbClr val="002060"/>
              </a:solidFill>
              <a:latin typeface="Arial Narrow" panose="020B0606020202030204" pitchFamily="34" charset="0"/>
              <a:cs typeface="Times New Roman" panose="02020603050405020304" pitchFamily="18" charset="0"/>
            </a:endParaRPr>
          </a:p>
        </p:txBody>
      </p:sp>
      <p:sp>
        <p:nvSpPr>
          <p:cNvPr id="25606" name="Text Box 6"/>
          <p:cNvSpPr txBox="1">
            <a:spLocks noChangeArrowheads="1"/>
          </p:cNvSpPr>
          <p:nvPr/>
        </p:nvSpPr>
        <p:spPr bwMode="auto">
          <a:xfrm>
            <a:off x="495286" y="1647572"/>
            <a:ext cx="3811525" cy="871185"/>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pl-PL" altLang="pl-PL" sz="3200" b="1">
                <a:latin typeface="Arial Narrow" panose="020B0606020202030204" pitchFamily="34" charset="0"/>
                <a:cs typeface="Times New Roman" panose="02020603050405020304" pitchFamily="18" charset="0"/>
              </a:rPr>
              <a:t>dorastanie</a:t>
            </a:r>
          </a:p>
        </p:txBody>
      </p:sp>
      <p:sp>
        <p:nvSpPr>
          <p:cNvPr id="25607" name="Text Box 7"/>
          <p:cNvSpPr txBox="1">
            <a:spLocks noChangeArrowheads="1"/>
          </p:cNvSpPr>
          <p:nvPr/>
        </p:nvSpPr>
        <p:spPr bwMode="auto">
          <a:xfrm>
            <a:off x="714361" y="2183893"/>
            <a:ext cx="3811525" cy="870054"/>
          </a:xfrm>
          <a:prstGeom prst="rect">
            <a:avLst/>
          </a:prstGeo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2600" b="1" dirty="0">
                <a:solidFill>
                  <a:srgbClr val="002060"/>
                </a:solidFill>
                <a:latin typeface="Arial Narrow" panose="020B0606020202030204" pitchFamily="34" charset="0"/>
                <a:ea typeface="Mangal" pitchFamily="2" charset="0"/>
                <a:cs typeface="Times New Roman" panose="02020603050405020304" pitchFamily="18" charset="0"/>
              </a:rPr>
              <a:t>wkraczanie w dorosłość</a:t>
            </a:r>
            <a:endParaRPr lang="pl-PL" altLang="pl-PL" sz="2600" b="1" dirty="0">
              <a:solidFill>
                <a:srgbClr val="002060"/>
              </a:solidFill>
              <a:latin typeface="Arial Narrow" panose="020B0606020202030204" pitchFamily="34" charset="0"/>
              <a:cs typeface="Times New Roman" panose="02020603050405020304" pitchFamily="18" charset="0"/>
            </a:endParaRPr>
          </a:p>
        </p:txBody>
      </p:sp>
      <p:sp>
        <p:nvSpPr>
          <p:cNvPr id="25608" name="Text Box 8"/>
          <p:cNvSpPr txBox="1">
            <a:spLocks noChangeArrowheads="1"/>
          </p:cNvSpPr>
          <p:nvPr/>
        </p:nvSpPr>
        <p:spPr bwMode="auto">
          <a:xfrm>
            <a:off x="935733" y="2720213"/>
            <a:ext cx="3809180" cy="870054"/>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3200" b="1">
                <a:solidFill>
                  <a:srgbClr val="002060"/>
                </a:solidFill>
                <a:latin typeface="Arial Narrow" panose="020B0606020202030204" pitchFamily="34" charset="0"/>
                <a:ea typeface="Mangal" pitchFamily="2" charset="0"/>
                <a:cs typeface="Times New Roman" panose="02020603050405020304" pitchFamily="18" charset="0"/>
              </a:rPr>
              <a:t>wczesna dorosłość</a:t>
            </a:r>
            <a:endParaRPr lang="pl-PL" altLang="pl-PL" sz="3200" b="1">
              <a:solidFill>
                <a:srgbClr val="002060"/>
              </a:solidFill>
              <a:latin typeface="Arial Narrow" panose="020B0606020202030204" pitchFamily="34" charset="0"/>
              <a:cs typeface="Times New Roman" panose="02020603050405020304" pitchFamily="18" charset="0"/>
            </a:endParaRPr>
          </a:p>
        </p:txBody>
      </p:sp>
      <p:sp>
        <p:nvSpPr>
          <p:cNvPr id="25609" name="Text Box 9"/>
          <p:cNvSpPr txBox="1">
            <a:spLocks noChangeArrowheads="1"/>
          </p:cNvSpPr>
          <p:nvPr/>
        </p:nvSpPr>
        <p:spPr bwMode="auto">
          <a:xfrm>
            <a:off x="1156394" y="3256534"/>
            <a:ext cx="3896494" cy="871185"/>
          </a:xfrm>
          <a:prstGeom prst="rect">
            <a:avLst/>
          </a:prstGeom>
          <a:solidFill>
            <a:srgbClr val="00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3200" b="1">
                <a:solidFill>
                  <a:schemeClr val="bg1"/>
                </a:solidFill>
                <a:latin typeface="Arial Narrow" panose="020B0606020202030204" pitchFamily="34" charset="0"/>
                <a:ea typeface="Mangal" pitchFamily="2" charset="0"/>
                <a:cs typeface="Times New Roman" panose="02020603050405020304" pitchFamily="18" charset="0"/>
              </a:rPr>
              <a:t>młodsi średniacy</a:t>
            </a:r>
            <a:endParaRPr lang="pl-PL" altLang="pl-PL" sz="3200" b="1">
              <a:solidFill>
                <a:schemeClr val="bg1"/>
              </a:solidFill>
              <a:latin typeface="Arial Narrow" panose="020B0606020202030204" pitchFamily="34" charset="0"/>
              <a:cs typeface="Times New Roman" panose="02020603050405020304" pitchFamily="18" charset="0"/>
            </a:endParaRPr>
          </a:p>
        </p:txBody>
      </p:sp>
      <p:sp>
        <p:nvSpPr>
          <p:cNvPr id="25610" name="Text Box 10"/>
          <p:cNvSpPr txBox="1">
            <a:spLocks noChangeArrowheads="1"/>
          </p:cNvSpPr>
          <p:nvPr/>
        </p:nvSpPr>
        <p:spPr bwMode="auto">
          <a:xfrm>
            <a:off x="1374761" y="3792854"/>
            <a:ext cx="3811525" cy="871185"/>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3200" b="1">
                <a:solidFill>
                  <a:schemeClr val="bg1"/>
                </a:solidFill>
                <a:latin typeface="Arial Narrow" panose="020B0606020202030204" pitchFamily="34" charset="0"/>
                <a:ea typeface="Mangal" pitchFamily="2" charset="0"/>
                <a:cs typeface="Times New Roman" panose="02020603050405020304" pitchFamily="18" charset="0"/>
              </a:rPr>
              <a:t>starsi średniacy</a:t>
            </a:r>
            <a:endParaRPr lang="pl-PL" altLang="pl-PL" sz="3200" b="1">
              <a:solidFill>
                <a:schemeClr val="bg1"/>
              </a:solidFill>
              <a:latin typeface="Arial Narrow" panose="020B0606020202030204" pitchFamily="34" charset="0"/>
              <a:cs typeface="Times New Roman" panose="02020603050405020304" pitchFamily="18" charset="0"/>
            </a:endParaRPr>
          </a:p>
        </p:txBody>
      </p:sp>
      <p:sp>
        <p:nvSpPr>
          <p:cNvPr id="25611" name="Text Box 11"/>
          <p:cNvSpPr txBox="1">
            <a:spLocks noChangeArrowheads="1"/>
          </p:cNvSpPr>
          <p:nvPr/>
        </p:nvSpPr>
        <p:spPr bwMode="auto">
          <a:xfrm>
            <a:off x="1593836" y="4329175"/>
            <a:ext cx="3811525" cy="871185"/>
          </a:xfrm>
          <a:prstGeom prst="rect">
            <a:avLst/>
          </a:prstGeom>
          <a:solidFill>
            <a:srgbClr val="FF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pl-PL" altLang="pl-PL" sz="3200" b="1">
                <a:solidFill>
                  <a:srgbClr val="FFFF00"/>
                </a:solidFill>
                <a:latin typeface="Arial Narrow" panose="020B0606020202030204" pitchFamily="34" charset="0"/>
                <a:ea typeface="Mangal" pitchFamily="2" charset="0"/>
                <a:cs typeface="Times New Roman" panose="02020603050405020304" pitchFamily="18" charset="0"/>
              </a:rPr>
              <a:t>młodsi starsi</a:t>
            </a:r>
            <a:endParaRPr lang="pl-PL" altLang="pl-PL" sz="3200" b="1">
              <a:latin typeface="Arial Narrow" panose="020B0606020202030204" pitchFamily="34" charset="0"/>
              <a:cs typeface="Times New Roman" panose="02020603050405020304" pitchFamily="18" charset="0"/>
            </a:endParaRPr>
          </a:p>
        </p:txBody>
      </p:sp>
      <p:sp>
        <p:nvSpPr>
          <p:cNvPr id="25612" name="Text Box 12"/>
          <p:cNvSpPr txBox="1">
            <a:spLocks noChangeArrowheads="1"/>
          </p:cNvSpPr>
          <p:nvPr/>
        </p:nvSpPr>
        <p:spPr bwMode="auto">
          <a:xfrm>
            <a:off x="1816086" y="4865495"/>
            <a:ext cx="3811525" cy="870054"/>
          </a:xfrm>
          <a:prstGeom prst="rect">
            <a:avLst/>
          </a:prstGeom>
          <a:solidFill>
            <a:srgbClr val="FF33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pl-PL" altLang="pl-PL" sz="3200" b="1">
                <a:solidFill>
                  <a:srgbClr val="FFFF00"/>
                </a:solidFill>
                <a:latin typeface="Arial Narrow" panose="020B0606020202030204" pitchFamily="34" charset="0"/>
                <a:cs typeface="Times New Roman" panose="02020603050405020304" pitchFamily="18" charset="0"/>
              </a:rPr>
              <a:t>starsi starsi</a:t>
            </a:r>
            <a:endParaRPr lang="pl-PL" altLang="pl-PL" sz="3200" b="1">
              <a:latin typeface="Arial Narrow" panose="020B0606020202030204" pitchFamily="34" charset="0"/>
              <a:cs typeface="Times New Roman" panose="02020603050405020304" pitchFamily="18" charset="0"/>
            </a:endParaRPr>
          </a:p>
        </p:txBody>
      </p:sp>
      <p:sp>
        <p:nvSpPr>
          <p:cNvPr id="25613" name="Text Box 13"/>
          <p:cNvSpPr txBox="1">
            <a:spLocks noChangeArrowheads="1"/>
          </p:cNvSpPr>
          <p:nvPr/>
        </p:nvSpPr>
        <p:spPr bwMode="auto">
          <a:xfrm>
            <a:off x="2037458" y="5401815"/>
            <a:ext cx="3809180" cy="870054"/>
          </a:xfrm>
          <a:prstGeom prst="rect">
            <a:avLst/>
          </a:prstGeom>
          <a:solidFill>
            <a:srgbClr val="D600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pl-PL" altLang="pl-PL" sz="3200" b="1">
                <a:solidFill>
                  <a:srgbClr val="FFFF00"/>
                </a:solidFill>
                <a:latin typeface="Arial Narrow" panose="020B0606020202030204" pitchFamily="34" charset="0"/>
                <a:cs typeface="Times New Roman" panose="02020603050405020304" pitchFamily="18" charset="0"/>
              </a:rPr>
              <a:t>najstarsi starsi</a:t>
            </a:r>
            <a:endParaRPr lang="pl-PL" altLang="pl-PL" sz="3200" b="1">
              <a:latin typeface="Arial Narrow" panose="020B0606020202030204" pitchFamily="34" charset="0"/>
              <a:cs typeface="Times New Roman" panose="02020603050405020304" pitchFamily="18" charset="0"/>
            </a:endParaRPr>
          </a:p>
        </p:txBody>
      </p:sp>
      <p:sp>
        <p:nvSpPr>
          <p:cNvPr id="25614" name="Text Box 14"/>
          <p:cNvSpPr txBox="1">
            <a:spLocks noChangeArrowheads="1"/>
          </p:cNvSpPr>
          <p:nvPr/>
        </p:nvSpPr>
        <p:spPr bwMode="auto">
          <a:xfrm>
            <a:off x="2258120" y="5930687"/>
            <a:ext cx="3731518" cy="877502"/>
          </a:xfrm>
          <a:prstGeom prst="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pl-PL" altLang="pl-PL" sz="3200" b="1" dirty="0">
                <a:solidFill>
                  <a:srgbClr val="FFFF00"/>
                </a:solidFill>
                <a:latin typeface="Arial Narrow" panose="020B0606020202030204" pitchFamily="34" charset="0"/>
                <a:cs typeface="Times New Roman" panose="02020603050405020304" pitchFamily="18" charset="0"/>
              </a:rPr>
              <a:t>seniorzy</a:t>
            </a:r>
            <a:endParaRPr lang="pl-PL" altLang="pl-PL" sz="3200" b="1" dirty="0">
              <a:latin typeface="Arial Narrow" panose="020B0606020202030204" pitchFamily="34" charset="0"/>
              <a:cs typeface="Times New Roman" panose="02020603050405020304" pitchFamily="18" charset="0"/>
            </a:endParaRPr>
          </a:p>
        </p:txBody>
      </p:sp>
      <p:grpSp>
        <p:nvGrpSpPr>
          <p:cNvPr id="6179" name="Grupa 6"/>
          <p:cNvGrpSpPr>
            <a:grpSpLocks/>
          </p:cNvGrpSpPr>
          <p:nvPr/>
        </p:nvGrpSpPr>
        <p:grpSpPr bwMode="auto">
          <a:xfrm>
            <a:off x="4094038" y="1111250"/>
            <a:ext cx="4870450" cy="5221288"/>
            <a:chOff x="3949700" y="1111252"/>
            <a:chExt cx="4870450" cy="5221675"/>
          </a:xfrm>
        </p:grpSpPr>
        <p:sp>
          <p:nvSpPr>
            <p:cNvPr id="6180" name="Text Box 15"/>
            <p:cNvSpPr txBox="1">
              <a:spLocks noChangeArrowheads="1"/>
            </p:cNvSpPr>
            <p:nvPr/>
          </p:nvSpPr>
          <p:spPr bwMode="auto">
            <a:xfrm>
              <a:off x="6465888" y="1111252"/>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0 – 10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1" name="Text Box 16"/>
            <p:cNvSpPr txBox="1">
              <a:spLocks noChangeArrowheads="1"/>
            </p:cNvSpPr>
            <p:nvPr/>
          </p:nvSpPr>
          <p:spPr bwMode="auto">
            <a:xfrm>
              <a:off x="6465888" y="1647572"/>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10 - 20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2" name="Text Box 17"/>
            <p:cNvSpPr txBox="1">
              <a:spLocks noChangeArrowheads="1"/>
            </p:cNvSpPr>
            <p:nvPr/>
          </p:nvSpPr>
          <p:spPr bwMode="auto">
            <a:xfrm>
              <a:off x="6465888" y="2183893"/>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20 - 30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3" name="Text Box 18"/>
            <p:cNvSpPr txBox="1">
              <a:spLocks noChangeArrowheads="1"/>
            </p:cNvSpPr>
            <p:nvPr/>
          </p:nvSpPr>
          <p:spPr bwMode="auto">
            <a:xfrm>
              <a:off x="6465888" y="2720213"/>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30 - 40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4" name="Text Box 19"/>
            <p:cNvSpPr txBox="1">
              <a:spLocks noChangeArrowheads="1"/>
            </p:cNvSpPr>
            <p:nvPr/>
          </p:nvSpPr>
          <p:spPr bwMode="auto">
            <a:xfrm>
              <a:off x="6465888" y="3256534"/>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40 - 50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5" name="Text Box 20"/>
            <p:cNvSpPr txBox="1">
              <a:spLocks noChangeArrowheads="1"/>
            </p:cNvSpPr>
            <p:nvPr/>
          </p:nvSpPr>
          <p:spPr bwMode="auto">
            <a:xfrm>
              <a:off x="6465888" y="3792854"/>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50 - 60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6" name="Text Box 21"/>
            <p:cNvSpPr txBox="1">
              <a:spLocks noChangeArrowheads="1"/>
            </p:cNvSpPr>
            <p:nvPr/>
          </p:nvSpPr>
          <p:spPr bwMode="auto">
            <a:xfrm>
              <a:off x="6465888" y="4329175"/>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60 - 70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7" name="Text Box 22"/>
            <p:cNvSpPr txBox="1">
              <a:spLocks noChangeArrowheads="1"/>
            </p:cNvSpPr>
            <p:nvPr/>
          </p:nvSpPr>
          <p:spPr bwMode="auto">
            <a:xfrm>
              <a:off x="6465888" y="4865495"/>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70 - 80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8" name="Text Box 23"/>
            <p:cNvSpPr txBox="1">
              <a:spLocks noChangeArrowheads="1"/>
            </p:cNvSpPr>
            <p:nvPr/>
          </p:nvSpPr>
          <p:spPr bwMode="auto">
            <a:xfrm>
              <a:off x="6465888" y="5401815"/>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80 - 90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89" name="Text Box 24"/>
            <p:cNvSpPr txBox="1">
              <a:spLocks noChangeArrowheads="1"/>
            </p:cNvSpPr>
            <p:nvPr/>
          </p:nvSpPr>
          <p:spPr bwMode="auto">
            <a:xfrm>
              <a:off x="6465888" y="5930687"/>
              <a:ext cx="2354262" cy="402240"/>
            </a:xfrm>
            <a:prstGeom prst="rect">
              <a:avLst/>
            </a:prstGeom>
            <a:noFill/>
            <a:ln w="9525">
              <a:noFill/>
              <a:miter lim="800000"/>
              <a:headEnd/>
              <a:tailEnd/>
            </a:ln>
          </p:spPr>
          <p:txBody>
            <a:bodyPr/>
            <a:lstStyle/>
            <a:p>
              <a:r>
                <a:rPr lang="pl-PL" altLang="pl-PL" sz="3200" b="1">
                  <a:solidFill>
                    <a:srgbClr val="002060"/>
                  </a:solidFill>
                  <a:latin typeface="Arial Narrow" panose="020B0606020202030204" pitchFamily="34" charset="0"/>
                  <a:ea typeface="Mangal" pitchFamily="2" charset="0"/>
                  <a:cs typeface="Times New Roman" pitchFamily="18" charset="0"/>
                </a:rPr>
                <a:t>90 - 100 lat</a:t>
              </a:r>
              <a:endParaRPr lang="pl-PL" altLang="pl-PL" sz="4400" b="1">
                <a:solidFill>
                  <a:srgbClr val="002060"/>
                </a:solidFill>
                <a:latin typeface="Arial Narrow" panose="020B0606020202030204" pitchFamily="34" charset="0"/>
                <a:ea typeface="Mangal" pitchFamily="2" charset="0"/>
                <a:cs typeface="Times New Roman" pitchFamily="18" charset="0"/>
              </a:endParaRPr>
            </a:p>
          </p:txBody>
        </p:sp>
        <p:sp>
          <p:nvSpPr>
            <p:cNvPr id="6190" name="Line 28"/>
            <p:cNvSpPr>
              <a:spLocks noChangeShapeType="1"/>
            </p:cNvSpPr>
            <p:nvPr/>
          </p:nvSpPr>
          <p:spPr bwMode="auto">
            <a:xfrm flipV="1">
              <a:off x="3949700" y="1284439"/>
              <a:ext cx="2433638" cy="14898"/>
            </a:xfrm>
            <a:prstGeom prst="line">
              <a:avLst/>
            </a:prstGeom>
            <a:noFill/>
            <a:ln w="76200">
              <a:solidFill>
                <a:srgbClr val="FFC000"/>
              </a:solidFill>
              <a:round/>
              <a:headEnd/>
              <a:tailEnd type="triangle" w="lg" len="lg"/>
            </a:ln>
            <a:effectLst/>
          </p:spPr>
          <p:txBody>
            <a:bodyPr/>
            <a:lstStyle/>
            <a:p>
              <a:endParaRPr lang="pl-PL">
                <a:latin typeface="Arial Narrow" panose="020B0606020202030204" pitchFamily="34" charset="0"/>
              </a:endParaRPr>
            </a:p>
          </p:txBody>
        </p:sp>
        <p:sp>
          <p:nvSpPr>
            <p:cNvPr id="6191" name="Line 29"/>
            <p:cNvSpPr>
              <a:spLocks noChangeShapeType="1"/>
            </p:cNvSpPr>
            <p:nvPr/>
          </p:nvSpPr>
          <p:spPr bwMode="auto">
            <a:xfrm>
              <a:off x="4160838" y="1822621"/>
              <a:ext cx="2222500" cy="0"/>
            </a:xfrm>
            <a:prstGeom prst="line">
              <a:avLst/>
            </a:prstGeom>
            <a:noFill/>
            <a:ln w="76200">
              <a:solidFill>
                <a:srgbClr val="00FF00"/>
              </a:solidFill>
              <a:round/>
              <a:headEnd/>
              <a:tailEnd type="triangle" w="lg" len="lg"/>
            </a:ln>
            <a:effectLst/>
          </p:spPr>
          <p:txBody>
            <a:bodyPr/>
            <a:lstStyle/>
            <a:p>
              <a:endParaRPr lang="pl-PL">
                <a:latin typeface="Arial Narrow" panose="020B0606020202030204" pitchFamily="34" charset="0"/>
              </a:endParaRPr>
            </a:p>
          </p:txBody>
        </p:sp>
        <p:sp>
          <p:nvSpPr>
            <p:cNvPr id="6192" name="Line 30"/>
            <p:cNvSpPr>
              <a:spLocks noChangeShapeType="1"/>
            </p:cNvSpPr>
            <p:nvPr/>
          </p:nvSpPr>
          <p:spPr bwMode="auto">
            <a:xfrm>
              <a:off x="4440238" y="2360805"/>
              <a:ext cx="1943100" cy="0"/>
            </a:xfrm>
            <a:prstGeom prst="line">
              <a:avLst/>
            </a:prstGeom>
            <a:noFill/>
            <a:ln w="76200">
              <a:solidFill>
                <a:srgbClr val="CCFFFF"/>
              </a:solidFill>
              <a:round/>
              <a:headEnd/>
              <a:tailEnd type="triangle" w="lg" len="lg"/>
            </a:ln>
            <a:effectLst/>
          </p:spPr>
          <p:txBody>
            <a:bodyPr/>
            <a:lstStyle/>
            <a:p>
              <a:endParaRPr lang="pl-PL">
                <a:latin typeface="Arial Narrow" panose="020B0606020202030204" pitchFamily="34" charset="0"/>
              </a:endParaRPr>
            </a:p>
          </p:txBody>
        </p:sp>
        <p:sp>
          <p:nvSpPr>
            <p:cNvPr id="6193" name="Line 31"/>
            <p:cNvSpPr>
              <a:spLocks noChangeShapeType="1"/>
            </p:cNvSpPr>
            <p:nvPr/>
          </p:nvSpPr>
          <p:spPr bwMode="auto">
            <a:xfrm>
              <a:off x="4548188" y="2898987"/>
              <a:ext cx="1835150" cy="0"/>
            </a:xfrm>
            <a:prstGeom prst="line">
              <a:avLst/>
            </a:prstGeom>
            <a:noFill/>
            <a:ln w="76200">
              <a:solidFill>
                <a:srgbClr val="00FFFF"/>
              </a:solidFill>
              <a:round/>
              <a:headEnd/>
              <a:tailEnd type="triangle" w="lg" len="lg"/>
            </a:ln>
            <a:effectLst/>
          </p:spPr>
          <p:txBody>
            <a:bodyPr/>
            <a:lstStyle/>
            <a:p>
              <a:endParaRPr lang="pl-PL">
                <a:latin typeface="Arial Narrow" panose="020B0606020202030204" pitchFamily="34" charset="0"/>
              </a:endParaRPr>
            </a:p>
          </p:txBody>
        </p:sp>
        <p:sp>
          <p:nvSpPr>
            <p:cNvPr id="6194" name="Line 32"/>
            <p:cNvSpPr>
              <a:spLocks noChangeShapeType="1"/>
            </p:cNvSpPr>
            <p:nvPr/>
          </p:nvSpPr>
          <p:spPr bwMode="auto">
            <a:xfrm>
              <a:off x="4908550" y="3439032"/>
              <a:ext cx="1474788" cy="0"/>
            </a:xfrm>
            <a:prstGeom prst="line">
              <a:avLst/>
            </a:prstGeom>
            <a:noFill/>
            <a:ln w="76200">
              <a:solidFill>
                <a:srgbClr val="00CCFF"/>
              </a:solidFill>
              <a:round/>
              <a:headEnd/>
              <a:tailEnd type="triangle" w="lg" len="lg"/>
            </a:ln>
            <a:effectLst/>
          </p:spPr>
          <p:txBody>
            <a:bodyPr/>
            <a:lstStyle/>
            <a:p>
              <a:endParaRPr lang="pl-PL">
                <a:latin typeface="Arial Narrow" panose="020B0606020202030204" pitchFamily="34" charset="0"/>
              </a:endParaRPr>
            </a:p>
          </p:txBody>
        </p:sp>
        <p:sp>
          <p:nvSpPr>
            <p:cNvPr id="6195" name="Line 33"/>
            <p:cNvSpPr>
              <a:spLocks noChangeShapeType="1"/>
            </p:cNvSpPr>
            <p:nvPr/>
          </p:nvSpPr>
          <p:spPr bwMode="auto">
            <a:xfrm>
              <a:off x="4908550" y="3977215"/>
              <a:ext cx="1474788" cy="0"/>
            </a:xfrm>
            <a:prstGeom prst="line">
              <a:avLst/>
            </a:prstGeom>
            <a:noFill/>
            <a:ln w="76200">
              <a:solidFill>
                <a:srgbClr val="0000FF"/>
              </a:solidFill>
              <a:round/>
              <a:headEnd/>
              <a:tailEnd type="triangle" w="lg" len="lg"/>
            </a:ln>
            <a:effectLst/>
          </p:spPr>
          <p:txBody>
            <a:bodyPr/>
            <a:lstStyle/>
            <a:p>
              <a:endParaRPr lang="pl-PL">
                <a:latin typeface="Arial Narrow" panose="020B0606020202030204" pitchFamily="34" charset="0"/>
              </a:endParaRPr>
            </a:p>
          </p:txBody>
        </p:sp>
        <p:sp>
          <p:nvSpPr>
            <p:cNvPr id="6196" name="Line 34"/>
            <p:cNvSpPr>
              <a:spLocks noChangeShapeType="1"/>
            </p:cNvSpPr>
            <p:nvPr/>
          </p:nvSpPr>
          <p:spPr bwMode="auto">
            <a:xfrm>
              <a:off x="5340350" y="4515397"/>
              <a:ext cx="1042988" cy="0"/>
            </a:xfrm>
            <a:prstGeom prst="line">
              <a:avLst/>
            </a:prstGeom>
            <a:noFill/>
            <a:ln w="76200">
              <a:solidFill>
                <a:srgbClr val="FF99CC"/>
              </a:solidFill>
              <a:round/>
              <a:headEnd/>
              <a:tailEnd type="triangle" w="lg" len="lg"/>
            </a:ln>
            <a:effectLst/>
          </p:spPr>
          <p:txBody>
            <a:bodyPr/>
            <a:lstStyle/>
            <a:p>
              <a:endParaRPr lang="pl-PL">
                <a:latin typeface="Arial Narrow" panose="020B0606020202030204" pitchFamily="34" charset="0"/>
              </a:endParaRPr>
            </a:p>
          </p:txBody>
        </p:sp>
        <p:sp>
          <p:nvSpPr>
            <p:cNvPr id="6197" name="Line 35"/>
            <p:cNvSpPr>
              <a:spLocks noChangeShapeType="1"/>
            </p:cNvSpPr>
            <p:nvPr/>
          </p:nvSpPr>
          <p:spPr bwMode="auto">
            <a:xfrm>
              <a:off x="5446713" y="5036820"/>
              <a:ext cx="936625" cy="16761"/>
            </a:xfrm>
            <a:prstGeom prst="line">
              <a:avLst/>
            </a:prstGeom>
            <a:noFill/>
            <a:ln w="76200">
              <a:solidFill>
                <a:srgbClr val="FF00FF"/>
              </a:solidFill>
              <a:round/>
              <a:headEnd/>
              <a:tailEnd type="triangle" w="lg" len="lg"/>
            </a:ln>
            <a:effectLst/>
          </p:spPr>
          <p:txBody>
            <a:bodyPr/>
            <a:lstStyle/>
            <a:p>
              <a:endParaRPr lang="pl-PL">
                <a:latin typeface="Arial Narrow" panose="020B0606020202030204" pitchFamily="34" charset="0"/>
              </a:endParaRPr>
            </a:p>
          </p:txBody>
        </p:sp>
        <p:sp>
          <p:nvSpPr>
            <p:cNvPr id="6198" name="Line 36"/>
            <p:cNvSpPr>
              <a:spLocks noChangeShapeType="1"/>
            </p:cNvSpPr>
            <p:nvPr/>
          </p:nvSpPr>
          <p:spPr bwMode="auto">
            <a:xfrm>
              <a:off x="5702300" y="5593625"/>
              <a:ext cx="681038" cy="0"/>
            </a:xfrm>
            <a:prstGeom prst="line">
              <a:avLst/>
            </a:prstGeom>
            <a:noFill/>
            <a:ln w="76200">
              <a:solidFill>
                <a:srgbClr val="CC3399"/>
              </a:solidFill>
              <a:round/>
              <a:headEnd/>
              <a:tailEnd type="triangle" w="lg" len="lg"/>
            </a:ln>
            <a:effectLst/>
          </p:spPr>
          <p:txBody>
            <a:bodyPr/>
            <a:lstStyle/>
            <a:p>
              <a:endParaRPr lang="pl-PL">
                <a:latin typeface="Arial Narrow" panose="020B0606020202030204" pitchFamily="34" charset="0"/>
              </a:endParaRPr>
            </a:p>
          </p:txBody>
        </p:sp>
        <p:sp>
          <p:nvSpPr>
            <p:cNvPr id="6199" name="Line 38"/>
            <p:cNvSpPr>
              <a:spLocks noChangeShapeType="1"/>
            </p:cNvSpPr>
            <p:nvPr/>
          </p:nvSpPr>
          <p:spPr bwMode="auto">
            <a:xfrm>
              <a:off x="5845175" y="6100150"/>
              <a:ext cx="538163" cy="0"/>
            </a:xfrm>
            <a:prstGeom prst="line">
              <a:avLst/>
            </a:prstGeom>
            <a:noFill/>
            <a:ln w="76200">
              <a:solidFill>
                <a:srgbClr val="CC0066"/>
              </a:solidFill>
              <a:round/>
              <a:headEnd/>
              <a:tailEnd type="triangle" w="lg" len="lg"/>
            </a:ln>
            <a:effectLst/>
          </p:spPr>
          <p:txBody>
            <a:bodyPr/>
            <a:lstStyle/>
            <a:p>
              <a:endParaRPr lang="pl-PL">
                <a:latin typeface="Arial Narrow" panose="020B0606020202030204" pitchFamily="34" charset="0"/>
              </a:endParaRPr>
            </a:p>
          </p:txBody>
        </p:sp>
        <p:cxnSp>
          <p:nvCxnSpPr>
            <p:cNvPr id="6200" name="Łącznik prosty ze strzałką 4"/>
            <p:cNvCxnSpPr>
              <a:cxnSpLocks noChangeShapeType="1"/>
            </p:cNvCxnSpPr>
            <p:nvPr/>
          </p:nvCxnSpPr>
          <p:spPr bwMode="auto">
            <a:xfrm>
              <a:off x="8748464" y="1299337"/>
              <a:ext cx="0" cy="5033590"/>
            </a:xfrm>
            <a:prstGeom prst="straightConnector1">
              <a:avLst/>
            </a:prstGeom>
            <a:noFill/>
            <a:ln w="76200" algn="ctr">
              <a:solidFill>
                <a:srgbClr val="002060"/>
              </a:solidFill>
              <a:round/>
              <a:headEnd type="triangle" w="med" len="med"/>
              <a:tailEnd type="triangle" w="med" len="med"/>
            </a:ln>
            <a:effectLst/>
          </p:spPr>
        </p:cxnSp>
      </p:grpSp>
      <p:sp>
        <p:nvSpPr>
          <p:cNvPr id="2" name="pole tekstowe 1"/>
          <p:cNvSpPr txBox="1"/>
          <p:nvPr/>
        </p:nvSpPr>
        <p:spPr>
          <a:xfrm>
            <a:off x="5052888" y="367596"/>
            <a:ext cx="4135326" cy="83099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l-PL" sz="2400" b="1" dirty="0">
                <a:solidFill>
                  <a:srgbClr val="002060"/>
                </a:solidFill>
                <a:latin typeface="Arial Narrow" panose="020B0606020202030204" pitchFamily="34" charset="0"/>
                <a:cs typeface="Times New Roman" panose="02020603050405020304" pitchFamily="18" charset="0"/>
              </a:rPr>
              <a:t>Wiekowa a mentalna „odległość” ucznia od nauczyciela</a:t>
            </a:r>
          </a:p>
        </p:txBody>
      </p:sp>
      <p:cxnSp>
        <p:nvCxnSpPr>
          <p:cNvPr id="4" name="Łącznik prosty 3"/>
          <p:cNvCxnSpPr/>
          <p:nvPr/>
        </p:nvCxnSpPr>
        <p:spPr bwMode="auto">
          <a:xfrm>
            <a:off x="-68221" y="1640122"/>
            <a:ext cx="9188214" cy="87343"/>
          </a:xfrm>
          <a:prstGeom prst="line">
            <a:avLst/>
          </a:prstGeom>
          <a:solidFill>
            <a:schemeClr val="accent1"/>
          </a:solidFill>
          <a:ln w="762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Łącznik prosty 37"/>
          <p:cNvCxnSpPr/>
          <p:nvPr/>
        </p:nvCxnSpPr>
        <p:spPr bwMode="auto">
          <a:xfrm>
            <a:off x="-9531" y="2642812"/>
            <a:ext cx="9188214" cy="87343"/>
          </a:xfrm>
          <a:prstGeom prst="line">
            <a:avLst/>
          </a:prstGeom>
          <a:solidFill>
            <a:schemeClr val="accent1"/>
          </a:solidFill>
          <a:ln w="762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Łącznik prosty 38"/>
          <p:cNvCxnSpPr/>
          <p:nvPr/>
        </p:nvCxnSpPr>
        <p:spPr bwMode="auto">
          <a:xfrm>
            <a:off x="-30495" y="4254922"/>
            <a:ext cx="9188214" cy="87343"/>
          </a:xfrm>
          <a:prstGeom prst="line">
            <a:avLst/>
          </a:prstGeom>
          <a:solidFill>
            <a:schemeClr val="accent1"/>
          </a:solidFill>
          <a:ln w="762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Łącznik prosty 39"/>
          <p:cNvCxnSpPr/>
          <p:nvPr/>
        </p:nvCxnSpPr>
        <p:spPr bwMode="auto">
          <a:xfrm>
            <a:off x="0" y="5955379"/>
            <a:ext cx="9188214" cy="87343"/>
          </a:xfrm>
          <a:prstGeom prst="line">
            <a:avLst/>
          </a:prstGeom>
          <a:solidFill>
            <a:schemeClr val="accent1"/>
          </a:solidFill>
          <a:ln w="762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6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5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DSC05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ChangeArrowheads="1"/>
          </p:cNvSpPr>
          <p:nvPr/>
        </p:nvSpPr>
        <p:spPr bwMode="auto">
          <a:xfrm>
            <a:off x="0" y="0"/>
            <a:ext cx="9144000" cy="70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l-PL" altLang="pl-PL" sz="4000" b="1">
                <a:effectLst>
                  <a:outerShdw blurRad="38100" dist="38100" dir="2700000" algn="tl">
                    <a:srgbClr val="C0C0C0"/>
                  </a:outerShdw>
                </a:effectLst>
                <a:latin typeface="Arial Black" panose="020B0A04020102020204" pitchFamily="34" charset="0"/>
              </a:rPr>
              <a:t>Jak dziś </a:t>
            </a:r>
            <a:r>
              <a:rPr lang="pl-PL" altLang="pl-PL" sz="4000" b="1">
                <a:solidFill>
                  <a:srgbClr val="FF3300"/>
                </a:solidFill>
                <a:effectLst>
                  <a:outerShdw blurRad="38100" dist="38100" dir="2700000" algn="tl">
                    <a:srgbClr val="C0C0C0"/>
                  </a:outerShdw>
                </a:effectLst>
                <a:latin typeface="Arial Black" panose="020B0A04020102020204" pitchFamily="34" charset="0"/>
              </a:rPr>
              <a:t>myśleć</a:t>
            </a:r>
            <a:r>
              <a:rPr lang="pl-PL" altLang="pl-PL" sz="4000" b="1">
                <a:solidFill>
                  <a:srgbClr val="FFFF00"/>
                </a:solidFill>
                <a:effectLst>
                  <a:outerShdw blurRad="38100" dist="38100" dir="2700000" algn="tl">
                    <a:srgbClr val="C0C0C0"/>
                  </a:outerShdw>
                </a:effectLst>
                <a:latin typeface="Arial Black" panose="020B0A04020102020204" pitchFamily="34" charset="0"/>
              </a:rPr>
              <a:t> </a:t>
            </a:r>
            <a:r>
              <a:rPr lang="pl-PL" altLang="pl-PL" sz="4000" b="1">
                <a:effectLst>
                  <a:outerShdw blurRad="38100" dist="38100" dir="2700000" algn="tl">
                    <a:srgbClr val="C0C0C0"/>
                  </a:outerShdw>
                </a:effectLst>
                <a:latin typeface="Arial Black" panose="020B0A04020102020204" pitchFamily="34" charset="0"/>
              </a:rPr>
              <a:t>o relacjach:</a:t>
            </a:r>
          </a:p>
        </p:txBody>
      </p:sp>
      <p:grpSp>
        <p:nvGrpSpPr>
          <p:cNvPr id="28693" name="Group 21"/>
          <p:cNvGrpSpPr>
            <a:grpSpLocks/>
          </p:cNvGrpSpPr>
          <p:nvPr/>
        </p:nvGrpSpPr>
        <p:grpSpPr bwMode="auto">
          <a:xfrm>
            <a:off x="0" y="1757363"/>
            <a:ext cx="9144000" cy="4897437"/>
            <a:chOff x="0" y="1107"/>
            <a:chExt cx="5760" cy="3085"/>
          </a:xfrm>
        </p:grpSpPr>
        <p:sp>
          <p:nvSpPr>
            <p:cNvPr id="11269" name="Rectangle 17"/>
            <p:cNvSpPr>
              <a:spLocks noChangeArrowheads="1"/>
            </p:cNvSpPr>
            <p:nvPr/>
          </p:nvSpPr>
          <p:spPr bwMode="auto">
            <a:xfrm>
              <a:off x="0" y="1107"/>
              <a:ext cx="5760" cy="3085"/>
            </a:xfrm>
            <a:prstGeom prst="rect">
              <a:avLst/>
            </a:prstGeom>
            <a:solidFill>
              <a:schemeClr val="bg1"/>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grpSp>
          <p:nvGrpSpPr>
            <p:cNvPr id="11270" name="Group 19"/>
            <p:cNvGrpSpPr>
              <a:grpSpLocks/>
            </p:cNvGrpSpPr>
            <p:nvPr/>
          </p:nvGrpSpPr>
          <p:grpSpPr bwMode="auto">
            <a:xfrm>
              <a:off x="469" y="1394"/>
              <a:ext cx="4719" cy="2072"/>
              <a:chOff x="469" y="1394"/>
              <a:chExt cx="4719" cy="2072"/>
            </a:xfrm>
          </p:grpSpPr>
          <p:grpSp>
            <p:nvGrpSpPr>
              <p:cNvPr id="11274" name="Group 6"/>
              <p:cNvGrpSpPr>
                <a:grpSpLocks/>
              </p:cNvGrpSpPr>
              <p:nvPr/>
            </p:nvGrpSpPr>
            <p:grpSpPr bwMode="auto">
              <a:xfrm>
                <a:off x="469" y="2074"/>
                <a:ext cx="4719" cy="1392"/>
                <a:chOff x="672" y="1920"/>
                <a:chExt cx="4176" cy="1392"/>
              </a:xfrm>
            </p:grpSpPr>
            <p:sp>
              <p:nvSpPr>
                <p:cNvPr id="11278" name="Text Box 7"/>
                <p:cNvSpPr txBox="1">
                  <a:spLocks noChangeArrowheads="1"/>
                </p:cNvSpPr>
                <p:nvPr/>
              </p:nvSpPr>
              <p:spPr bwMode="auto">
                <a:xfrm>
                  <a:off x="1152" y="2400"/>
                  <a:ext cx="12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200" b="1">
                      <a:solidFill>
                        <a:srgbClr val="0000FF"/>
                      </a:solidFill>
                    </a:rPr>
                    <a:t>świat </a:t>
                  </a:r>
                  <a:br>
                    <a:rPr lang="pl-PL" altLang="pl-PL" sz="3200" b="1">
                      <a:solidFill>
                        <a:srgbClr val="0000FF"/>
                      </a:solidFill>
                    </a:rPr>
                  </a:br>
                  <a:r>
                    <a:rPr lang="pl-PL" altLang="pl-PL" sz="3200" b="1">
                      <a:solidFill>
                        <a:srgbClr val="0000FF"/>
                      </a:solidFill>
                    </a:rPr>
                    <a:t>dzieci</a:t>
                  </a:r>
                </a:p>
              </p:txBody>
            </p:sp>
            <p:sp>
              <p:nvSpPr>
                <p:cNvPr id="11279" name="Text Box 8"/>
                <p:cNvSpPr txBox="1">
                  <a:spLocks noChangeArrowheads="1"/>
                </p:cNvSpPr>
                <p:nvPr/>
              </p:nvSpPr>
              <p:spPr bwMode="auto">
                <a:xfrm>
                  <a:off x="3551" y="2352"/>
                  <a:ext cx="1201"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200" b="1">
                      <a:solidFill>
                        <a:srgbClr val="0000FF"/>
                      </a:solidFill>
                    </a:rPr>
                    <a:t>świat dorosłych</a:t>
                  </a:r>
                </a:p>
              </p:txBody>
            </p:sp>
            <p:sp>
              <p:nvSpPr>
                <p:cNvPr id="11280" name="Oval 9"/>
                <p:cNvSpPr>
                  <a:spLocks noChangeArrowheads="1"/>
                </p:cNvSpPr>
                <p:nvPr/>
              </p:nvSpPr>
              <p:spPr bwMode="auto">
                <a:xfrm>
                  <a:off x="672" y="1920"/>
                  <a:ext cx="2784" cy="1392"/>
                </a:xfrm>
                <a:prstGeom prst="ellipse">
                  <a:avLst/>
                </a:prstGeom>
                <a:noFill/>
                <a:ln w="38100">
                  <a:solidFill>
                    <a:srgbClr val="00FFFF"/>
                  </a:solidFill>
                  <a:round/>
                  <a:headEnd/>
                  <a:tailEnd/>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1281" name="Oval 10"/>
                <p:cNvSpPr>
                  <a:spLocks noChangeArrowheads="1"/>
                </p:cNvSpPr>
                <p:nvPr/>
              </p:nvSpPr>
              <p:spPr bwMode="auto">
                <a:xfrm>
                  <a:off x="2160" y="1968"/>
                  <a:ext cx="2688" cy="1344"/>
                </a:xfrm>
                <a:prstGeom prst="ellipse">
                  <a:avLst/>
                </a:prstGeom>
                <a:noFill/>
                <a:ln w="38100">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1282" name="Text Box 11"/>
                <p:cNvSpPr txBox="1">
                  <a:spLocks noChangeArrowheads="1"/>
                </p:cNvSpPr>
                <p:nvPr/>
              </p:nvSpPr>
              <p:spPr bwMode="auto">
                <a:xfrm>
                  <a:off x="2333" y="2238"/>
                  <a:ext cx="1103" cy="64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2000" b="1" dirty="0">
                      <a:solidFill>
                        <a:srgbClr val="0000FF"/>
                      </a:solidFill>
                    </a:rPr>
                    <a:t>POLE wzajemnych oddziaływań</a:t>
                  </a:r>
                  <a:endParaRPr lang="pl-PL" altLang="pl-PL" sz="2400" b="1" dirty="0">
                    <a:solidFill>
                      <a:srgbClr val="0000FF"/>
                    </a:solidFill>
                  </a:endParaRPr>
                </a:p>
              </p:txBody>
            </p:sp>
          </p:grpSp>
          <p:grpSp>
            <p:nvGrpSpPr>
              <p:cNvPr id="11275" name="Group 12"/>
              <p:cNvGrpSpPr>
                <a:grpSpLocks/>
              </p:cNvGrpSpPr>
              <p:nvPr/>
            </p:nvGrpSpPr>
            <p:grpSpPr bwMode="auto">
              <a:xfrm>
                <a:off x="1337" y="1394"/>
                <a:ext cx="3309" cy="596"/>
                <a:chOff x="1337" y="1394"/>
                <a:chExt cx="3309" cy="596"/>
              </a:xfrm>
            </p:grpSpPr>
            <p:sp>
              <p:nvSpPr>
                <p:cNvPr id="11276" name="Text Box 13"/>
                <p:cNvSpPr txBox="1">
                  <a:spLocks noChangeArrowheads="1"/>
                </p:cNvSpPr>
                <p:nvPr/>
              </p:nvSpPr>
              <p:spPr bwMode="auto">
                <a:xfrm>
                  <a:off x="1337" y="1394"/>
                  <a:ext cx="33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2800" b="1" dirty="0">
                      <a:solidFill>
                        <a:srgbClr val="0000FF"/>
                      </a:solidFill>
                      <a:latin typeface="Arial Black" panose="020B0A04020102020204" pitchFamily="34" charset="0"/>
                    </a:rPr>
                    <a:t>wzajemna socjalizacja</a:t>
                  </a:r>
                </a:p>
              </p:txBody>
            </p:sp>
            <p:sp>
              <p:nvSpPr>
                <p:cNvPr id="11277" name="AutoShape 14"/>
                <p:cNvSpPr>
                  <a:spLocks noChangeArrowheads="1"/>
                </p:cNvSpPr>
                <p:nvPr/>
              </p:nvSpPr>
              <p:spPr bwMode="auto">
                <a:xfrm>
                  <a:off x="1391" y="1702"/>
                  <a:ext cx="3255" cy="288"/>
                </a:xfrm>
                <a:prstGeom prst="leftRightArrow">
                  <a:avLst>
                    <a:gd name="adj1" fmla="val 50000"/>
                    <a:gd name="adj2" fmla="val 226042"/>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grpSp>
        </p:grpSp>
        <p:grpSp>
          <p:nvGrpSpPr>
            <p:cNvPr id="11271" name="Group 3"/>
            <p:cNvGrpSpPr>
              <a:grpSpLocks/>
            </p:cNvGrpSpPr>
            <p:nvPr/>
          </p:nvGrpSpPr>
          <p:grpSpPr bwMode="auto">
            <a:xfrm>
              <a:off x="144" y="1210"/>
              <a:ext cx="5424" cy="2880"/>
              <a:chOff x="384" y="1056"/>
              <a:chExt cx="4800" cy="2880"/>
            </a:xfrm>
          </p:grpSpPr>
          <p:sp>
            <p:nvSpPr>
              <p:cNvPr id="11272" name="Oval 4"/>
              <p:cNvSpPr>
                <a:spLocks noChangeArrowheads="1"/>
              </p:cNvSpPr>
              <p:nvPr/>
            </p:nvSpPr>
            <p:spPr bwMode="auto">
              <a:xfrm>
                <a:off x="384" y="1056"/>
                <a:ext cx="4800" cy="2880"/>
              </a:xfrm>
              <a:prstGeom prst="ellips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1273" name="Text Box 5"/>
              <p:cNvSpPr txBox="1">
                <a:spLocks noChangeArrowheads="1"/>
              </p:cNvSpPr>
              <p:nvPr/>
            </p:nvSpPr>
            <p:spPr bwMode="auto">
              <a:xfrm>
                <a:off x="1152" y="3360"/>
                <a:ext cx="33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l-PL" altLang="pl-PL" sz="3600" b="1">
                    <a:solidFill>
                      <a:srgbClr val="0000FF"/>
                    </a:solidFill>
                  </a:rPr>
                  <a:t>świat ludzi</a:t>
                </a:r>
              </a:p>
            </p:txBody>
          </p:sp>
        </p:grpSp>
      </p:grpSp>
    </p:spTree>
    <p:extLst>
      <p:ext uri="{BB962C8B-B14F-4D97-AF65-F5344CB8AC3E}">
        <p14:creationId xmlns:p14="http://schemas.microsoft.com/office/powerpoint/2010/main" val="803930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93"/>
                                        </p:tgtEl>
                                        <p:attrNameLst>
                                          <p:attrName>style.visibility</p:attrName>
                                        </p:attrNameLst>
                                      </p:cBhvr>
                                      <p:to>
                                        <p:strVal val="visible"/>
                                      </p:to>
                                    </p:set>
                                    <p:anim calcmode="lin" valueType="num">
                                      <p:cBhvr>
                                        <p:cTn id="7" dur="500" fill="hold"/>
                                        <p:tgtEl>
                                          <p:spTgt spid="28693"/>
                                        </p:tgtEl>
                                        <p:attrNameLst>
                                          <p:attrName>ppt_w</p:attrName>
                                        </p:attrNameLst>
                                      </p:cBhvr>
                                      <p:tavLst>
                                        <p:tav tm="0">
                                          <p:val>
                                            <p:fltVal val="0"/>
                                          </p:val>
                                        </p:tav>
                                        <p:tav tm="100000">
                                          <p:val>
                                            <p:strVal val="#ppt_w"/>
                                          </p:val>
                                        </p:tav>
                                      </p:tavLst>
                                    </p:anim>
                                    <p:anim calcmode="lin" valueType="num">
                                      <p:cBhvr>
                                        <p:cTn id="8" dur="500" fill="hold"/>
                                        <p:tgtEl>
                                          <p:spTgt spid="28693"/>
                                        </p:tgtEl>
                                        <p:attrNameLst>
                                          <p:attrName>ppt_h</p:attrName>
                                        </p:attrNameLst>
                                      </p:cBhvr>
                                      <p:tavLst>
                                        <p:tav tm="0">
                                          <p:val>
                                            <p:fltVal val="0"/>
                                          </p:val>
                                        </p:tav>
                                        <p:tav tm="100000">
                                          <p:val>
                                            <p:strVal val="#ppt_h"/>
                                          </p:val>
                                        </p:tav>
                                      </p:tavLst>
                                    </p:anim>
                                    <p:animEffect transition="in" filter="fade">
                                      <p:cBhvr>
                                        <p:cTn id="9" dur="500"/>
                                        <p:tgtEl>
                                          <p:spTgt spid="286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2000"/>
                                        <p:tgtEl>
                                          <p:spTgt spid="28693"/>
                                        </p:tgtEl>
                                      </p:cBhvr>
                                    </p:animEffect>
                                    <p:set>
                                      <p:cBhvr>
                                        <p:cTn id="14" dur="1" fill="hold">
                                          <p:stCondLst>
                                            <p:cond delay="1999"/>
                                          </p:stCondLst>
                                        </p:cTn>
                                        <p:tgtEl>
                                          <p:spTgt spid="28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412875"/>
            <a:ext cx="9144000" cy="5105400"/>
            <a:chOff x="0" y="1104"/>
            <a:chExt cx="5760" cy="3216"/>
          </a:xfrm>
        </p:grpSpPr>
        <p:sp>
          <p:nvSpPr>
            <p:cNvPr id="12321" name="Oval 3"/>
            <p:cNvSpPr>
              <a:spLocks noChangeArrowheads="1"/>
            </p:cNvSpPr>
            <p:nvPr/>
          </p:nvSpPr>
          <p:spPr bwMode="auto">
            <a:xfrm>
              <a:off x="0" y="1104"/>
              <a:ext cx="5760" cy="3216"/>
            </a:xfrm>
            <a:prstGeom prst="ellipse">
              <a:avLst/>
            </a:prstGeom>
            <a:solidFill>
              <a:srgbClr val="CC99FF"/>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2322" name="Text Box 4"/>
            <p:cNvSpPr txBox="1">
              <a:spLocks noChangeArrowheads="1"/>
            </p:cNvSpPr>
            <p:nvPr/>
          </p:nvSpPr>
          <p:spPr bwMode="auto">
            <a:xfrm>
              <a:off x="1152" y="3816"/>
              <a:ext cx="34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2400" b="1">
                  <a:solidFill>
                    <a:srgbClr val="1F4081"/>
                  </a:solidFill>
                  <a:latin typeface="Tahoma" panose="020B0604030504040204" pitchFamily="34" charset="0"/>
                </a:rPr>
                <a:t>Społeczność lokalna</a:t>
              </a:r>
            </a:p>
          </p:txBody>
        </p:sp>
      </p:grpSp>
      <p:grpSp>
        <p:nvGrpSpPr>
          <p:cNvPr id="29701" name="Group 5"/>
          <p:cNvGrpSpPr>
            <a:grpSpLocks/>
          </p:cNvGrpSpPr>
          <p:nvPr/>
        </p:nvGrpSpPr>
        <p:grpSpPr bwMode="auto">
          <a:xfrm>
            <a:off x="304800" y="1425575"/>
            <a:ext cx="8534400" cy="4114800"/>
            <a:chOff x="192" y="1152"/>
            <a:chExt cx="5376" cy="2592"/>
          </a:xfrm>
        </p:grpSpPr>
        <p:sp>
          <p:nvSpPr>
            <p:cNvPr id="12319" name="Oval 6"/>
            <p:cNvSpPr>
              <a:spLocks noChangeArrowheads="1"/>
            </p:cNvSpPr>
            <p:nvPr/>
          </p:nvSpPr>
          <p:spPr bwMode="auto">
            <a:xfrm>
              <a:off x="192" y="1152"/>
              <a:ext cx="5376" cy="2592"/>
            </a:xfrm>
            <a:prstGeom prst="ellipse">
              <a:avLst/>
            </a:prstGeom>
            <a:solidFill>
              <a:srgbClr val="FF99CC"/>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2320" name="Text Box 7"/>
            <p:cNvSpPr txBox="1">
              <a:spLocks noChangeArrowheads="1"/>
            </p:cNvSpPr>
            <p:nvPr/>
          </p:nvSpPr>
          <p:spPr bwMode="auto">
            <a:xfrm>
              <a:off x="1680" y="3000"/>
              <a:ext cx="24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2000" b="1">
                  <a:solidFill>
                    <a:srgbClr val="1F4081"/>
                  </a:solidFill>
                  <a:latin typeface="Tahoma" panose="020B0604030504040204" pitchFamily="34" charset="0"/>
                </a:rPr>
                <a:t>Instytucje </a:t>
              </a:r>
              <a:br>
                <a:rPr kumimoji="1" lang="pl-PL" altLang="pl-PL" sz="2000" b="1">
                  <a:solidFill>
                    <a:srgbClr val="1F4081"/>
                  </a:solidFill>
                  <a:latin typeface="Tahoma" panose="020B0604030504040204" pitchFamily="34" charset="0"/>
                </a:rPr>
              </a:br>
              <a:r>
                <a:rPr kumimoji="1" lang="pl-PL" altLang="pl-PL" sz="2000" b="1">
                  <a:solidFill>
                    <a:srgbClr val="1F4081"/>
                  </a:solidFill>
                  <a:latin typeface="Tahoma" panose="020B0604030504040204" pitchFamily="34" charset="0"/>
                </a:rPr>
                <a:t>i ich kultura organizacyjna</a:t>
              </a:r>
            </a:p>
          </p:txBody>
        </p:sp>
      </p:grpSp>
      <p:grpSp>
        <p:nvGrpSpPr>
          <p:cNvPr id="29704" name="Group 8"/>
          <p:cNvGrpSpPr>
            <a:grpSpLocks/>
          </p:cNvGrpSpPr>
          <p:nvPr/>
        </p:nvGrpSpPr>
        <p:grpSpPr bwMode="auto">
          <a:xfrm>
            <a:off x="685800" y="2085975"/>
            <a:ext cx="3657600" cy="2057400"/>
            <a:chOff x="432" y="1528"/>
            <a:chExt cx="2304" cy="1296"/>
          </a:xfrm>
        </p:grpSpPr>
        <p:sp>
          <p:nvSpPr>
            <p:cNvPr id="12317" name="Oval 9"/>
            <p:cNvSpPr>
              <a:spLocks noChangeArrowheads="1"/>
            </p:cNvSpPr>
            <p:nvPr/>
          </p:nvSpPr>
          <p:spPr bwMode="auto">
            <a:xfrm>
              <a:off x="432" y="1528"/>
              <a:ext cx="2304" cy="1296"/>
            </a:xfrm>
            <a:prstGeom prst="ellipse">
              <a:avLst/>
            </a:prstGeom>
            <a:solidFill>
              <a:schemeClr val="accent1"/>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2318" name="Text Box 10"/>
            <p:cNvSpPr txBox="1">
              <a:spLocks noChangeArrowheads="1"/>
            </p:cNvSpPr>
            <p:nvPr/>
          </p:nvSpPr>
          <p:spPr bwMode="auto">
            <a:xfrm>
              <a:off x="840" y="2392"/>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b="1">
                  <a:solidFill>
                    <a:schemeClr val="tx2"/>
                  </a:solidFill>
                  <a:latin typeface="Tahoma" panose="020B0604030504040204" pitchFamily="34" charset="0"/>
                </a:rPr>
                <a:t>Zasoby społeczne</a:t>
              </a:r>
            </a:p>
          </p:txBody>
        </p:sp>
      </p:grpSp>
      <p:grpSp>
        <p:nvGrpSpPr>
          <p:cNvPr id="29707" name="Group 11"/>
          <p:cNvGrpSpPr>
            <a:grpSpLocks/>
          </p:cNvGrpSpPr>
          <p:nvPr/>
        </p:nvGrpSpPr>
        <p:grpSpPr bwMode="auto">
          <a:xfrm>
            <a:off x="4800600" y="2085975"/>
            <a:ext cx="3657600" cy="2057400"/>
            <a:chOff x="3024" y="1528"/>
            <a:chExt cx="2304" cy="1296"/>
          </a:xfrm>
        </p:grpSpPr>
        <p:sp>
          <p:nvSpPr>
            <p:cNvPr id="12315" name="Oval 12"/>
            <p:cNvSpPr>
              <a:spLocks noChangeArrowheads="1"/>
            </p:cNvSpPr>
            <p:nvPr/>
          </p:nvSpPr>
          <p:spPr bwMode="auto">
            <a:xfrm>
              <a:off x="3024" y="1528"/>
              <a:ext cx="2304" cy="1296"/>
            </a:xfrm>
            <a:prstGeom prst="ellipse">
              <a:avLst/>
            </a:prstGeom>
            <a:solidFill>
              <a:srgbClr val="CCFFCC"/>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2316" name="Text Box 13"/>
            <p:cNvSpPr txBox="1">
              <a:spLocks noChangeArrowheads="1"/>
            </p:cNvSpPr>
            <p:nvPr/>
          </p:nvSpPr>
          <p:spPr bwMode="auto">
            <a:xfrm>
              <a:off x="3432" y="2392"/>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b="1">
                  <a:solidFill>
                    <a:schemeClr val="tx2"/>
                  </a:solidFill>
                  <a:latin typeface="Tahoma" panose="020B0604030504040204" pitchFamily="34" charset="0"/>
                </a:rPr>
                <a:t>Zasoby społeczne</a:t>
              </a:r>
            </a:p>
          </p:txBody>
        </p:sp>
      </p:grpSp>
      <p:sp>
        <p:nvSpPr>
          <p:cNvPr id="29710" name="Rectangle 14"/>
          <p:cNvSpPr>
            <a:spLocks noGrp="1" noChangeArrowheads="1"/>
          </p:cNvSpPr>
          <p:nvPr>
            <p:ph type="title"/>
          </p:nvPr>
        </p:nvSpPr>
        <p:spPr>
          <a:xfrm>
            <a:off x="0" y="188913"/>
            <a:ext cx="9144000" cy="819424"/>
          </a:xfrm>
        </p:spPr>
        <p:txBody>
          <a:bodyPr/>
          <a:lstStyle/>
          <a:p>
            <a:pPr eaLnBrk="1" hangingPunct="1">
              <a:defRPr/>
            </a:pPr>
            <a:r>
              <a:rPr lang="pl-PL" altLang="pl-PL" sz="2800" b="1" dirty="0">
                <a:solidFill>
                  <a:schemeClr val="tx1"/>
                </a:solidFill>
                <a:latin typeface="Arial Black" panose="020B0A04020102020204" pitchFamily="34" charset="0"/>
              </a:rPr>
              <a:t>W jakim kontekście działają dorośli i dzieci ?</a:t>
            </a:r>
            <a:br>
              <a:rPr lang="pl-PL" altLang="pl-PL" sz="2800" b="1" dirty="0">
                <a:solidFill>
                  <a:schemeClr val="tx1"/>
                </a:solidFill>
                <a:latin typeface="Arial Black" panose="020B0A04020102020204" pitchFamily="34" charset="0"/>
              </a:rPr>
            </a:br>
            <a:r>
              <a:rPr lang="pl-PL" altLang="pl-PL" sz="2800" b="1" dirty="0">
                <a:solidFill>
                  <a:schemeClr val="tx1"/>
                </a:solidFill>
                <a:latin typeface="Arial Black" panose="020B0A04020102020204" pitchFamily="34" charset="0"/>
                <a:sym typeface="Wingdings" panose="05000000000000000000" pitchFamily="2" charset="2"/>
              </a:rPr>
              <a:t>  </a:t>
            </a:r>
            <a:r>
              <a:rPr lang="pl-PL" altLang="pl-PL" sz="2800" b="1" dirty="0">
                <a:solidFill>
                  <a:srgbClr val="FF0066"/>
                </a:solidFill>
                <a:latin typeface="Arial Black" panose="020B0A04020102020204" pitchFamily="34" charset="0"/>
                <a:sym typeface="Wingdings" panose="05000000000000000000" pitchFamily="2" charset="2"/>
              </a:rPr>
              <a:t>każdy ma swoich znajomych</a:t>
            </a:r>
            <a:endParaRPr lang="pl-PL" altLang="pl-PL" sz="2800" b="1" dirty="0">
              <a:solidFill>
                <a:srgbClr val="FF0066"/>
              </a:solidFill>
              <a:latin typeface="Arial Black" panose="020B0A04020102020204" pitchFamily="34" charset="0"/>
            </a:endParaRPr>
          </a:p>
        </p:txBody>
      </p:sp>
      <p:grpSp>
        <p:nvGrpSpPr>
          <p:cNvPr id="29711" name="Group 15"/>
          <p:cNvGrpSpPr>
            <a:grpSpLocks/>
          </p:cNvGrpSpPr>
          <p:nvPr/>
        </p:nvGrpSpPr>
        <p:grpSpPr bwMode="auto">
          <a:xfrm>
            <a:off x="1104900" y="2591350"/>
            <a:ext cx="2819400" cy="747713"/>
            <a:chOff x="1104" y="2256"/>
            <a:chExt cx="1776" cy="471"/>
          </a:xfrm>
        </p:grpSpPr>
        <p:sp>
          <p:nvSpPr>
            <p:cNvPr id="12311" name="Text Box 16"/>
            <p:cNvSpPr txBox="1">
              <a:spLocks noChangeArrowheads="1"/>
            </p:cNvSpPr>
            <p:nvPr/>
          </p:nvSpPr>
          <p:spPr bwMode="auto">
            <a:xfrm>
              <a:off x="1104" y="2496"/>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b="1">
                  <a:solidFill>
                    <a:srgbClr val="1F4081"/>
                  </a:solidFill>
                  <a:latin typeface="Tahoma" panose="020B0604030504040204" pitchFamily="34" charset="0"/>
                </a:rPr>
                <a:t>Zasoby indywidualne</a:t>
              </a:r>
            </a:p>
          </p:txBody>
        </p:sp>
        <p:grpSp>
          <p:nvGrpSpPr>
            <p:cNvPr id="12312" name="Group 17"/>
            <p:cNvGrpSpPr>
              <a:grpSpLocks/>
            </p:cNvGrpSpPr>
            <p:nvPr/>
          </p:nvGrpSpPr>
          <p:grpSpPr bwMode="auto">
            <a:xfrm>
              <a:off x="1704" y="2256"/>
              <a:ext cx="576" cy="288"/>
              <a:chOff x="1704" y="2256"/>
              <a:chExt cx="576" cy="288"/>
            </a:xfrm>
          </p:grpSpPr>
          <p:sp>
            <p:nvSpPr>
              <p:cNvPr id="12313" name="Oval 18"/>
              <p:cNvSpPr>
                <a:spLocks noChangeArrowheads="1"/>
              </p:cNvSpPr>
              <p:nvPr/>
            </p:nvSpPr>
            <p:spPr bwMode="auto">
              <a:xfrm>
                <a:off x="1704" y="2256"/>
                <a:ext cx="576" cy="288"/>
              </a:xfrm>
              <a:prstGeom prst="ellipse">
                <a:avLst/>
              </a:prstGeom>
              <a:solidFill>
                <a:srgbClr val="0000FF"/>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pl-PL" altLang="pl-PL" sz="2400">
                  <a:solidFill>
                    <a:srgbClr val="FFFF00"/>
                  </a:solidFill>
                  <a:latin typeface="Times New Roman" panose="02020603050405020304" pitchFamily="18" charset="0"/>
                </a:endParaRPr>
              </a:p>
            </p:txBody>
          </p:sp>
          <p:sp>
            <p:nvSpPr>
              <p:cNvPr id="12314" name="Text Box 19"/>
              <p:cNvSpPr txBox="1">
                <a:spLocks noChangeArrowheads="1"/>
              </p:cNvSpPr>
              <p:nvPr/>
            </p:nvSpPr>
            <p:spPr bwMode="auto">
              <a:xfrm>
                <a:off x="1752" y="2256"/>
                <a:ext cx="480" cy="288"/>
              </a:xfrm>
              <a:prstGeom prst="rect">
                <a:avLst/>
              </a:prstGeom>
              <a:noFill/>
              <a:ln>
                <a:noFill/>
              </a:ln>
              <a:effectLst>
                <a:outerShdw dist="71842" dir="2700000" algn="ctr" rotWithShape="0">
                  <a:srgbClr val="3333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2400" b="1">
                    <a:solidFill>
                      <a:srgbClr val="FFFF00"/>
                    </a:solidFill>
                    <a:latin typeface="Tahoma" panose="020B0604030504040204" pitchFamily="34" charset="0"/>
                  </a:rPr>
                  <a:t>D</a:t>
                </a:r>
              </a:p>
            </p:txBody>
          </p:sp>
        </p:grpSp>
      </p:grpSp>
      <p:grpSp>
        <p:nvGrpSpPr>
          <p:cNvPr id="29716" name="Group 20"/>
          <p:cNvGrpSpPr>
            <a:grpSpLocks/>
          </p:cNvGrpSpPr>
          <p:nvPr/>
        </p:nvGrpSpPr>
        <p:grpSpPr bwMode="auto">
          <a:xfrm>
            <a:off x="5219700" y="2479675"/>
            <a:ext cx="2819400" cy="760413"/>
            <a:chOff x="3072" y="2248"/>
            <a:chExt cx="1776" cy="479"/>
          </a:xfrm>
        </p:grpSpPr>
        <p:grpSp>
          <p:nvGrpSpPr>
            <p:cNvPr id="12307" name="Group 21"/>
            <p:cNvGrpSpPr>
              <a:grpSpLocks/>
            </p:cNvGrpSpPr>
            <p:nvPr/>
          </p:nvGrpSpPr>
          <p:grpSpPr bwMode="auto">
            <a:xfrm>
              <a:off x="3672" y="2248"/>
              <a:ext cx="576" cy="288"/>
              <a:chOff x="3312" y="2160"/>
              <a:chExt cx="576" cy="288"/>
            </a:xfrm>
          </p:grpSpPr>
          <p:sp>
            <p:nvSpPr>
              <p:cNvPr id="12309" name="Oval 22"/>
              <p:cNvSpPr>
                <a:spLocks noChangeArrowheads="1"/>
              </p:cNvSpPr>
              <p:nvPr/>
            </p:nvSpPr>
            <p:spPr bwMode="auto">
              <a:xfrm>
                <a:off x="3312" y="2160"/>
                <a:ext cx="576" cy="288"/>
              </a:xfrm>
              <a:prstGeom prst="ellipse">
                <a:avLst/>
              </a:prstGeom>
              <a:solidFill>
                <a:srgbClr val="00FF00"/>
              </a:solidFill>
              <a:ln w="9525">
                <a:solidFill>
                  <a:schemeClr val="tx1"/>
                </a:solidFill>
                <a:miter lim="800000"/>
                <a:headEnd/>
                <a:tailEnd/>
              </a:ln>
              <a:effectLst>
                <a:outerShdw dist="71842" dir="2700000" algn="ctr" rotWithShape="0">
                  <a:srgbClr val="3333CC"/>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a:p>
            </p:txBody>
          </p:sp>
          <p:sp>
            <p:nvSpPr>
              <p:cNvPr id="12310" name="Text Box 23"/>
              <p:cNvSpPr txBox="1">
                <a:spLocks noChangeArrowheads="1"/>
              </p:cNvSpPr>
              <p:nvPr/>
            </p:nvSpPr>
            <p:spPr bwMode="auto">
              <a:xfrm>
                <a:off x="3360" y="2160"/>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2400" b="1">
                    <a:solidFill>
                      <a:srgbClr val="1F4081"/>
                    </a:solidFill>
                    <a:latin typeface="Tahoma" panose="020B0604030504040204" pitchFamily="34" charset="0"/>
                  </a:rPr>
                  <a:t>Dz</a:t>
                </a:r>
              </a:p>
            </p:txBody>
          </p:sp>
        </p:grpSp>
        <p:sp>
          <p:nvSpPr>
            <p:cNvPr id="12308" name="Text Box 24"/>
            <p:cNvSpPr txBox="1">
              <a:spLocks noChangeArrowheads="1"/>
            </p:cNvSpPr>
            <p:nvPr/>
          </p:nvSpPr>
          <p:spPr bwMode="auto">
            <a:xfrm>
              <a:off x="3072" y="2496"/>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kumimoji="1" lang="pl-PL" altLang="pl-PL" b="1">
                  <a:solidFill>
                    <a:srgbClr val="1F4081"/>
                  </a:solidFill>
                  <a:latin typeface="Tahoma" panose="020B0604030504040204" pitchFamily="34" charset="0"/>
                </a:rPr>
                <a:t>Zasoby indywidualne</a:t>
              </a:r>
            </a:p>
          </p:txBody>
        </p:sp>
      </p:grpSp>
      <p:grpSp>
        <p:nvGrpSpPr>
          <p:cNvPr id="12297" name="Group 25"/>
          <p:cNvGrpSpPr>
            <a:grpSpLocks/>
          </p:cNvGrpSpPr>
          <p:nvPr/>
        </p:nvGrpSpPr>
        <p:grpSpPr bwMode="auto">
          <a:xfrm>
            <a:off x="3124200" y="2174875"/>
            <a:ext cx="2971800" cy="457200"/>
            <a:chOff x="1968" y="1632"/>
            <a:chExt cx="1872" cy="288"/>
          </a:xfrm>
        </p:grpSpPr>
        <p:sp>
          <p:nvSpPr>
            <p:cNvPr id="12305" name="Line 26"/>
            <p:cNvSpPr>
              <a:spLocks noChangeShapeType="1"/>
            </p:cNvSpPr>
            <p:nvPr/>
          </p:nvSpPr>
          <p:spPr bwMode="auto">
            <a:xfrm>
              <a:off x="1968" y="1920"/>
              <a:ext cx="1872" cy="0"/>
            </a:xfrm>
            <a:prstGeom prst="line">
              <a:avLst/>
            </a:prstGeom>
            <a:noFill/>
            <a:ln w="76200">
              <a:solidFill>
                <a:srgbClr val="FF0000"/>
              </a:solidFill>
              <a:miter lim="800000"/>
              <a:headEnd type="triangle" w="med" len="med"/>
              <a:tailEnd type="triangle" w="med" len="med"/>
            </a:ln>
            <a:effectLst>
              <a:outerShdw dist="71842" dir="2700000" algn="ctr" rotWithShape="0">
                <a:srgbClr val="3333CC"/>
              </a:outerShdw>
            </a:effectLst>
            <a:extLst>
              <a:ext uri="{909E8E84-426E-40DD-AFC4-6F175D3DCCD1}">
                <a14:hiddenFill xmlns:a14="http://schemas.microsoft.com/office/drawing/2010/main">
                  <a:noFill/>
                </a14:hiddenFill>
              </a:ext>
            </a:extLst>
          </p:spPr>
          <p:txBody>
            <a:bodyPr wrap="none"/>
            <a:lstStyle/>
            <a:p>
              <a:endParaRPr lang="pl-PL"/>
            </a:p>
          </p:txBody>
        </p:sp>
        <p:sp>
          <p:nvSpPr>
            <p:cNvPr id="12306" name="Text Box 27"/>
            <p:cNvSpPr txBox="1">
              <a:spLocks noChangeArrowheads="1"/>
            </p:cNvSpPr>
            <p:nvPr/>
          </p:nvSpPr>
          <p:spPr bwMode="auto">
            <a:xfrm>
              <a:off x="2064" y="1632"/>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71842" dir="2700000" algn="ctr" rotWithShape="0">
                      <a:srgbClr val="3333CC"/>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2400" b="1">
                  <a:solidFill>
                    <a:srgbClr val="1F4081"/>
                  </a:solidFill>
                  <a:latin typeface="Tahoma" panose="020B0604030504040204" pitchFamily="34" charset="0"/>
                </a:rPr>
                <a:t>interakcja</a:t>
              </a:r>
            </a:p>
          </p:txBody>
        </p:sp>
      </p:grpSp>
      <p:grpSp>
        <p:nvGrpSpPr>
          <p:cNvPr id="29724" name="Group 28"/>
          <p:cNvGrpSpPr>
            <a:grpSpLocks/>
          </p:cNvGrpSpPr>
          <p:nvPr/>
        </p:nvGrpSpPr>
        <p:grpSpPr bwMode="auto">
          <a:xfrm>
            <a:off x="228600" y="1793875"/>
            <a:ext cx="8686800" cy="762000"/>
            <a:chOff x="144" y="1368"/>
            <a:chExt cx="5472" cy="480"/>
          </a:xfrm>
        </p:grpSpPr>
        <p:sp>
          <p:nvSpPr>
            <p:cNvPr id="12303" name="AutoShape 29"/>
            <p:cNvSpPr>
              <a:spLocks noChangeArrowheads="1"/>
            </p:cNvSpPr>
            <p:nvPr/>
          </p:nvSpPr>
          <p:spPr bwMode="auto">
            <a:xfrm>
              <a:off x="4512" y="1368"/>
              <a:ext cx="1104" cy="480"/>
            </a:xfrm>
            <a:prstGeom prst="wedgeEllipseCallout">
              <a:avLst>
                <a:gd name="adj1" fmla="val -23370"/>
                <a:gd name="adj2" fmla="val 77917"/>
              </a:avLst>
            </a:prstGeom>
            <a:solidFill>
              <a:srgbClr val="00FF00"/>
            </a:solidFill>
            <a:ln w="9525">
              <a:solidFill>
                <a:schemeClr val="tx1"/>
              </a:solidFill>
              <a:miter lim="800000"/>
              <a:headEnd/>
              <a:tailEnd/>
            </a:ln>
            <a:effectLst>
              <a:outerShdw dist="71842" dir="2700000" algn="ctr" rotWithShape="0">
                <a:srgbClr val="3333CC"/>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pl-PL" altLang="pl-PL" sz="2000" b="1">
                  <a:solidFill>
                    <a:srgbClr val="1F4081"/>
                  </a:solidFill>
                  <a:latin typeface="Tahoma" panose="020B0604030504040204" pitchFamily="34" charset="0"/>
                </a:rPr>
                <a:t>rodzina</a:t>
              </a:r>
            </a:p>
          </p:txBody>
        </p:sp>
        <p:sp>
          <p:nvSpPr>
            <p:cNvPr id="12304" name="AutoShape 30"/>
            <p:cNvSpPr>
              <a:spLocks noChangeArrowheads="1"/>
            </p:cNvSpPr>
            <p:nvPr/>
          </p:nvSpPr>
          <p:spPr bwMode="auto">
            <a:xfrm>
              <a:off x="144" y="1368"/>
              <a:ext cx="1104" cy="480"/>
            </a:xfrm>
            <a:prstGeom prst="wedgeEllipseCallout">
              <a:avLst>
                <a:gd name="adj1" fmla="val 26722"/>
                <a:gd name="adj2" fmla="val 81250"/>
              </a:avLst>
            </a:prstGeom>
            <a:solidFill>
              <a:srgbClr val="0000FF"/>
            </a:solidFill>
            <a:ln w="9525">
              <a:solidFill>
                <a:schemeClr val="tx1"/>
              </a:solidFill>
              <a:miter lim="800000"/>
              <a:headEnd/>
              <a:tailEnd/>
            </a:ln>
            <a:effectLst>
              <a:outerShdw dist="71842" dir="2700000" algn="ctr" rotWithShape="0">
                <a:srgbClr val="3333CC"/>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pl-PL" altLang="pl-PL" sz="2000" b="1">
                  <a:solidFill>
                    <a:srgbClr val="FFFF00"/>
                  </a:solidFill>
                  <a:latin typeface="Tahoma" panose="020B0604030504040204" pitchFamily="34" charset="0"/>
                </a:rPr>
                <a:t>rodzina</a:t>
              </a:r>
            </a:p>
          </p:txBody>
        </p:sp>
      </p:grpSp>
      <p:grpSp>
        <p:nvGrpSpPr>
          <p:cNvPr id="29727" name="Group 31"/>
          <p:cNvGrpSpPr>
            <a:grpSpLocks/>
          </p:cNvGrpSpPr>
          <p:nvPr/>
        </p:nvGrpSpPr>
        <p:grpSpPr bwMode="auto">
          <a:xfrm>
            <a:off x="228600" y="3927475"/>
            <a:ext cx="8686800" cy="762000"/>
            <a:chOff x="144" y="2688"/>
            <a:chExt cx="5472" cy="480"/>
          </a:xfrm>
        </p:grpSpPr>
        <p:sp>
          <p:nvSpPr>
            <p:cNvPr id="12301" name="AutoShape 32"/>
            <p:cNvSpPr>
              <a:spLocks noChangeArrowheads="1"/>
            </p:cNvSpPr>
            <p:nvPr/>
          </p:nvSpPr>
          <p:spPr bwMode="auto">
            <a:xfrm>
              <a:off x="4512" y="2688"/>
              <a:ext cx="1104" cy="480"/>
            </a:xfrm>
            <a:prstGeom prst="wedgeEllipseCallout">
              <a:avLst>
                <a:gd name="adj1" fmla="val -59060"/>
                <a:gd name="adj2" fmla="val -56875"/>
              </a:avLst>
            </a:prstGeom>
            <a:solidFill>
              <a:srgbClr val="00FF00"/>
            </a:solidFill>
            <a:ln w="9525">
              <a:solidFill>
                <a:schemeClr val="tx1"/>
              </a:solidFill>
              <a:miter lim="800000"/>
              <a:headEnd/>
              <a:tailEnd/>
            </a:ln>
            <a:effectLst>
              <a:outerShdw dist="71842" dir="2700000" algn="ctr" rotWithShape="0">
                <a:srgbClr val="3333CC"/>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pl-PL" altLang="pl-PL" sz="2000" b="1">
                  <a:solidFill>
                    <a:srgbClr val="1F4081"/>
                  </a:solidFill>
                  <a:latin typeface="Tahoma" panose="020B0604030504040204" pitchFamily="34" charset="0"/>
                </a:rPr>
                <a:t>koledzy</a:t>
              </a:r>
            </a:p>
          </p:txBody>
        </p:sp>
        <p:sp>
          <p:nvSpPr>
            <p:cNvPr id="12302" name="AutoShape 33"/>
            <p:cNvSpPr>
              <a:spLocks noChangeArrowheads="1"/>
            </p:cNvSpPr>
            <p:nvPr/>
          </p:nvSpPr>
          <p:spPr bwMode="auto">
            <a:xfrm>
              <a:off x="144" y="2688"/>
              <a:ext cx="1104" cy="480"/>
            </a:xfrm>
            <a:prstGeom prst="wedgeEllipseCallout">
              <a:avLst>
                <a:gd name="adj1" fmla="val 54620"/>
                <a:gd name="adj2" fmla="val -65208"/>
              </a:avLst>
            </a:prstGeom>
            <a:solidFill>
              <a:srgbClr val="0000FF"/>
            </a:solidFill>
            <a:ln w="9525">
              <a:solidFill>
                <a:schemeClr val="tx1"/>
              </a:solidFill>
              <a:miter lim="800000"/>
              <a:headEnd/>
              <a:tailEnd/>
            </a:ln>
            <a:effectLst>
              <a:outerShdw dist="71842" dir="2700000" algn="ctr" rotWithShape="0">
                <a:srgbClr val="3333CC"/>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pl-PL" altLang="pl-PL" sz="2000" b="1">
                  <a:solidFill>
                    <a:srgbClr val="FFFF00"/>
                  </a:solidFill>
                  <a:latin typeface="Tahoma" panose="020B0604030504040204" pitchFamily="34" charset="0"/>
                </a:rPr>
                <a:t>koledzy</a:t>
              </a:r>
            </a:p>
          </p:txBody>
        </p:sp>
      </p:grpSp>
      <p:sp>
        <p:nvSpPr>
          <p:cNvPr id="29730" name="Text Box 34"/>
          <p:cNvSpPr txBox="1">
            <a:spLocks noChangeArrowheads="1"/>
          </p:cNvSpPr>
          <p:nvPr/>
        </p:nvSpPr>
        <p:spPr bwMode="auto">
          <a:xfrm rot="-1877285">
            <a:off x="-592138" y="3011488"/>
            <a:ext cx="10267951" cy="641350"/>
          </a:xfrm>
          <a:prstGeom prst="rect">
            <a:avLst/>
          </a:prstGeom>
          <a:solidFill>
            <a:srgbClr val="FFFF00"/>
          </a:solidFill>
          <a:ln>
            <a:noFill/>
          </a:ln>
          <a:effectLst>
            <a:outerShdw dist="71842" dir="2700000" algn="ctr" rotWithShape="0">
              <a:srgbClr val="3333CC"/>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kumimoji="1" lang="pl-PL" altLang="pl-PL" sz="3600">
                <a:solidFill>
                  <a:srgbClr val="FF0000"/>
                </a:solidFill>
                <a:latin typeface="Arial Black" panose="020B0A04020102020204" pitchFamily="34" charset="0"/>
              </a:rPr>
              <a:t>M    E    D    I    A</a:t>
            </a:r>
          </a:p>
        </p:txBody>
      </p:sp>
    </p:spTree>
    <p:extLst>
      <p:ext uri="{BB962C8B-B14F-4D97-AF65-F5344CB8AC3E}">
        <p14:creationId xmlns:p14="http://schemas.microsoft.com/office/powerpoint/2010/main" val="3479570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11"/>
                                        </p:tgtEl>
                                        <p:attrNameLst>
                                          <p:attrName>style.visibility</p:attrName>
                                        </p:attrNameLst>
                                      </p:cBhvr>
                                      <p:to>
                                        <p:strVal val="visible"/>
                                      </p:to>
                                    </p:set>
                                    <p:animEffect transition="in" filter="checkerboard(across)">
                                      <p:cBhvr>
                                        <p:cTn id="7" dur="500"/>
                                        <p:tgtEl>
                                          <p:spTgt spid="29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9716"/>
                                        </p:tgtEl>
                                        <p:attrNameLst>
                                          <p:attrName>style.visibility</p:attrName>
                                        </p:attrNameLst>
                                      </p:cBhvr>
                                      <p:to>
                                        <p:strVal val="visible"/>
                                      </p:to>
                                    </p:set>
                                    <p:animEffect transition="in" filter="checkerboard(across)">
                                      <p:cBhvr>
                                        <p:cTn id="12" dur="500"/>
                                        <p:tgtEl>
                                          <p:spTgt spid="29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checkerboard(across)">
                                      <p:cBhvr>
                                        <p:cTn id="17" dur="500"/>
                                        <p:tgtEl>
                                          <p:spTgt spid="297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9707"/>
                                        </p:tgtEl>
                                        <p:attrNameLst>
                                          <p:attrName>style.visibility</p:attrName>
                                        </p:attrNameLst>
                                      </p:cBhvr>
                                      <p:to>
                                        <p:strVal val="visible"/>
                                      </p:to>
                                    </p:set>
                                    <p:animEffect transition="in" filter="checkerboard(across)">
                                      <p:cBhvr>
                                        <p:cTn id="22" dur="500"/>
                                        <p:tgtEl>
                                          <p:spTgt spid="29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9724"/>
                                        </p:tgtEl>
                                        <p:attrNameLst>
                                          <p:attrName>style.visibility</p:attrName>
                                        </p:attrNameLst>
                                      </p:cBhvr>
                                      <p:to>
                                        <p:strVal val="visible"/>
                                      </p:to>
                                    </p:set>
                                    <p:animEffect transition="in" filter="checkerboard(across)">
                                      <p:cBhvr>
                                        <p:cTn id="27" dur="500"/>
                                        <p:tgtEl>
                                          <p:spTgt spid="297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9727"/>
                                        </p:tgtEl>
                                        <p:attrNameLst>
                                          <p:attrName>style.visibility</p:attrName>
                                        </p:attrNameLst>
                                      </p:cBhvr>
                                      <p:to>
                                        <p:strVal val="visible"/>
                                      </p:to>
                                    </p:set>
                                    <p:animEffect transition="in" filter="checkerboard(across)">
                                      <p:cBhvr>
                                        <p:cTn id="32" dur="500"/>
                                        <p:tgtEl>
                                          <p:spTgt spid="297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9701"/>
                                        </p:tgtEl>
                                        <p:attrNameLst>
                                          <p:attrName>style.visibility</p:attrName>
                                        </p:attrNameLst>
                                      </p:cBhvr>
                                      <p:to>
                                        <p:strVal val="visible"/>
                                      </p:to>
                                    </p:set>
                                    <p:animEffect transition="in" filter="checkerboard(across)">
                                      <p:cBhvr>
                                        <p:cTn id="37" dur="500"/>
                                        <p:tgtEl>
                                          <p:spTgt spid="297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9698"/>
                                        </p:tgtEl>
                                        <p:attrNameLst>
                                          <p:attrName>style.visibility</p:attrName>
                                        </p:attrNameLst>
                                      </p:cBhvr>
                                      <p:to>
                                        <p:strVal val="visible"/>
                                      </p:to>
                                    </p:set>
                                    <p:animEffect transition="in" filter="checkerboard(across)">
                                      <p:cBhvr>
                                        <p:cTn id="42" dur="500"/>
                                        <p:tgtEl>
                                          <p:spTgt spid="296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29730"/>
                                        </p:tgtEl>
                                        <p:attrNameLst>
                                          <p:attrName>style.visibility</p:attrName>
                                        </p:attrNameLst>
                                      </p:cBhvr>
                                      <p:to>
                                        <p:strVal val="visible"/>
                                      </p:to>
                                    </p:set>
                                    <p:anim calcmode="lin" valueType="num">
                                      <p:cBhvr>
                                        <p:cTn id="47" dur="5000" fill="hold"/>
                                        <p:tgtEl>
                                          <p:spTgt spid="29730"/>
                                        </p:tgtEl>
                                        <p:attrNameLst>
                                          <p:attrName>ppt_w</p:attrName>
                                        </p:attrNameLst>
                                      </p:cBhvr>
                                      <p:tavLst>
                                        <p:tav tm="0" fmla="#ppt_w*sin(2.5*pi*$)">
                                          <p:val>
                                            <p:fltVal val="0"/>
                                          </p:val>
                                        </p:tav>
                                        <p:tav tm="100000">
                                          <p:val>
                                            <p:fltVal val="1"/>
                                          </p:val>
                                        </p:tav>
                                      </p:tavLst>
                                    </p:anim>
                                    <p:anim calcmode="lin" valueType="num">
                                      <p:cBhvr>
                                        <p:cTn id="48" dur="5000" fill="hold"/>
                                        <p:tgtEl>
                                          <p:spTgt spid="29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8077200" cy="1295400"/>
          </a:xfrm>
        </p:spPr>
        <p:txBody>
          <a:bodyPr/>
          <a:lstStyle/>
          <a:p>
            <a:pPr eaLnBrk="1" hangingPunct="1"/>
            <a:r>
              <a:rPr lang="pl-PL" altLang="pl-PL" sz="3600" b="1" dirty="0">
                <a:solidFill>
                  <a:schemeClr val="tx1"/>
                </a:solidFill>
                <a:latin typeface="Arial Black" panose="020B0A04020102020204" pitchFamily="34" charset="0"/>
              </a:rPr>
              <a:t>Podstawowe źródła trudności </a:t>
            </a:r>
            <a:br>
              <a:rPr lang="pl-PL" altLang="pl-PL" sz="3600" b="1" dirty="0">
                <a:solidFill>
                  <a:schemeClr val="tx1"/>
                </a:solidFill>
                <a:latin typeface="Arial Black" panose="020B0A04020102020204" pitchFamily="34" charset="0"/>
              </a:rPr>
            </a:br>
            <a:r>
              <a:rPr lang="pl-PL" altLang="pl-PL" sz="3600" b="1" dirty="0">
                <a:solidFill>
                  <a:schemeClr val="tx1"/>
                </a:solidFill>
                <a:latin typeface="Arial Black" panose="020B0A04020102020204" pitchFamily="34" charset="0"/>
              </a:rPr>
              <a:t>w relacjach dzieci i dorosłych:</a:t>
            </a:r>
          </a:p>
        </p:txBody>
      </p:sp>
      <p:sp>
        <p:nvSpPr>
          <p:cNvPr id="11267" name="Rectangle 3"/>
          <p:cNvSpPr>
            <a:spLocks noGrp="1" noChangeArrowheads="1"/>
          </p:cNvSpPr>
          <p:nvPr>
            <p:ph type="body" idx="1"/>
          </p:nvPr>
        </p:nvSpPr>
        <p:spPr>
          <a:xfrm>
            <a:off x="684213" y="1773238"/>
            <a:ext cx="8002587" cy="4751387"/>
          </a:xfrm>
          <a:solidFill>
            <a:srgbClr val="FFFF00"/>
          </a:solidFill>
          <a:effectLst>
            <a:outerShdw dist="89803" dir="2700000" algn="ctr" rotWithShape="0">
              <a:srgbClr val="3333CC"/>
            </a:outerShdw>
          </a:effectLst>
        </p:spPr>
        <p:txBody>
          <a:bodyPr/>
          <a:lstStyle/>
          <a:p>
            <a:pPr eaLnBrk="1" hangingPunct="1">
              <a:spcAft>
                <a:spcPct val="10000"/>
              </a:spcAft>
              <a:buFontTx/>
              <a:buBlip>
                <a:blip r:embed="rId2"/>
              </a:buBlip>
            </a:pPr>
            <a:r>
              <a:rPr lang="pl-PL" altLang="pl-PL" b="1">
                <a:latin typeface="Arial Black" panose="020B0A04020102020204" pitchFamily="34" charset="0"/>
              </a:rPr>
              <a:t>coraz większa </a:t>
            </a:r>
            <a:r>
              <a:rPr lang="pl-PL" altLang="pl-PL" b="1">
                <a:solidFill>
                  <a:srgbClr val="0000FF"/>
                </a:solidFill>
                <a:latin typeface="Arial Black" panose="020B0A04020102020204" pitchFamily="34" charset="0"/>
              </a:rPr>
              <a:t>nieprzystawalność światów</a:t>
            </a:r>
            <a:r>
              <a:rPr lang="pl-PL" altLang="pl-PL" b="1">
                <a:solidFill>
                  <a:srgbClr val="FF0000"/>
                </a:solidFill>
                <a:latin typeface="Arial Black" panose="020B0A04020102020204" pitchFamily="34" charset="0"/>
              </a:rPr>
              <a:t> </a:t>
            </a:r>
            <a:r>
              <a:rPr lang="pl-PL" altLang="pl-PL" b="1">
                <a:latin typeface="Arial Black" panose="020B0A04020102020204" pitchFamily="34" charset="0"/>
              </a:rPr>
              <a:t>dorosłych / nauczycieli </a:t>
            </a:r>
            <a:br>
              <a:rPr lang="pl-PL" altLang="pl-PL" b="1">
                <a:latin typeface="Arial Black" panose="020B0A04020102020204" pitchFamily="34" charset="0"/>
              </a:rPr>
            </a:br>
            <a:r>
              <a:rPr lang="pl-PL" altLang="pl-PL" b="1">
                <a:latin typeface="Arial Black" panose="020B0A04020102020204" pitchFamily="34" charset="0"/>
              </a:rPr>
              <a:t>i dzieci / młodzieży / uczniów</a:t>
            </a:r>
          </a:p>
          <a:p>
            <a:pPr eaLnBrk="1" hangingPunct="1">
              <a:spcAft>
                <a:spcPct val="10000"/>
              </a:spcAft>
              <a:buFontTx/>
              <a:buBlip>
                <a:blip r:embed="rId2"/>
              </a:buBlip>
            </a:pPr>
            <a:r>
              <a:rPr lang="pl-PL" altLang="pl-PL" b="1">
                <a:solidFill>
                  <a:srgbClr val="0000FF"/>
                </a:solidFill>
                <a:latin typeface="Arial Black" panose="020B0A04020102020204" pitchFamily="34" charset="0"/>
              </a:rPr>
              <a:t>pułapka socjalizacyjna:</a:t>
            </a:r>
            <a:r>
              <a:rPr lang="pl-PL" altLang="pl-PL" b="1">
                <a:latin typeface="Arial Black" panose="020B0A04020102020204" pitchFamily="34" charset="0"/>
              </a:rPr>
              <a:t> </a:t>
            </a:r>
            <a:br>
              <a:rPr lang="pl-PL" altLang="pl-PL" b="1">
                <a:latin typeface="Arial Black" panose="020B0A04020102020204" pitchFamily="34" charset="0"/>
              </a:rPr>
            </a:br>
            <a:r>
              <a:rPr lang="pl-PL" altLang="pl-PL" b="1">
                <a:latin typeface="Arial Black" panose="020B0A04020102020204" pitchFamily="34" charset="0"/>
              </a:rPr>
              <a:t>czy „starzy” mogą skutecznie socjalizować „młodych” ?</a:t>
            </a:r>
          </a:p>
          <a:p>
            <a:pPr eaLnBrk="1" hangingPunct="1">
              <a:spcAft>
                <a:spcPct val="10000"/>
              </a:spcAft>
              <a:buFontTx/>
              <a:buBlip>
                <a:blip r:embed="rId2"/>
              </a:buBlip>
            </a:pPr>
            <a:r>
              <a:rPr lang="pl-PL" altLang="pl-PL" b="1">
                <a:solidFill>
                  <a:srgbClr val="0000FF"/>
                </a:solidFill>
                <a:latin typeface="Arial Black" panose="020B0A04020102020204" pitchFamily="34" charset="0"/>
              </a:rPr>
              <a:t>pułapka edukacyjna:</a:t>
            </a:r>
            <a:r>
              <a:rPr lang="pl-PL" altLang="pl-PL" b="1">
                <a:latin typeface="Arial Black" panose="020B0A04020102020204" pitchFamily="34" charset="0"/>
              </a:rPr>
              <a:t> </a:t>
            </a:r>
            <a:br>
              <a:rPr lang="pl-PL" altLang="pl-PL" b="1">
                <a:latin typeface="Arial Black" panose="020B0A04020102020204" pitchFamily="34" charset="0"/>
              </a:rPr>
            </a:br>
            <a:r>
              <a:rPr lang="pl-PL" altLang="pl-PL" b="1">
                <a:latin typeface="Arial Black" panose="020B0A04020102020204" pitchFamily="34" charset="0"/>
              </a:rPr>
              <a:t>czy wiemy </a:t>
            </a:r>
            <a:r>
              <a:rPr lang="pl-PL" altLang="pl-PL" b="1">
                <a:solidFill>
                  <a:srgbClr val="CC0000"/>
                </a:solidFill>
                <a:latin typeface="Arial Black" panose="020B0A04020102020204" pitchFamily="34" charset="0"/>
              </a:rPr>
              <a:t>czego i po co</a:t>
            </a:r>
            <a:r>
              <a:rPr lang="pl-PL" altLang="pl-PL" b="1">
                <a:latin typeface="Arial Black" panose="020B0A04020102020204" pitchFamily="34" charset="0"/>
              </a:rPr>
              <a:t> uczyć ?</a:t>
            </a:r>
          </a:p>
          <a:p>
            <a:pPr eaLnBrk="1" hangingPunct="1">
              <a:spcAft>
                <a:spcPct val="10000"/>
              </a:spcAft>
            </a:pPr>
            <a:endParaRPr lang="pl-PL" altLang="pl-PL" b="1">
              <a:latin typeface="Arial Black" panose="020B0A04020102020204" pitchFamily="34" charset="0"/>
            </a:endParaRPr>
          </a:p>
        </p:txBody>
      </p:sp>
    </p:spTree>
    <p:extLst>
      <p:ext uri="{BB962C8B-B14F-4D97-AF65-F5344CB8AC3E}">
        <p14:creationId xmlns:p14="http://schemas.microsoft.com/office/powerpoint/2010/main" val="203520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443c7323f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79388" y="304800"/>
            <a:ext cx="8640762" cy="758825"/>
          </a:xfrm>
        </p:spPr>
        <p:txBody>
          <a:bodyPr/>
          <a:lstStyle/>
          <a:p>
            <a:pPr eaLnBrk="1" hangingPunct="1">
              <a:defRPr/>
            </a:pPr>
            <a:r>
              <a:rPr lang="pl-PL" altLang="pl-PL" sz="4000" b="1" dirty="0">
                <a:solidFill>
                  <a:srgbClr val="0000FF"/>
                </a:solidFill>
                <a:effectLst>
                  <a:outerShdw blurRad="38100" dist="38100" dir="2700000" algn="tl">
                    <a:srgbClr val="C0C0C0"/>
                  </a:outerShdw>
                </a:effectLst>
                <a:latin typeface="Arial Black" panose="020B0A04020102020204" pitchFamily="34" charset="0"/>
              </a:rPr>
              <a:t>Wnioski:</a:t>
            </a:r>
            <a:r>
              <a:rPr lang="pl-PL" altLang="pl-PL" sz="4000" b="1" dirty="0">
                <a:effectLst>
                  <a:outerShdw blurRad="38100" dist="38100" dir="2700000" algn="tl">
                    <a:srgbClr val="C0C0C0"/>
                  </a:outerShdw>
                </a:effectLst>
                <a:latin typeface="Arial Black" panose="020B0A04020102020204" pitchFamily="34" charset="0"/>
              </a:rPr>
              <a:t> </a:t>
            </a:r>
            <a:r>
              <a:rPr lang="pl-PL" altLang="pl-PL" sz="3200" b="1" dirty="0">
                <a:solidFill>
                  <a:schemeClr val="tx1"/>
                </a:solidFill>
                <a:effectLst>
                  <a:outerShdw blurRad="38100" dist="38100" dir="2700000" algn="tl">
                    <a:srgbClr val="C0C0C0"/>
                  </a:outerShdw>
                </a:effectLst>
                <a:latin typeface="Arial Black" panose="020B0A04020102020204" pitchFamily="34" charset="0"/>
              </a:rPr>
              <a:t>mi</a:t>
            </a:r>
            <a:r>
              <a:rPr lang="pl-PL" altLang="pl-PL" sz="2800" b="1" dirty="0">
                <a:solidFill>
                  <a:schemeClr val="tx1"/>
                </a:solidFill>
                <a:latin typeface="Arial Black" panose="020B0A04020102020204" pitchFamily="34" charset="0"/>
              </a:rPr>
              <a:t>ejsce dla starszych dzisiaj</a:t>
            </a:r>
          </a:p>
        </p:txBody>
      </p:sp>
      <p:sp>
        <p:nvSpPr>
          <p:cNvPr id="19459" name="Rectangle 3"/>
          <p:cNvSpPr>
            <a:spLocks noGrp="1" noChangeArrowheads="1"/>
          </p:cNvSpPr>
          <p:nvPr>
            <p:ph type="body" idx="1"/>
          </p:nvPr>
        </p:nvSpPr>
        <p:spPr>
          <a:xfrm>
            <a:off x="255588" y="1196975"/>
            <a:ext cx="8713787" cy="5400675"/>
          </a:xfrm>
          <a:solidFill>
            <a:srgbClr val="FFFF00"/>
          </a:solidFill>
          <a:effectLst>
            <a:outerShdw dist="71842" dir="2700000" algn="ctr" rotWithShape="0">
              <a:srgbClr val="3333CC"/>
            </a:outerShdw>
          </a:effectLst>
        </p:spPr>
        <p:txBody>
          <a:bodyPr/>
          <a:lstStyle/>
          <a:p>
            <a:pPr marL="609600" indent="-609600" eaLnBrk="1" hangingPunct="1">
              <a:spcBef>
                <a:spcPct val="40000"/>
              </a:spcBef>
              <a:spcAft>
                <a:spcPct val="45000"/>
              </a:spcAft>
              <a:buFontTx/>
              <a:buAutoNum type="arabicPeriod"/>
            </a:pPr>
            <a:r>
              <a:rPr lang="pl-PL" altLang="pl-PL" sz="2800" b="1" dirty="0">
                <a:latin typeface="Arial Black" panose="020B0A04020102020204" pitchFamily="34" charset="0"/>
              </a:rPr>
              <a:t>aktywnie szukać bliskiego kontaktu </a:t>
            </a:r>
            <a:br>
              <a:rPr lang="pl-PL" altLang="pl-PL" sz="2800" b="1" dirty="0">
                <a:latin typeface="Arial Black" panose="020B0A04020102020204" pitchFamily="34" charset="0"/>
              </a:rPr>
            </a:br>
            <a:r>
              <a:rPr lang="pl-PL" altLang="pl-PL" sz="2800" b="1" dirty="0">
                <a:latin typeface="Arial Black" panose="020B0A04020102020204" pitchFamily="34" charset="0"/>
              </a:rPr>
              <a:t>z osobami młodszymi od siebie</a:t>
            </a:r>
          </a:p>
          <a:p>
            <a:pPr marL="609600" indent="-609600" eaLnBrk="1" hangingPunct="1">
              <a:spcBef>
                <a:spcPct val="40000"/>
              </a:spcBef>
              <a:spcAft>
                <a:spcPct val="45000"/>
              </a:spcAft>
              <a:buFontTx/>
              <a:buAutoNum type="arabicPeriod"/>
            </a:pPr>
            <a:r>
              <a:rPr lang="pl-PL" altLang="pl-PL" sz="2800" b="1" dirty="0">
                <a:latin typeface="Arial Black" panose="020B0A04020102020204" pitchFamily="34" charset="0"/>
              </a:rPr>
              <a:t>pielęgnować te kontakty </a:t>
            </a:r>
          </a:p>
          <a:p>
            <a:pPr marL="609600" indent="-609600" eaLnBrk="1" hangingPunct="1">
              <a:spcBef>
                <a:spcPct val="40000"/>
              </a:spcBef>
              <a:spcAft>
                <a:spcPct val="45000"/>
              </a:spcAft>
              <a:buFontTx/>
              <a:buAutoNum type="arabicPeriod"/>
            </a:pPr>
            <a:r>
              <a:rPr lang="pl-PL" altLang="pl-PL" sz="2800" b="1" dirty="0">
                <a:latin typeface="Arial Black" panose="020B0A04020102020204" pitchFamily="34" charset="0"/>
              </a:rPr>
              <a:t>uczyć się od młodszych jak najwięcej</a:t>
            </a:r>
          </a:p>
          <a:p>
            <a:pPr marL="990600" lvl="1" indent="-533400" eaLnBrk="1" hangingPunct="1">
              <a:spcBef>
                <a:spcPct val="40000"/>
              </a:spcBef>
              <a:spcAft>
                <a:spcPct val="45000"/>
              </a:spcAft>
              <a:buFontTx/>
              <a:buBlip>
                <a:blip r:embed="rId4"/>
              </a:buBlip>
            </a:pPr>
            <a:r>
              <a:rPr lang="pl-PL" altLang="pl-PL" sz="2400" b="1" dirty="0">
                <a:solidFill>
                  <a:srgbClr val="0000FF"/>
                </a:solidFill>
                <a:latin typeface="Arial Black" panose="020B0A04020102020204" pitchFamily="34" charset="0"/>
              </a:rPr>
              <a:t>jest to warunek </a:t>
            </a:r>
            <a:r>
              <a:rPr lang="pl-PL" altLang="pl-PL" sz="2400" b="1" dirty="0">
                <a:solidFill>
                  <a:srgbClr val="CC0000"/>
                </a:solidFill>
                <a:latin typeface="Arial Black" panose="020B0A04020102020204" pitchFamily="34" charset="0"/>
              </a:rPr>
              <a:t>TWÓRCZEGO PODEJŚCIA</a:t>
            </a:r>
            <a:r>
              <a:rPr lang="pl-PL" altLang="pl-PL" sz="2400" b="1" dirty="0">
                <a:solidFill>
                  <a:srgbClr val="0000FF"/>
                </a:solidFill>
                <a:latin typeface="Arial Black" panose="020B0A04020102020204" pitchFamily="34" charset="0"/>
              </a:rPr>
              <a:t> </a:t>
            </a:r>
            <a:br>
              <a:rPr lang="pl-PL" altLang="pl-PL" sz="2400" b="1" dirty="0">
                <a:solidFill>
                  <a:srgbClr val="0000FF"/>
                </a:solidFill>
                <a:latin typeface="Arial Black" panose="020B0A04020102020204" pitchFamily="34" charset="0"/>
              </a:rPr>
            </a:br>
            <a:r>
              <a:rPr lang="pl-PL" altLang="pl-PL" sz="2400" b="1" dirty="0">
                <a:solidFill>
                  <a:srgbClr val="0000FF"/>
                </a:solidFill>
                <a:latin typeface="Arial Black" panose="020B0A04020102020204" pitchFamily="34" charset="0"/>
              </a:rPr>
              <a:t>do własnego życia</a:t>
            </a:r>
          </a:p>
          <a:p>
            <a:pPr marL="609600" indent="-609600" eaLnBrk="1" hangingPunct="1">
              <a:spcBef>
                <a:spcPct val="40000"/>
              </a:spcBef>
              <a:spcAft>
                <a:spcPct val="45000"/>
              </a:spcAft>
              <a:buFontTx/>
              <a:buAutoNum type="arabicPeriod"/>
            </a:pPr>
            <a:r>
              <a:rPr lang="pl-PL" altLang="pl-PL" sz="2800" b="1" dirty="0">
                <a:latin typeface="Arial Black" panose="020B0A04020102020204" pitchFamily="34" charset="0"/>
              </a:rPr>
              <a:t>być </a:t>
            </a:r>
            <a:r>
              <a:rPr lang="pl-PL" altLang="pl-PL" sz="4400" b="1" dirty="0">
                <a:latin typeface="Arial Black" panose="020B0A04020102020204" pitchFamily="34" charset="0"/>
              </a:rPr>
              <a:t>osobą znaczącą dla młodszych</a:t>
            </a:r>
          </a:p>
        </p:txBody>
      </p:sp>
    </p:spTree>
    <p:extLst>
      <p:ext uri="{BB962C8B-B14F-4D97-AF65-F5344CB8AC3E}">
        <p14:creationId xmlns:p14="http://schemas.microsoft.com/office/powerpoint/2010/main" val="256266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 calcmode="lin" valueType="num">
                                      <p:cBhvr>
                                        <p:cTn id="7" dur="500" fill="hold"/>
                                        <p:tgtEl>
                                          <p:spTgt spid="19459">
                                            <p:bg/>
                                          </p:spTgt>
                                        </p:tgtEl>
                                        <p:attrNameLst>
                                          <p:attrName>ppt_w</p:attrName>
                                        </p:attrNameLst>
                                      </p:cBhvr>
                                      <p:tavLst>
                                        <p:tav tm="0">
                                          <p:val>
                                            <p:fltVal val="0"/>
                                          </p:val>
                                        </p:tav>
                                        <p:tav tm="100000">
                                          <p:val>
                                            <p:strVal val="#ppt_w"/>
                                          </p:val>
                                        </p:tav>
                                      </p:tavLst>
                                    </p:anim>
                                    <p:anim calcmode="lin" valueType="num">
                                      <p:cBhvr>
                                        <p:cTn id="8" dur="500" fill="hold"/>
                                        <p:tgtEl>
                                          <p:spTgt spid="19459">
                                            <p:bg/>
                                          </p:spTgt>
                                        </p:tgtEl>
                                        <p:attrNameLst>
                                          <p:attrName>ppt_h</p:attrName>
                                        </p:attrNameLst>
                                      </p:cBhvr>
                                      <p:tavLst>
                                        <p:tav tm="0">
                                          <p:val>
                                            <p:fltVal val="0"/>
                                          </p:val>
                                        </p:tav>
                                        <p:tav tm="100000">
                                          <p:val>
                                            <p:strVal val="#ppt_h"/>
                                          </p:val>
                                        </p:tav>
                                      </p:tavLst>
                                    </p:anim>
                                    <p:animEffect transition="in" filter="fade">
                                      <p:cBhvr>
                                        <p:cTn id="9" dur="500"/>
                                        <p:tgtEl>
                                          <p:spTgt spid="19459">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945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p:cTn id="21"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945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945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459">
                                            <p:txEl>
                                              <p:pRg st="2" end="2"/>
                                            </p:txEl>
                                          </p:spTgt>
                                        </p:tgtEl>
                                        <p:attrNameLst>
                                          <p:attrName>style.visibility</p:attrName>
                                        </p:attrNameLst>
                                      </p:cBhvr>
                                      <p:to>
                                        <p:strVal val="visible"/>
                                      </p:to>
                                    </p:set>
                                    <p:anim calcmode="lin" valueType="num">
                                      <p:cBhvr>
                                        <p:cTn id="28"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9459">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 calcmode="lin" valueType="num">
                                      <p:cBhvr>
                                        <p:cTn id="3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45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45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9459">
                                            <p:txEl>
                                              <p:pRg st="4" end="4"/>
                                            </p:txEl>
                                          </p:spTgt>
                                        </p:tgtEl>
                                        <p:attrNameLst>
                                          <p:attrName>style.visibility</p:attrName>
                                        </p:attrNameLst>
                                      </p:cBhvr>
                                      <p:to>
                                        <p:strVal val="visible"/>
                                      </p:to>
                                    </p:set>
                                    <p:anim calcmode="lin" valueType="num">
                                      <p:cBhvr>
                                        <p:cTn id="40"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17C20B2-140D-4150-A022-92215B4D0DFC}" type="slidenum">
              <a:rPr lang="pl-PL" altLang="en-US" sz="1000" smtClean="0"/>
              <a:pPr>
                <a:spcBef>
                  <a:spcPct val="0"/>
                </a:spcBef>
                <a:buClrTx/>
                <a:buSzTx/>
                <a:buFontTx/>
                <a:buNone/>
              </a:pPr>
              <a:t>38</a:t>
            </a:fld>
            <a:endParaRPr lang="pl-PL" altLang="en-US" sz="1000"/>
          </a:p>
        </p:txBody>
      </p:sp>
      <p:grpSp>
        <p:nvGrpSpPr>
          <p:cNvPr id="22531" name="Group 25"/>
          <p:cNvGrpSpPr>
            <a:grpSpLocks/>
          </p:cNvGrpSpPr>
          <p:nvPr/>
        </p:nvGrpSpPr>
        <p:grpSpPr bwMode="auto">
          <a:xfrm>
            <a:off x="0" y="747713"/>
            <a:ext cx="9158288" cy="6110287"/>
            <a:chOff x="0" y="471"/>
            <a:chExt cx="5769" cy="3849"/>
          </a:xfrm>
        </p:grpSpPr>
        <p:grpSp>
          <p:nvGrpSpPr>
            <p:cNvPr id="22553" name="Group 15"/>
            <p:cNvGrpSpPr>
              <a:grpSpLocks/>
            </p:cNvGrpSpPr>
            <p:nvPr/>
          </p:nvGrpSpPr>
          <p:grpSpPr bwMode="auto">
            <a:xfrm>
              <a:off x="0" y="471"/>
              <a:ext cx="5769" cy="3849"/>
              <a:chOff x="0" y="482"/>
              <a:chExt cx="5769" cy="3849"/>
            </a:xfrm>
          </p:grpSpPr>
          <p:pic>
            <p:nvPicPr>
              <p:cNvPr id="22556"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0" y="482"/>
                <a:ext cx="5769" cy="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57" name="Rectangle 14"/>
              <p:cNvSpPr>
                <a:spLocks noChangeArrowheads="1"/>
              </p:cNvSpPr>
              <p:nvPr/>
            </p:nvSpPr>
            <p:spPr bwMode="auto">
              <a:xfrm>
                <a:off x="2336" y="4110"/>
                <a:ext cx="1996"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l-PL" altLang="pl-PL" sz="1800">
                  <a:solidFill>
                    <a:srgbClr val="002060"/>
                  </a:solidFill>
                </a:endParaRPr>
              </a:p>
            </p:txBody>
          </p:sp>
        </p:grpSp>
        <p:sp>
          <p:nvSpPr>
            <p:cNvPr id="22554" name="Rectangle 23"/>
            <p:cNvSpPr>
              <a:spLocks noChangeArrowheads="1"/>
            </p:cNvSpPr>
            <p:nvPr/>
          </p:nvSpPr>
          <p:spPr bwMode="auto">
            <a:xfrm>
              <a:off x="0" y="3339"/>
              <a:ext cx="5760" cy="981"/>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l-PL" altLang="pl-PL" sz="1800">
                <a:solidFill>
                  <a:srgbClr val="002060"/>
                </a:solidFill>
              </a:endParaRPr>
            </a:p>
          </p:txBody>
        </p:sp>
        <p:sp>
          <p:nvSpPr>
            <p:cNvPr id="22555" name="Text Box 24"/>
            <p:cNvSpPr txBox="1">
              <a:spLocks noChangeArrowheads="1"/>
            </p:cNvSpPr>
            <p:nvPr/>
          </p:nvSpPr>
          <p:spPr bwMode="auto">
            <a:xfrm>
              <a:off x="0" y="3421"/>
              <a:ext cx="5760" cy="8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pl-PL" altLang="pl-PL" sz="2000" b="1">
                  <a:solidFill>
                    <a:srgbClr val="FF0066"/>
                  </a:solidFill>
                  <a:latin typeface="Arial Black" panose="020B0A04020102020204" pitchFamily="34" charset="0"/>
                </a:rPr>
                <a:t>Epigeneza</a:t>
              </a:r>
              <a:r>
                <a:rPr lang="pl-PL" altLang="pl-PL" sz="2000" b="1">
                  <a:solidFill>
                    <a:srgbClr val="002060"/>
                  </a:solidFill>
                  <a:latin typeface="Arial Narrow" panose="020B0606020202030204" pitchFamily="34" charset="0"/>
                </a:rPr>
                <a:t> (z gr. </a:t>
              </a:r>
              <a:r>
                <a:rPr lang="pl-PL" altLang="pl-PL" sz="2000" b="1" i="1">
                  <a:solidFill>
                    <a:srgbClr val="002060"/>
                  </a:solidFill>
                  <a:latin typeface="Arial Narrow" panose="020B0606020202030204" pitchFamily="34" charset="0"/>
                </a:rPr>
                <a:t>epí</a:t>
              </a:r>
              <a:r>
                <a:rPr lang="pl-PL" altLang="pl-PL" sz="2000" b="1">
                  <a:solidFill>
                    <a:srgbClr val="002060"/>
                  </a:solidFill>
                  <a:latin typeface="Arial Narrow" panose="020B0606020202030204" pitchFamily="34" charset="0"/>
                </a:rPr>
                <a:t> ‘na, po’ + </a:t>
              </a:r>
              <a:r>
                <a:rPr lang="pl-PL" altLang="pl-PL" sz="2000" b="1" i="1">
                  <a:solidFill>
                    <a:srgbClr val="002060"/>
                  </a:solidFill>
                  <a:latin typeface="Arial Narrow" panose="020B0606020202030204" pitchFamily="34" charset="0"/>
                </a:rPr>
                <a:t>génesis</a:t>
              </a:r>
              <a:r>
                <a:rPr lang="pl-PL" altLang="pl-PL" sz="2000" b="1">
                  <a:solidFill>
                    <a:srgbClr val="002060"/>
                  </a:solidFill>
                  <a:latin typeface="Arial Narrow" panose="020B0606020202030204" pitchFamily="34" charset="0"/>
                </a:rPr>
                <a:t> ‘pochodzenie’) - teoria biol. zakładająca,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że w czasie rozwoju embrionalnego kolejno powstają i rozwijają się nieistniejące uprzednio struktury i narządy zarodka; twórcą teorii epigenezy był embriolog niem. Caspar Friedrich Wolff (1734-94); j</a:t>
              </a:r>
              <a:r>
                <a:rPr lang="pl-PL" altLang="pl-PL" sz="1800" b="1">
                  <a:solidFill>
                    <a:srgbClr val="002060"/>
                  </a:solidFill>
                  <a:latin typeface="Arial Narrow" panose="020B0606020202030204" pitchFamily="34" charset="0"/>
                </a:rPr>
                <a:t>est to hipoteza opozycyjna do teorii </a:t>
              </a:r>
              <a:r>
                <a:rPr lang="pl-PL" altLang="pl-PL" sz="2000" b="1">
                  <a:solidFill>
                    <a:srgbClr val="FF0066"/>
                  </a:solidFill>
                  <a:latin typeface="Arial Narrow" panose="020B0606020202030204" pitchFamily="34" charset="0"/>
                </a:rPr>
                <a:t>preformacji</a:t>
              </a:r>
              <a:r>
                <a:rPr lang="pl-PL" altLang="pl-PL" sz="2000" b="1">
                  <a:solidFill>
                    <a:srgbClr val="002060"/>
                  </a:solidFill>
                  <a:latin typeface="Arial Narrow" panose="020B0606020202030204" pitchFamily="34" charset="0"/>
                </a:rPr>
                <a:t>.   </a:t>
              </a:r>
              <a:r>
                <a:rPr lang="pl-PL" altLang="pl-PL" sz="2000">
                  <a:solidFill>
                    <a:srgbClr val="002060"/>
                  </a:solidFill>
                  <a:latin typeface="Arial Narrow" panose="020B0606020202030204" pitchFamily="34" charset="0"/>
                </a:rPr>
                <a:t> </a:t>
              </a:r>
            </a:p>
          </p:txBody>
        </p:sp>
      </p:grpSp>
      <p:sp>
        <p:nvSpPr>
          <p:cNvPr id="197634" name="Rectangle 2"/>
          <p:cNvSpPr>
            <a:spLocks noGrp="1" noChangeArrowheads="1"/>
          </p:cNvSpPr>
          <p:nvPr>
            <p:ph type="title"/>
          </p:nvPr>
        </p:nvSpPr>
        <p:spPr>
          <a:xfrm>
            <a:off x="107950" y="115888"/>
            <a:ext cx="7704138" cy="777875"/>
          </a:xfrm>
        </p:spPr>
        <p:txBody>
          <a:bodyPr lIns="90000" tIns="46800" rIns="90000" bIns="46800" anchor="ctr"/>
          <a:lstStyle/>
          <a:p>
            <a:pPr algn="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400" b="0">
                <a:effectLst>
                  <a:outerShdw blurRad="38100" dist="38100" dir="2700000" algn="tl">
                    <a:srgbClr val="C0C0C0"/>
                  </a:outerShdw>
                </a:effectLst>
                <a:latin typeface="Arial Black" pitchFamily="34" charset="0"/>
              </a:rPr>
              <a:t>PEJZAŻ EPIGENETYCZNY</a:t>
            </a:r>
          </a:p>
        </p:txBody>
      </p:sp>
      <p:sp>
        <p:nvSpPr>
          <p:cNvPr id="197636" name="Line 4"/>
          <p:cNvSpPr>
            <a:spLocks noChangeShapeType="1"/>
          </p:cNvSpPr>
          <p:nvPr/>
        </p:nvSpPr>
        <p:spPr bwMode="auto">
          <a:xfrm flipH="1">
            <a:off x="4500563" y="908050"/>
            <a:ext cx="503237" cy="504825"/>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97638" name="Line 6"/>
          <p:cNvSpPr>
            <a:spLocks noChangeShapeType="1"/>
          </p:cNvSpPr>
          <p:nvPr/>
        </p:nvSpPr>
        <p:spPr bwMode="auto">
          <a:xfrm flipH="1">
            <a:off x="2627313" y="1916113"/>
            <a:ext cx="1512887" cy="230505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97640" name="Line 8"/>
          <p:cNvSpPr>
            <a:spLocks noChangeShapeType="1"/>
          </p:cNvSpPr>
          <p:nvPr/>
        </p:nvSpPr>
        <p:spPr bwMode="auto">
          <a:xfrm>
            <a:off x="3492500" y="3068638"/>
            <a:ext cx="431800" cy="1368425"/>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4" name="Group 9"/>
          <p:cNvGrpSpPr>
            <a:grpSpLocks/>
          </p:cNvGrpSpPr>
          <p:nvPr/>
        </p:nvGrpSpPr>
        <p:grpSpPr bwMode="auto">
          <a:xfrm>
            <a:off x="4572000" y="1844675"/>
            <a:ext cx="2592388" cy="2520950"/>
            <a:chOff x="2880" y="1162"/>
            <a:chExt cx="1633" cy="1588"/>
          </a:xfrm>
        </p:grpSpPr>
        <p:sp>
          <p:nvSpPr>
            <p:cNvPr id="22550" name="Line 10"/>
            <p:cNvSpPr>
              <a:spLocks noChangeShapeType="1"/>
            </p:cNvSpPr>
            <p:nvPr/>
          </p:nvSpPr>
          <p:spPr bwMode="auto">
            <a:xfrm>
              <a:off x="2880" y="1162"/>
              <a:ext cx="1134" cy="953"/>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2551" name="Line 11"/>
            <p:cNvSpPr>
              <a:spLocks noChangeShapeType="1"/>
            </p:cNvSpPr>
            <p:nvPr/>
          </p:nvSpPr>
          <p:spPr bwMode="auto">
            <a:xfrm flipH="1">
              <a:off x="3969" y="2160"/>
              <a:ext cx="45" cy="590"/>
            </a:xfrm>
            <a:prstGeom prst="line">
              <a:avLst/>
            </a:prstGeom>
            <a:noFill/>
            <a:ln w="762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2552" name="Line 12"/>
            <p:cNvSpPr>
              <a:spLocks noChangeShapeType="1"/>
            </p:cNvSpPr>
            <p:nvPr/>
          </p:nvSpPr>
          <p:spPr bwMode="auto">
            <a:xfrm>
              <a:off x="4059" y="2115"/>
              <a:ext cx="454" cy="589"/>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197649" name="AutoShape 17"/>
          <p:cNvSpPr>
            <a:spLocks noChangeArrowheads="1"/>
          </p:cNvSpPr>
          <p:nvPr/>
        </p:nvSpPr>
        <p:spPr bwMode="auto">
          <a:xfrm>
            <a:off x="5940425" y="1125538"/>
            <a:ext cx="3024188" cy="1871662"/>
          </a:xfrm>
          <a:prstGeom prst="cloudCallout">
            <a:avLst>
              <a:gd name="adj1" fmla="val -33935"/>
              <a:gd name="adj2" fmla="val 66625"/>
            </a:avLst>
          </a:prstGeom>
          <a:solidFill>
            <a:srgbClr val="66FFFF">
              <a:alpha val="43921"/>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pl-PL" altLang="pl-PL" sz="1800" dirty="0">
                <a:solidFill>
                  <a:srgbClr val="002060"/>
                </a:solidFill>
                <a:latin typeface="Arial Black" panose="020B0A04020102020204" pitchFamily="34" charset="0"/>
              </a:rPr>
              <a:t>Która ścieżka będzie bardziej adaptacyjna ?</a:t>
            </a:r>
          </a:p>
        </p:txBody>
      </p:sp>
      <p:sp>
        <p:nvSpPr>
          <p:cNvPr id="197650" name="AutoShape 18"/>
          <p:cNvSpPr>
            <a:spLocks noChangeArrowheads="1"/>
          </p:cNvSpPr>
          <p:nvPr/>
        </p:nvSpPr>
        <p:spPr bwMode="auto">
          <a:xfrm>
            <a:off x="0" y="2153120"/>
            <a:ext cx="2843213" cy="2303462"/>
          </a:xfrm>
          <a:prstGeom prst="cloudCallout">
            <a:avLst>
              <a:gd name="adj1" fmla="val 67366"/>
              <a:gd name="adj2" fmla="val -12718"/>
            </a:avLst>
          </a:prstGeom>
          <a:solidFill>
            <a:srgbClr val="FFFF00">
              <a:alpha val="43921"/>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pl-PL" altLang="pl-PL" sz="1800">
                <a:solidFill>
                  <a:srgbClr val="002060"/>
                </a:solidFill>
                <a:latin typeface="Arial Black" panose="020B0A04020102020204" pitchFamily="34" charset="0"/>
              </a:rPr>
              <a:t>Co jest bardziej adaptacyjne – stara czy nowa ścieżka?</a:t>
            </a:r>
          </a:p>
        </p:txBody>
      </p:sp>
      <p:grpSp>
        <p:nvGrpSpPr>
          <p:cNvPr id="5" name="Group 28"/>
          <p:cNvGrpSpPr>
            <a:grpSpLocks/>
          </p:cNvGrpSpPr>
          <p:nvPr/>
        </p:nvGrpSpPr>
        <p:grpSpPr bwMode="auto">
          <a:xfrm>
            <a:off x="3132138" y="2708275"/>
            <a:ext cx="3527425" cy="1387475"/>
            <a:chOff x="1973" y="1706"/>
            <a:chExt cx="2222" cy="874"/>
          </a:xfrm>
        </p:grpSpPr>
        <p:grpSp>
          <p:nvGrpSpPr>
            <p:cNvPr id="22544" name="Group 22"/>
            <p:cNvGrpSpPr>
              <a:grpSpLocks/>
            </p:cNvGrpSpPr>
            <p:nvPr/>
          </p:nvGrpSpPr>
          <p:grpSpPr bwMode="auto">
            <a:xfrm>
              <a:off x="2200" y="1773"/>
              <a:ext cx="1738" cy="807"/>
              <a:chOff x="2200" y="1773"/>
              <a:chExt cx="1738" cy="807"/>
            </a:xfrm>
          </p:grpSpPr>
          <p:sp>
            <p:nvSpPr>
              <p:cNvPr id="22547" name="Text Box 19"/>
              <p:cNvSpPr txBox="1">
                <a:spLocks noChangeArrowheads="1"/>
              </p:cNvSpPr>
              <p:nvPr/>
            </p:nvSpPr>
            <p:spPr bwMode="auto">
              <a:xfrm>
                <a:off x="2517" y="1773"/>
                <a:ext cx="1043" cy="807"/>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l-PL" altLang="pl-PL" sz="1800" b="1">
                    <a:solidFill>
                      <a:srgbClr val="002060"/>
                    </a:solidFill>
                    <a:latin typeface="Arial Black" panose="020B0A04020102020204" pitchFamily="34" charset="0"/>
                  </a:rPr>
                  <a:t>Zmieniają się warunki życia </a:t>
                </a:r>
                <a:r>
                  <a:rPr lang="pl-PL" altLang="pl-PL" sz="2400" b="1">
                    <a:solidFill>
                      <a:srgbClr val="002060"/>
                    </a:solidFill>
                    <a:latin typeface="Arial Black" panose="020B0A04020102020204" pitchFamily="34" charset="0"/>
                  </a:rPr>
                  <a:t>/</a:t>
                </a:r>
                <a:r>
                  <a:rPr lang="pl-PL" altLang="pl-PL" sz="1800" b="1">
                    <a:solidFill>
                      <a:srgbClr val="002060"/>
                    </a:solidFill>
                    <a:latin typeface="Arial Black" panose="020B0A04020102020204" pitchFamily="34" charset="0"/>
                  </a:rPr>
                  <a:t> działania</a:t>
                </a:r>
              </a:p>
            </p:txBody>
          </p:sp>
          <p:sp>
            <p:nvSpPr>
              <p:cNvPr id="22548" name="Line 20"/>
              <p:cNvSpPr>
                <a:spLocks noChangeShapeType="1"/>
              </p:cNvSpPr>
              <p:nvPr/>
            </p:nvSpPr>
            <p:spPr bwMode="auto">
              <a:xfrm>
                <a:off x="3470" y="1979"/>
                <a:ext cx="468" cy="16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2549" name="Line 21"/>
              <p:cNvSpPr>
                <a:spLocks noChangeShapeType="1"/>
              </p:cNvSpPr>
              <p:nvPr/>
            </p:nvSpPr>
            <p:spPr bwMode="auto">
              <a:xfrm flipH="1">
                <a:off x="2200" y="1933"/>
                <a:ext cx="40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22545" name="Oval 26"/>
            <p:cNvSpPr>
              <a:spLocks noChangeArrowheads="1"/>
            </p:cNvSpPr>
            <p:nvPr/>
          </p:nvSpPr>
          <p:spPr bwMode="auto">
            <a:xfrm>
              <a:off x="1973" y="1706"/>
              <a:ext cx="408" cy="409"/>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l-PL" altLang="pl-PL" sz="1800">
                <a:solidFill>
                  <a:srgbClr val="002060"/>
                </a:solidFill>
              </a:endParaRPr>
            </a:p>
          </p:txBody>
        </p:sp>
        <p:sp>
          <p:nvSpPr>
            <p:cNvPr id="22546" name="Oval 27"/>
            <p:cNvSpPr>
              <a:spLocks noChangeArrowheads="1"/>
            </p:cNvSpPr>
            <p:nvPr/>
          </p:nvSpPr>
          <p:spPr bwMode="auto">
            <a:xfrm>
              <a:off x="3787" y="1888"/>
              <a:ext cx="408" cy="409"/>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l-PL" altLang="pl-PL" sz="1800">
                <a:solidFill>
                  <a:srgbClr val="002060"/>
                </a:solidFill>
              </a:endParaRPr>
            </a:p>
          </p:txBody>
        </p:sp>
      </p:grpSp>
    </p:spTree>
    <p:extLst>
      <p:ext uri="{BB962C8B-B14F-4D97-AF65-F5344CB8AC3E}">
        <p14:creationId xmlns:p14="http://schemas.microsoft.com/office/powerpoint/2010/main" val="20009056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 calcmode="lin" valueType="num">
                                      <p:cBhvr additive="base">
                                        <p:cTn id="7" dur="500" fill="hold"/>
                                        <p:tgtEl>
                                          <p:spTgt spid="197636"/>
                                        </p:tgtEl>
                                        <p:attrNameLst>
                                          <p:attrName>ppt_x</p:attrName>
                                        </p:attrNameLst>
                                      </p:cBhvr>
                                      <p:tavLst>
                                        <p:tav tm="0">
                                          <p:val>
                                            <p:strVal val="#ppt_x"/>
                                          </p:val>
                                        </p:tav>
                                        <p:tav tm="100000">
                                          <p:val>
                                            <p:strVal val="#ppt_x"/>
                                          </p:val>
                                        </p:tav>
                                      </p:tavLst>
                                    </p:anim>
                                    <p:anim calcmode="lin" valueType="num">
                                      <p:cBhvr additive="base">
                                        <p:cTn id="8" dur="500" fill="hold"/>
                                        <p:tgtEl>
                                          <p:spTgt spid="1976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7640"/>
                                        </p:tgtEl>
                                        <p:attrNameLst>
                                          <p:attrName>style.visibility</p:attrName>
                                        </p:attrNameLst>
                                      </p:cBhvr>
                                      <p:to>
                                        <p:strVal val="visible"/>
                                      </p:to>
                                    </p:set>
                                    <p:anim calcmode="lin" valueType="num">
                                      <p:cBhvr additive="base">
                                        <p:cTn id="11" dur="500" fill="hold"/>
                                        <p:tgtEl>
                                          <p:spTgt spid="197640"/>
                                        </p:tgtEl>
                                        <p:attrNameLst>
                                          <p:attrName>ppt_x</p:attrName>
                                        </p:attrNameLst>
                                      </p:cBhvr>
                                      <p:tavLst>
                                        <p:tav tm="0">
                                          <p:val>
                                            <p:strVal val="#ppt_x"/>
                                          </p:val>
                                        </p:tav>
                                        <p:tav tm="100000">
                                          <p:val>
                                            <p:strVal val="#ppt_x"/>
                                          </p:val>
                                        </p:tav>
                                      </p:tavLst>
                                    </p:anim>
                                    <p:anim calcmode="lin" valueType="num">
                                      <p:cBhvr additive="base">
                                        <p:cTn id="12" dur="500" fill="hold"/>
                                        <p:tgtEl>
                                          <p:spTgt spid="19764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97638"/>
                                        </p:tgtEl>
                                        <p:attrNameLst>
                                          <p:attrName>style.visibility</p:attrName>
                                        </p:attrNameLst>
                                      </p:cBhvr>
                                      <p:to>
                                        <p:strVal val="visible"/>
                                      </p:to>
                                    </p:set>
                                    <p:anim calcmode="lin" valueType="num">
                                      <p:cBhvr additive="base">
                                        <p:cTn id="15" dur="500" fill="hold"/>
                                        <p:tgtEl>
                                          <p:spTgt spid="197638"/>
                                        </p:tgtEl>
                                        <p:attrNameLst>
                                          <p:attrName>ppt_x</p:attrName>
                                        </p:attrNameLst>
                                      </p:cBhvr>
                                      <p:tavLst>
                                        <p:tav tm="0">
                                          <p:val>
                                            <p:strVal val="#ppt_x"/>
                                          </p:val>
                                        </p:tav>
                                        <p:tav tm="100000">
                                          <p:val>
                                            <p:strVal val="#ppt_x"/>
                                          </p:val>
                                        </p:tav>
                                      </p:tavLst>
                                    </p:anim>
                                    <p:anim calcmode="lin" valueType="num">
                                      <p:cBhvr additive="base">
                                        <p:cTn id="16" dur="500" fill="hold"/>
                                        <p:tgtEl>
                                          <p:spTgt spid="19763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197650"/>
                                        </p:tgtEl>
                                        <p:attrNameLst>
                                          <p:attrName>style.visibility</p:attrName>
                                        </p:attrNameLst>
                                      </p:cBhvr>
                                      <p:to>
                                        <p:strVal val="visible"/>
                                      </p:to>
                                    </p:set>
                                    <p:anim calcmode="lin" valueType="num">
                                      <p:cBhvr additive="base">
                                        <p:cTn id="32" dur="500" fill="hold"/>
                                        <p:tgtEl>
                                          <p:spTgt spid="197650"/>
                                        </p:tgtEl>
                                        <p:attrNameLst>
                                          <p:attrName>ppt_x</p:attrName>
                                        </p:attrNameLst>
                                      </p:cBhvr>
                                      <p:tavLst>
                                        <p:tav tm="0">
                                          <p:val>
                                            <p:strVal val="0-#ppt_w/2"/>
                                          </p:val>
                                        </p:tav>
                                        <p:tav tm="100000">
                                          <p:val>
                                            <p:strVal val="#ppt_x"/>
                                          </p:val>
                                        </p:tav>
                                      </p:tavLst>
                                    </p:anim>
                                    <p:anim calcmode="lin" valueType="num">
                                      <p:cBhvr additive="base">
                                        <p:cTn id="33" dur="500" fill="hold"/>
                                        <p:tgtEl>
                                          <p:spTgt spid="19765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nodeType="clickEffect">
                                  <p:stCondLst>
                                    <p:cond delay="0"/>
                                  </p:stCondLst>
                                  <p:childTnLst>
                                    <p:set>
                                      <p:cBhvr>
                                        <p:cTn id="37" dur="1" fill="hold">
                                          <p:stCondLst>
                                            <p:cond delay="0"/>
                                          </p:stCondLst>
                                        </p:cTn>
                                        <p:tgtEl>
                                          <p:spTgt spid="197649"/>
                                        </p:tgtEl>
                                        <p:attrNameLst>
                                          <p:attrName>style.visibility</p:attrName>
                                        </p:attrNameLst>
                                      </p:cBhvr>
                                      <p:to>
                                        <p:strVal val="visible"/>
                                      </p:to>
                                    </p:set>
                                    <p:anim calcmode="lin" valueType="num">
                                      <p:cBhvr additive="base">
                                        <p:cTn id="38" dur="500" fill="hold"/>
                                        <p:tgtEl>
                                          <p:spTgt spid="197649"/>
                                        </p:tgtEl>
                                        <p:attrNameLst>
                                          <p:attrName>ppt_x</p:attrName>
                                        </p:attrNameLst>
                                      </p:cBhvr>
                                      <p:tavLst>
                                        <p:tav tm="0">
                                          <p:val>
                                            <p:strVal val="#ppt_x"/>
                                          </p:val>
                                        </p:tav>
                                        <p:tav tm="100000">
                                          <p:val>
                                            <p:strVal val="#ppt_x"/>
                                          </p:val>
                                        </p:tav>
                                      </p:tavLst>
                                    </p:anim>
                                    <p:anim calcmode="lin" valueType="num">
                                      <p:cBhvr additive="base">
                                        <p:cTn id="39" dur="500" fill="hold"/>
                                        <p:tgtEl>
                                          <p:spTgt spid="1976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p:bldP spid="197638" grpId="0" animBg="1"/>
      <p:bldP spid="1976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upa 1"/>
          <p:cNvGrpSpPr>
            <a:grpSpLocks/>
          </p:cNvGrpSpPr>
          <p:nvPr/>
        </p:nvGrpSpPr>
        <p:grpSpPr bwMode="auto">
          <a:xfrm>
            <a:off x="-17463" y="44450"/>
            <a:ext cx="9144001" cy="6624638"/>
            <a:chOff x="-16669" y="44624"/>
            <a:chExt cx="9144000" cy="6624736"/>
          </a:xfrm>
        </p:grpSpPr>
        <p:sp>
          <p:nvSpPr>
            <p:cNvPr id="15363" name="Text Box 1"/>
            <p:cNvSpPr txBox="1">
              <a:spLocks noChangeArrowheads="1"/>
            </p:cNvSpPr>
            <p:nvPr/>
          </p:nvSpPr>
          <p:spPr bwMode="auto">
            <a:xfrm>
              <a:off x="-16669" y="5951238"/>
              <a:ext cx="9144000" cy="71812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9pPr>
            </a:lstStyle>
            <a:p>
              <a:pPr algn="ctr" eaLnBrk="1">
                <a:lnSpc>
                  <a:spcPct val="93000"/>
                </a:lnSpc>
                <a:spcBef>
                  <a:spcPct val="0"/>
                </a:spcBef>
                <a:buClr>
                  <a:srgbClr val="000000"/>
                </a:buClr>
                <a:buSzPct val="45000"/>
                <a:buFont typeface="Wingdings" panose="05000000000000000000" pitchFamily="2" charset="2"/>
                <a:buNone/>
              </a:pPr>
              <a:endParaRPr lang="pl-PL" altLang="pl-PL" sz="1400" b="1">
                <a:solidFill>
                  <a:srgbClr val="002060"/>
                </a:solidFill>
                <a:latin typeface="Arial Black" panose="020B0A04020102020204" pitchFamily="34" charset="0"/>
                <a:ea typeface="msgothic" charset="0"/>
                <a:cs typeface="msgothic" charset="0"/>
              </a:endParaRPr>
            </a:p>
            <a:p>
              <a:pPr algn="ctr" eaLnBrk="1">
                <a:lnSpc>
                  <a:spcPct val="93000"/>
                </a:lnSpc>
                <a:spcBef>
                  <a:spcPct val="0"/>
                </a:spcBef>
                <a:buClr>
                  <a:srgbClr val="000000"/>
                </a:buClr>
                <a:buSzPct val="45000"/>
                <a:buFont typeface="Wingdings" panose="05000000000000000000" pitchFamily="2" charset="2"/>
                <a:buNone/>
              </a:pPr>
              <a:r>
                <a:rPr lang="en-GB" altLang="pl-PL" sz="2400" b="1">
                  <a:solidFill>
                    <a:srgbClr val="002060"/>
                  </a:solidFill>
                  <a:latin typeface="Arial Black" panose="020B0A04020102020204" pitchFamily="34" charset="0"/>
                  <a:ea typeface="msgothic" charset="0"/>
                  <a:cs typeface="msgothic" charset="0"/>
                </a:rPr>
                <a:t>Waddington's developmental landscape diagram </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9" y="908050"/>
              <a:ext cx="9077325" cy="3924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5" name="Grupa 2"/>
            <p:cNvGrpSpPr>
              <a:grpSpLocks/>
            </p:cNvGrpSpPr>
            <p:nvPr/>
          </p:nvGrpSpPr>
          <p:grpSpPr bwMode="auto">
            <a:xfrm>
              <a:off x="407335" y="5030268"/>
              <a:ext cx="8295993" cy="775805"/>
              <a:chOff x="251761" y="5032198"/>
              <a:chExt cx="8296420" cy="774273"/>
            </a:xfrm>
          </p:grpSpPr>
          <p:pic>
            <p:nvPicPr>
              <p:cNvPr id="153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006" y="5032198"/>
                <a:ext cx="2416175" cy="744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8" name="Grupa 1"/>
              <p:cNvGrpSpPr>
                <a:grpSpLocks/>
              </p:cNvGrpSpPr>
              <p:nvPr/>
            </p:nvGrpSpPr>
            <p:grpSpPr bwMode="auto">
              <a:xfrm>
                <a:off x="251761" y="5039637"/>
                <a:ext cx="5862166" cy="766834"/>
                <a:chOff x="251761" y="5222305"/>
                <a:chExt cx="5862166" cy="766834"/>
              </a:xfrm>
            </p:grpSpPr>
            <p:sp>
              <p:nvSpPr>
                <p:cNvPr id="15369" name="Text Box 4"/>
                <p:cNvSpPr txBox="1">
                  <a:spLocks noChangeArrowheads="1"/>
                </p:cNvSpPr>
                <p:nvPr/>
              </p:nvSpPr>
              <p:spPr bwMode="auto">
                <a:xfrm>
                  <a:off x="251761" y="5222305"/>
                  <a:ext cx="5862166" cy="36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tx2"/>
                    </a:buClr>
                    <a:buSzPct val="70000"/>
                    <a:buFont typeface="Wingdings" panose="05000000000000000000" pitchFamily="2" charset="2"/>
                    <a:buChar char="l"/>
                    <a:tabLst>
                      <a:tab pos="723900" algn="l"/>
                      <a:tab pos="1447800" algn="l"/>
                      <a:tab pos="2171700" algn="l"/>
                      <a:tab pos="2895600" algn="l"/>
                      <a:tab pos="36195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723900" algn="l"/>
                      <a:tab pos="1447800" algn="l"/>
                      <a:tab pos="2171700" algn="l"/>
                      <a:tab pos="2895600" algn="l"/>
                      <a:tab pos="36195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Lst>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pl-PL" sz="1800" b="1">
                      <a:solidFill>
                        <a:srgbClr val="002060"/>
                      </a:solidFill>
                      <a:ea typeface="msgothic" charset="0"/>
                      <a:cs typeface="msgothic" charset="0"/>
                    </a:rPr>
                    <a:t>Denis Noble J Exp Biol 2015;218:816-818</a:t>
                  </a:r>
                </a:p>
              </p:txBody>
            </p:sp>
            <p:sp>
              <p:nvSpPr>
                <p:cNvPr id="15370" name="Text Box 5"/>
                <p:cNvSpPr txBox="1">
                  <a:spLocks noChangeArrowheads="1"/>
                </p:cNvSpPr>
                <p:nvPr/>
              </p:nvSpPr>
              <p:spPr bwMode="auto">
                <a:xfrm>
                  <a:off x="259789" y="5595058"/>
                  <a:ext cx="4930775" cy="394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spcBef>
                      <a:spcPct val="20000"/>
                    </a:spcBef>
                    <a:buClr>
                      <a:schemeClr val="tx2"/>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723900" algn="l"/>
                      <a:tab pos="1447800" algn="l"/>
                      <a:tab pos="2171700" algn="l"/>
                      <a:tab pos="2895600" algn="l"/>
                      <a:tab pos="3619500" algn="l"/>
                      <a:tab pos="4343400" algn="l"/>
                      <a:tab pos="50673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pl-PL" sz="1800" b="1">
                      <a:solidFill>
                        <a:srgbClr val="002060"/>
                      </a:solidFill>
                      <a:latin typeface="Arial Narrow" panose="020B0606020202030204" pitchFamily="34" charset="0"/>
                      <a:ea typeface="msgothic" charset="0"/>
                      <a:cs typeface="msgothic" charset="0"/>
                    </a:rPr>
                    <a:t>© 2015. Published by The Company of Biologists Ltd</a:t>
                  </a:r>
                </a:p>
              </p:txBody>
            </p:sp>
          </p:grpSp>
        </p:grpSp>
        <p:sp>
          <p:nvSpPr>
            <p:cNvPr id="9" name="Rectangle 2"/>
            <p:cNvSpPr txBox="1">
              <a:spLocks noChangeArrowheads="1"/>
            </p:cNvSpPr>
            <p:nvPr/>
          </p:nvSpPr>
          <p:spPr>
            <a:xfrm>
              <a:off x="-16669" y="44624"/>
              <a:ext cx="9144000" cy="777887"/>
            </a:xfrm>
            <a:prstGeom prst="rect">
              <a:avLst/>
            </a:prstGeom>
            <a:solidFill>
              <a:srgbClr val="CCFF99"/>
            </a:solidFill>
          </p:spPr>
          <p:txBody>
            <a:bodyPr lIns="90000" tIns="46800" rIns="90000" bIns="46800"/>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algn="ct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pl-PL" sz="3400" kern="0">
                  <a:solidFill>
                    <a:srgbClr val="002060"/>
                  </a:solidFill>
                  <a:latin typeface="Arial Black" panose="020B0A04020102020204" pitchFamily="34" charset="0"/>
                </a:rPr>
                <a:t>PEJZAŻ EPIGENETYCZNY</a:t>
              </a:r>
              <a:r>
                <a:rPr lang="pl-PL" altLang="pl-PL" sz="3400" kern="0">
                  <a:solidFill>
                    <a:srgbClr val="002060"/>
                  </a:solidFill>
                  <a:latin typeface="Arial Black" panose="020B0A04020102020204" pitchFamily="34" charset="0"/>
                </a:rPr>
                <a:t> </a:t>
              </a:r>
              <a:r>
                <a:rPr lang="pl-PL" altLang="pl-PL" sz="3400" kern="0">
                  <a:solidFill>
                    <a:srgbClr val="002060"/>
                  </a:solidFill>
                  <a:latin typeface="Arial Narrow" panose="020B0606020202030204" pitchFamily="34" charset="0"/>
                </a:rPr>
                <a:t>(Waddington)</a:t>
              </a:r>
              <a:endParaRPr lang="en-US" altLang="pl-PL" sz="3400" kern="0" dirty="0">
                <a:solidFill>
                  <a:srgbClr val="002060"/>
                </a:solidFill>
                <a:latin typeface="Arial Narrow" panose="020B0606020202030204" pitchFamily="34" charset="0"/>
              </a:endParaRPr>
            </a:p>
          </p:txBody>
        </p:sp>
      </p:grpSp>
    </p:spTree>
    <p:extLst>
      <p:ext uri="{BB962C8B-B14F-4D97-AF65-F5344CB8AC3E}">
        <p14:creationId xmlns:p14="http://schemas.microsoft.com/office/powerpoint/2010/main" val="3238761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załka w górę 18"/>
          <p:cNvSpPr/>
          <p:nvPr/>
        </p:nvSpPr>
        <p:spPr bwMode="auto">
          <a:xfrm>
            <a:off x="395049" y="1024105"/>
            <a:ext cx="504543" cy="5495799"/>
          </a:xfrm>
          <a:prstGeom prst="up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a:ln>
                <a:noFill/>
              </a:ln>
              <a:solidFill>
                <a:srgbClr val="002060"/>
              </a:solidFill>
              <a:effectLst/>
              <a:latin typeface="Arial" panose="020B0604020202020204" pitchFamily="34" charset="0"/>
            </a:endParaRPr>
          </a:p>
        </p:txBody>
      </p:sp>
      <p:sp>
        <p:nvSpPr>
          <p:cNvPr id="4" name="Rectangle 3"/>
          <p:cNvSpPr>
            <a:spLocks noGrp="1" noChangeArrowheads="1"/>
          </p:cNvSpPr>
          <p:nvPr>
            <p:ph type="title"/>
          </p:nvPr>
        </p:nvSpPr>
        <p:spPr>
          <a:xfrm>
            <a:off x="0" y="20805"/>
            <a:ext cx="9144000" cy="1003300"/>
          </a:xfrm>
          <a:solidFill>
            <a:srgbClr val="CCFF33"/>
          </a:solidFill>
        </p:spPr>
        <p:txBody>
          <a:bodyPr/>
          <a:lstStyle/>
          <a:p>
            <a:pPr algn="r" eaLnBrk="1" hangingPunct="1"/>
            <a:r>
              <a:rPr lang="pl-PL" altLang="pl-PL" sz="3800" b="1" dirty="0">
                <a:solidFill>
                  <a:srgbClr val="002060"/>
                </a:solidFill>
                <a:latin typeface="Arial Black" panose="020B0A04020102020204" pitchFamily="34" charset="0"/>
              </a:rPr>
              <a:t>Punkt wyjścia 2.</a:t>
            </a:r>
            <a:br>
              <a:rPr lang="pl-PL" altLang="pl-PL" sz="3800" b="1" dirty="0">
                <a:solidFill>
                  <a:srgbClr val="002060"/>
                </a:solidFill>
                <a:latin typeface="Arial Black" panose="020B0A04020102020204" pitchFamily="34" charset="0"/>
              </a:rPr>
            </a:br>
            <a:r>
              <a:rPr lang="pl-PL" altLang="pl-PL" sz="2600" b="1" dirty="0">
                <a:solidFill>
                  <a:srgbClr val="002060"/>
                </a:solidFill>
                <a:latin typeface="Arial Black" panose="020B0A04020102020204" pitchFamily="34" charset="0"/>
              </a:rPr>
              <a:t>każdy człowiek ma 3 rodzaje potrzeb: </a:t>
            </a:r>
            <a:r>
              <a:rPr lang="pl-PL" altLang="pl-PL" sz="2800" b="1" dirty="0">
                <a:solidFill>
                  <a:srgbClr val="002060"/>
                </a:solidFill>
                <a:latin typeface="Arial Black" panose="020B0A04020102020204" pitchFamily="34" charset="0"/>
              </a:rPr>
              <a:t>A – B - C </a:t>
            </a:r>
            <a:endParaRPr lang="pl-PL" altLang="pl-PL" sz="3600" b="1" dirty="0">
              <a:solidFill>
                <a:srgbClr val="002060"/>
              </a:solidFill>
              <a:latin typeface="Arial Black" panose="020B0A04020102020204" pitchFamily="34" charset="0"/>
            </a:endParaRPr>
          </a:p>
        </p:txBody>
      </p:sp>
      <p:sp>
        <p:nvSpPr>
          <p:cNvPr id="5" name="Strzałka w górę 4"/>
          <p:cNvSpPr/>
          <p:nvPr/>
        </p:nvSpPr>
        <p:spPr>
          <a:xfrm>
            <a:off x="4492300" y="1128573"/>
            <a:ext cx="158457" cy="449722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pl-PL" sz="4000" b="1"/>
          </a:p>
        </p:txBody>
      </p:sp>
      <p:sp>
        <p:nvSpPr>
          <p:cNvPr id="6" name="pole tekstowe 14"/>
          <p:cNvSpPr txBox="1">
            <a:spLocks noChangeArrowheads="1"/>
          </p:cNvSpPr>
          <p:nvPr/>
        </p:nvSpPr>
        <p:spPr bwMode="auto">
          <a:xfrm>
            <a:off x="374298" y="1340765"/>
            <a:ext cx="8420870" cy="535405"/>
          </a:xfrm>
          <a:prstGeom prst="rect">
            <a:avLst/>
          </a:prstGeom>
          <a:solidFill>
            <a:schemeClr val="bg1"/>
          </a:solidFill>
          <a:ln w="9525">
            <a:noFill/>
            <a:miter lim="800000"/>
            <a:headEnd/>
            <a:tailEnd/>
          </a:ln>
        </p:spPr>
        <p:txBody>
          <a:bodyPr wrap="square">
            <a:noAutofit/>
          </a:bodyPr>
          <a:lstStyle/>
          <a:p>
            <a:pPr algn="ctr" eaLnBrk="0" fontAlgn="base" hangingPunct="0">
              <a:spcAft>
                <a:spcPts val="0"/>
              </a:spcAft>
            </a:pPr>
            <a:r>
              <a:rPr lang="pl-PL" sz="1600" b="1" kern="1200" dirty="0">
                <a:solidFill>
                  <a:srgbClr val="000000"/>
                </a:solidFill>
                <a:effectLst/>
                <a:latin typeface="+mn-lt"/>
                <a:ea typeface="Times New Roman" panose="02020603050405020304" pitchFamily="18" charset="0"/>
              </a:rPr>
              <a:t>zaspokojenie potrzeb specjalnych pozwala </a:t>
            </a:r>
            <a:br>
              <a:rPr lang="pl-PL" sz="1600" b="1" kern="1200" dirty="0">
                <a:solidFill>
                  <a:srgbClr val="000000"/>
                </a:solidFill>
                <a:effectLst/>
                <a:latin typeface="+mn-lt"/>
                <a:ea typeface="Times New Roman" panose="02020603050405020304" pitchFamily="18" charset="0"/>
              </a:rPr>
            </a:br>
            <a:r>
              <a:rPr lang="pl-PL" sz="1600" b="1" kern="1200" dirty="0">
                <a:solidFill>
                  <a:srgbClr val="000000"/>
                </a:solidFill>
                <a:effectLst/>
                <a:latin typeface="+mn-lt"/>
                <a:ea typeface="Times New Roman" panose="02020603050405020304" pitchFamily="18" charset="0"/>
              </a:rPr>
              <a:t>z powodzeniem realizować kolejne zadania rozwojowe </a:t>
            </a:r>
            <a:endParaRPr lang="pl-PL" sz="2800" b="1" dirty="0">
              <a:effectLst/>
              <a:latin typeface="+mn-lt"/>
              <a:ea typeface="Times New Roman" panose="02020603050405020304" pitchFamily="18" charset="0"/>
            </a:endParaRPr>
          </a:p>
        </p:txBody>
      </p:sp>
      <p:sp>
        <p:nvSpPr>
          <p:cNvPr id="7" name="pole tekstowe 16"/>
          <p:cNvSpPr txBox="1">
            <a:spLocks noChangeArrowheads="1"/>
          </p:cNvSpPr>
          <p:nvPr/>
        </p:nvSpPr>
        <p:spPr bwMode="auto">
          <a:xfrm>
            <a:off x="374298" y="2091048"/>
            <a:ext cx="8405779" cy="534509"/>
          </a:xfrm>
          <a:prstGeom prst="rect">
            <a:avLst/>
          </a:prstGeom>
          <a:solidFill>
            <a:srgbClr val="92D050"/>
          </a:solidFill>
          <a:ln w="9525">
            <a:noFill/>
            <a:miter lim="800000"/>
            <a:headEnd/>
            <a:tailEnd/>
          </a:ln>
        </p:spPr>
        <p:txBody>
          <a:bodyPr wrap="square">
            <a:noAutofit/>
          </a:bodyPr>
          <a:lstStyle/>
          <a:p>
            <a:pPr algn="ctr" eaLnBrk="0" fontAlgn="base" hangingPunct="0">
              <a:spcAft>
                <a:spcPts val="0"/>
              </a:spcAft>
            </a:pPr>
            <a:r>
              <a:rPr lang="pl-PL" sz="1600" b="1" kern="1200" dirty="0">
                <a:solidFill>
                  <a:srgbClr val="000000"/>
                </a:solidFill>
                <a:effectLst/>
                <a:latin typeface="Arial Black" panose="020B0A04020102020204" pitchFamily="34" charset="0"/>
                <a:ea typeface="Times New Roman" panose="02020603050405020304" pitchFamily="18" charset="0"/>
              </a:rPr>
              <a:t>C. POTRZEBY SPECJALNE / INDYWIDUALNE</a:t>
            </a:r>
            <a:endParaRPr lang="pl-PL" sz="2800" b="1" dirty="0">
              <a:effectLst/>
              <a:latin typeface="Arial Black" panose="020B0A04020102020204" pitchFamily="34" charset="0"/>
              <a:ea typeface="Times New Roman" panose="02020603050405020304" pitchFamily="18" charset="0"/>
            </a:endParaRPr>
          </a:p>
          <a:p>
            <a:pPr algn="ctr" eaLnBrk="0" fontAlgn="base" hangingPunct="0">
              <a:spcAft>
                <a:spcPts val="0"/>
              </a:spcAft>
            </a:pPr>
            <a:r>
              <a:rPr lang="pl-PL" sz="1600" b="1" kern="1200" dirty="0">
                <a:solidFill>
                  <a:srgbClr val="000000"/>
                </a:solidFill>
                <a:effectLst/>
                <a:latin typeface="+mn-lt"/>
                <a:ea typeface="Times New Roman" panose="02020603050405020304" pitchFamily="18" charset="0"/>
              </a:rPr>
              <a:t>charakterystyczne dla DANEJ OSOBY (deficyty i nadmiary)</a:t>
            </a:r>
            <a:endParaRPr lang="pl-PL" sz="2800" b="1" dirty="0">
              <a:effectLst/>
              <a:latin typeface="+mn-lt"/>
              <a:ea typeface="Times New Roman" panose="02020603050405020304" pitchFamily="18" charset="0"/>
            </a:endParaRPr>
          </a:p>
        </p:txBody>
      </p:sp>
      <p:sp>
        <p:nvSpPr>
          <p:cNvPr id="8" name="pole tekstowe 14"/>
          <p:cNvSpPr txBox="1">
            <a:spLocks noChangeArrowheads="1"/>
          </p:cNvSpPr>
          <p:nvPr/>
        </p:nvSpPr>
        <p:spPr bwMode="auto">
          <a:xfrm>
            <a:off x="374298" y="2854760"/>
            <a:ext cx="8420870" cy="535405"/>
          </a:xfrm>
          <a:prstGeom prst="rect">
            <a:avLst/>
          </a:prstGeom>
          <a:solidFill>
            <a:schemeClr val="bg1"/>
          </a:solidFill>
          <a:ln w="9525">
            <a:noFill/>
            <a:miter lim="800000"/>
            <a:headEnd/>
            <a:tailEnd/>
          </a:ln>
        </p:spPr>
        <p:txBody>
          <a:bodyPr wrap="square">
            <a:noAutofit/>
          </a:bodyPr>
          <a:lstStyle/>
          <a:p>
            <a:pPr algn="ctr" eaLnBrk="0" fontAlgn="base" hangingPunct="0">
              <a:spcAft>
                <a:spcPts val="0"/>
              </a:spcAft>
            </a:pPr>
            <a:r>
              <a:rPr lang="pl-PL" sz="1600" b="1" kern="1200" dirty="0">
                <a:solidFill>
                  <a:srgbClr val="000000"/>
                </a:solidFill>
                <a:effectLst/>
                <a:latin typeface="+mn-lt"/>
                <a:ea typeface="Times New Roman" panose="02020603050405020304" pitchFamily="18" charset="0"/>
              </a:rPr>
              <a:t>zaspokojenie potrzeb specyficznych uruchamia zasoby indywidualne, </a:t>
            </a:r>
            <a:br>
              <a:rPr lang="pl-PL" sz="1600" b="1" kern="1200" dirty="0">
                <a:solidFill>
                  <a:srgbClr val="000000"/>
                </a:solidFill>
                <a:effectLst/>
                <a:latin typeface="+mn-lt"/>
                <a:ea typeface="Times New Roman" panose="02020603050405020304" pitchFamily="18" charset="0"/>
              </a:rPr>
            </a:br>
            <a:r>
              <a:rPr lang="pl-PL" sz="1600" b="1" kern="1200" dirty="0">
                <a:solidFill>
                  <a:srgbClr val="000000"/>
                </a:solidFill>
                <a:effectLst/>
                <a:latin typeface="+mn-lt"/>
                <a:ea typeface="Times New Roman" panose="02020603050405020304" pitchFamily="18" charset="0"/>
              </a:rPr>
              <a:t>pozwalające  radzić sobie z nowymi / niezaspokojonymi potrzebami specjalnymi</a:t>
            </a:r>
            <a:endParaRPr lang="pl-PL" sz="2800" b="1" dirty="0">
              <a:effectLst/>
              <a:latin typeface="+mn-lt"/>
              <a:ea typeface="Times New Roman" panose="02020603050405020304" pitchFamily="18" charset="0"/>
            </a:endParaRPr>
          </a:p>
        </p:txBody>
      </p:sp>
      <p:sp>
        <p:nvSpPr>
          <p:cNvPr id="9" name="pole tekstowe 15"/>
          <p:cNvSpPr txBox="1">
            <a:spLocks noChangeArrowheads="1"/>
          </p:cNvSpPr>
          <p:nvPr/>
        </p:nvSpPr>
        <p:spPr bwMode="auto">
          <a:xfrm>
            <a:off x="374298" y="3604148"/>
            <a:ext cx="8373710" cy="534509"/>
          </a:xfrm>
          <a:prstGeom prst="rect">
            <a:avLst/>
          </a:prstGeom>
          <a:solidFill>
            <a:srgbClr val="CCFF33"/>
          </a:solidFill>
          <a:ln w="9525">
            <a:noFill/>
            <a:miter lim="800000"/>
            <a:headEnd/>
            <a:tailEnd/>
          </a:ln>
        </p:spPr>
        <p:txBody>
          <a:bodyPr wrap="square">
            <a:noAutofit/>
          </a:bodyPr>
          <a:lstStyle/>
          <a:p>
            <a:pPr algn="ctr" eaLnBrk="0" fontAlgn="base" hangingPunct="0">
              <a:spcAft>
                <a:spcPts val="0"/>
              </a:spcAft>
            </a:pPr>
            <a:r>
              <a:rPr lang="pl-PL" sz="1600" b="1" kern="1200" dirty="0">
                <a:solidFill>
                  <a:srgbClr val="000000"/>
                </a:solidFill>
                <a:effectLst/>
                <a:latin typeface="Arial Black" panose="020B0A04020102020204" pitchFamily="34" charset="0"/>
                <a:ea typeface="Times New Roman" panose="02020603050405020304" pitchFamily="18" charset="0"/>
              </a:rPr>
              <a:t>B. POTRZEBY SPECYFICZNE</a:t>
            </a:r>
            <a:endParaRPr lang="pl-PL" sz="2800" b="1" dirty="0">
              <a:effectLst/>
              <a:latin typeface="Arial Black" panose="020B0A04020102020204" pitchFamily="34" charset="0"/>
              <a:ea typeface="Times New Roman" panose="02020603050405020304" pitchFamily="18" charset="0"/>
            </a:endParaRPr>
          </a:p>
          <a:p>
            <a:pPr algn="ctr" eaLnBrk="0" fontAlgn="base" hangingPunct="0">
              <a:spcAft>
                <a:spcPts val="0"/>
              </a:spcAft>
            </a:pPr>
            <a:r>
              <a:rPr lang="pl-PL" sz="1600" b="1" kern="1200" dirty="0">
                <a:effectLst/>
                <a:latin typeface="+mn-lt"/>
                <a:ea typeface="Times New Roman" panose="02020603050405020304" pitchFamily="18" charset="0"/>
              </a:rPr>
              <a:t>charakterystyczne dla danego ETAPU rozwojowego</a:t>
            </a:r>
            <a:endParaRPr lang="pl-PL" sz="2800" b="1" dirty="0">
              <a:effectLst/>
              <a:latin typeface="+mn-lt"/>
              <a:ea typeface="Times New Roman" panose="02020603050405020304" pitchFamily="18" charset="0"/>
            </a:endParaRPr>
          </a:p>
        </p:txBody>
      </p:sp>
      <p:sp>
        <p:nvSpPr>
          <p:cNvPr id="10" name="pole tekstowe 14"/>
          <p:cNvSpPr txBox="1">
            <a:spLocks noChangeArrowheads="1"/>
          </p:cNvSpPr>
          <p:nvPr/>
        </p:nvSpPr>
        <p:spPr bwMode="auto">
          <a:xfrm>
            <a:off x="360150" y="5092179"/>
            <a:ext cx="8420870" cy="638082"/>
          </a:xfrm>
          <a:prstGeom prst="rect">
            <a:avLst/>
          </a:prstGeom>
          <a:solidFill>
            <a:srgbClr val="99FFCC"/>
          </a:solidFill>
          <a:ln w="9525">
            <a:noFill/>
            <a:miter lim="800000"/>
            <a:headEnd/>
            <a:tailEnd/>
          </a:ln>
        </p:spPr>
        <p:txBody>
          <a:bodyPr wrap="square">
            <a:noAutofit/>
          </a:bodyPr>
          <a:lstStyle/>
          <a:p>
            <a:pPr marL="342900" lvl="0" indent="-342900" algn="ctr" eaLnBrk="0" fontAlgn="base" hangingPunct="0">
              <a:spcAft>
                <a:spcPts val="0"/>
              </a:spcAft>
              <a:buFont typeface="+mj-lt"/>
              <a:buAutoNum type="alphaUcPeriod"/>
            </a:pPr>
            <a:r>
              <a:rPr lang="pl-PL" sz="2000" b="1" kern="1200" dirty="0">
                <a:solidFill>
                  <a:srgbClr val="002060"/>
                </a:solidFill>
                <a:effectLst/>
                <a:latin typeface="Arial Black" panose="020B0A04020102020204" pitchFamily="34" charset="0"/>
                <a:ea typeface="Times New Roman" panose="02020603050405020304" pitchFamily="18" charset="0"/>
              </a:rPr>
              <a:t>POTRZEBY UNIWERSALNE R – A - K</a:t>
            </a:r>
            <a:endParaRPr lang="pl-PL" sz="3600" b="1" dirty="0">
              <a:solidFill>
                <a:srgbClr val="002060"/>
              </a:solidFill>
              <a:effectLst/>
              <a:latin typeface="Arial Black" panose="020B0A04020102020204" pitchFamily="34" charset="0"/>
              <a:ea typeface="Times New Roman" panose="02020603050405020304" pitchFamily="18" charset="0"/>
            </a:endParaRPr>
          </a:p>
          <a:p>
            <a:pPr algn="ctr" eaLnBrk="0" fontAlgn="base" hangingPunct="0">
              <a:spcAft>
                <a:spcPts val="0"/>
              </a:spcAft>
            </a:pPr>
            <a:r>
              <a:rPr lang="pl-PL" sz="1600" b="1" kern="1200" dirty="0">
                <a:solidFill>
                  <a:srgbClr val="000000"/>
                </a:solidFill>
                <a:effectLst/>
                <a:latin typeface="+mn-lt"/>
                <a:ea typeface="Times New Roman" panose="02020603050405020304" pitchFamily="18" charset="0"/>
              </a:rPr>
              <a:t>cechują każdego CZŁOWIEKA  : potrzeba więzi / relacji, autonomii i kompetencji </a:t>
            </a:r>
            <a:endParaRPr lang="pl-PL" sz="2800" b="1" dirty="0">
              <a:effectLst/>
              <a:latin typeface="+mn-lt"/>
              <a:ea typeface="Times New Roman" panose="02020603050405020304" pitchFamily="18" charset="0"/>
            </a:endParaRPr>
          </a:p>
        </p:txBody>
      </p:sp>
      <p:sp>
        <p:nvSpPr>
          <p:cNvPr id="11" name="pole tekstowe 14"/>
          <p:cNvSpPr txBox="1">
            <a:spLocks noChangeArrowheads="1"/>
          </p:cNvSpPr>
          <p:nvPr/>
        </p:nvSpPr>
        <p:spPr bwMode="auto">
          <a:xfrm>
            <a:off x="374298" y="4353535"/>
            <a:ext cx="8419927" cy="534509"/>
          </a:xfrm>
          <a:prstGeom prst="rect">
            <a:avLst/>
          </a:prstGeom>
          <a:solidFill>
            <a:schemeClr val="bg1"/>
          </a:solidFill>
          <a:ln w="9525">
            <a:noFill/>
            <a:miter lim="800000"/>
            <a:headEnd/>
            <a:tailEnd/>
          </a:ln>
        </p:spPr>
        <p:txBody>
          <a:bodyPr wrap="square">
            <a:noAutofit/>
          </a:bodyPr>
          <a:lstStyle/>
          <a:p>
            <a:pPr algn="ctr" eaLnBrk="0" fontAlgn="base" hangingPunct="0">
              <a:spcAft>
                <a:spcPts val="0"/>
              </a:spcAft>
            </a:pPr>
            <a:r>
              <a:rPr lang="pl-PL" sz="1600" b="1" kern="1200" dirty="0">
                <a:solidFill>
                  <a:srgbClr val="000000"/>
                </a:solidFill>
                <a:effectLst/>
                <a:latin typeface="+mn-lt"/>
                <a:ea typeface="Times New Roman" panose="02020603050405020304" pitchFamily="18" charset="0"/>
              </a:rPr>
              <a:t>zaspokojenie potrzeb uniwersalnych uruchamia zasoby indywidualne, pozwalające </a:t>
            </a:r>
            <a:br>
              <a:rPr lang="pl-PL" sz="1600" b="1" kern="1200" dirty="0">
                <a:solidFill>
                  <a:srgbClr val="000000"/>
                </a:solidFill>
                <a:effectLst/>
                <a:latin typeface="+mn-lt"/>
                <a:ea typeface="Times New Roman" panose="02020603050405020304" pitchFamily="18" charset="0"/>
              </a:rPr>
            </a:br>
            <a:r>
              <a:rPr lang="pl-PL" sz="1600" b="1" kern="1200" dirty="0">
                <a:solidFill>
                  <a:srgbClr val="000000"/>
                </a:solidFill>
                <a:effectLst/>
                <a:latin typeface="+mn-lt"/>
                <a:ea typeface="Times New Roman" panose="02020603050405020304" pitchFamily="18" charset="0"/>
              </a:rPr>
              <a:t>radzić sobie z nowymi / niezaspokojonymi potrzebami specyficznymi danego etapu rozwoju</a:t>
            </a:r>
            <a:endParaRPr lang="pl-PL" sz="2800" b="1" dirty="0">
              <a:effectLst/>
              <a:latin typeface="+mn-lt"/>
              <a:ea typeface="Times New Roman" panose="02020603050405020304" pitchFamily="18" charset="0"/>
            </a:endParaRPr>
          </a:p>
        </p:txBody>
      </p:sp>
      <p:sp>
        <p:nvSpPr>
          <p:cNvPr id="12" name="Pole tekstowe 89"/>
          <p:cNvSpPr txBox="1"/>
          <p:nvPr/>
        </p:nvSpPr>
        <p:spPr>
          <a:xfrm>
            <a:off x="287524" y="5933785"/>
            <a:ext cx="8568952" cy="586119"/>
          </a:xfrm>
          <a:prstGeom prst="rect">
            <a:avLst/>
          </a:prstGeom>
          <a:solidFill>
            <a:srgbClr val="FFFF00"/>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pl-PL" sz="2400" b="1" cap="small" dirty="0">
                <a:solidFill>
                  <a:srgbClr val="002060"/>
                </a:solidFill>
                <a:effectLst/>
                <a:ea typeface="Times New Roman" panose="02020603050405020304" pitchFamily="18" charset="0"/>
              </a:rPr>
              <a:t>Organizacja otoczenia fizycznego i społecznego</a:t>
            </a:r>
            <a:endParaRPr lang="pl-PL" sz="3600" b="1" dirty="0">
              <a:solidFill>
                <a:srgbClr val="002060"/>
              </a:solidFill>
              <a:effectLst/>
              <a:ea typeface="Times New Roman" panose="02020603050405020304" pitchFamily="18" charset="0"/>
            </a:endParaRPr>
          </a:p>
        </p:txBody>
      </p:sp>
      <p:grpSp>
        <p:nvGrpSpPr>
          <p:cNvPr id="13" name="Grupa 12"/>
          <p:cNvGrpSpPr/>
          <p:nvPr/>
        </p:nvGrpSpPr>
        <p:grpSpPr>
          <a:xfrm>
            <a:off x="1082640" y="5679512"/>
            <a:ext cx="6959848" cy="253377"/>
            <a:chOff x="0" y="-211953"/>
            <a:chExt cx="4686658" cy="266391"/>
          </a:xfrm>
        </p:grpSpPr>
        <p:sp>
          <p:nvSpPr>
            <p:cNvPr id="14" name="Strzałka w górę 13"/>
            <p:cNvSpPr/>
            <p:nvPr/>
          </p:nvSpPr>
          <p:spPr>
            <a:xfrm>
              <a:off x="0" y="-211953"/>
              <a:ext cx="337814" cy="266057"/>
            </a:xfrm>
            <a:prstGeom prst="upArrow">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pl-PL" sz="4000" b="1"/>
            </a:p>
          </p:txBody>
        </p:sp>
        <p:sp>
          <p:nvSpPr>
            <p:cNvPr id="15" name="Strzałka w górę 14"/>
            <p:cNvSpPr/>
            <p:nvPr/>
          </p:nvSpPr>
          <p:spPr>
            <a:xfrm>
              <a:off x="4348264" y="-211953"/>
              <a:ext cx="338394" cy="266391"/>
            </a:xfrm>
            <a:prstGeom prst="upArrow">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pl-PL" sz="4000" b="1"/>
            </a:p>
          </p:txBody>
        </p:sp>
        <p:sp>
          <p:nvSpPr>
            <p:cNvPr id="16" name="Strzałka w górę 15"/>
            <p:cNvSpPr/>
            <p:nvPr/>
          </p:nvSpPr>
          <p:spPr>
            <a:xfrm>
              <a:off x="2898842" y="-211953"/>
              <a:ext cx="337814" cy="266057"/>
            </a:xfrm>
            <a:prstGeom prst="upArrow">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pl-PL" sz="4000" b="1"/>
            </a:p>
          </p:txBody>
        </p:sp>
        <p:sp>
          <p:nvSpPr>
            <p:cNvPr id="17" name="Strzałka w górę 16"/>
            <p:cNvSpPr/>
            <p:nvPr/>
          </p:nvSpPr>
          <p:spPr>
            <a:xfrm>
              <a:off x="1459149" y="-211953"/>
              <a:ext cx="337814" cy="266057"/>
            </a:xfrm>
            <a:prstGeom prst="upArrow">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pl-PL" sz="4000" b="1"/>
            </a:p>
          </p:txBody>
        </p:sp>
      </p:grpSp>
      <p:sp>
        <p:nvSpPr>
          <p:cNvPr id="20" name="Strzałka w górę 19"/>
          <p:cNvSpPr/>
          <p:nvPr/>
        </p:nvSpPr>
        <p:spPr bwMode="auto">
          <a:xfrm>
            <a:off x="8562704" y="1024105"/>
            <a:ext cx="504543" cy="5495799"/>
          </a:xfrm>
          <a:prstGeom prst="up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943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nalezione obrazy dla zapytania epigenetic landsca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9950"/>
            <a:ext cx="9144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pole tekstowe 1"/>
          <p:cNvSpPr txBox="1">
            <a:spLocks noChangeArrowheads="1"/>
          </p:cNvSpPr>
          <p:nvPr/>
        </p:nvSpPr>
        <p:spPr bwMode="auto">
          <a:xfrm>
            <a:off x="0" y="115888"/>
            <a:ext cx="9144000" cy="84772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600"/>
              </a:spcAft>
              <a:buClrTx/>
              <a:buSzTx/>
              <a:buFontTx/>
              <a:buChar char="•"/>
            </a:pPr>
            <a:r>
              <a:rPr lang="pl-PL" altLang="pl-PL" sz="2200" b="1">
                <a:solidFill>
                  <a:srgbClr val="002060"/>
                </a:solidFill>
                <a:latin typeface="Arial Narrow" panose="020B0606020202030204" pitchFamily="34" charset="0"/>
              </a:rPr>
              <a:t>Życie to ciągłe wybieranie, a bieg rozwoju to konsekwencja tych wyborów</a:t>
            </a:r>
          </a:p>
          <a:p>
            <a:pPr>
              <a:spcBef>
                <a:spcPct val="0"/>
              </a:spcBef>
              <a:spcAft>
                <a:spcPts val="600"/>
              </a:spcAft>
              <a:buClrTx/>
              <a:buSzTx/>
              <a:buFontTx/>
              <a:buChar char="•"/>
            </a:pPr>
            <a:r>
              <a:rPr lang="pl-PL" altLang="pl-PL" sz="2200" b="1">
                <a:solidFill>
                  <a:srgbClr val="002060"/>
                </a:solidFill>
                <a:latin typeface="Arial Narrow" panose="020B0606020202030204" pitchFamily="34" charset="0"/>
              </a:rPr>
              <a:t>Edukacja daje świadomość, gotowość i narzędzia  wybierania</a:t>
            </a:r>
          </a:p>
        </p:txBody>
      </p:sp>
      <p:sp>
        <p:nvSpPr>
          <p:cNvPr id="2" name="pole tekstowe 1"/>
          <p:cNvSpPr txBox="1">
            <a:spLocks noChangeArrowheads="1"/>
          </p:cNvSpPr>
          <p:nvPr/>
        </p:nvSpPr>
        <p:spPr bwMode="auto">
          <a:xfrm>
            <a:off x="0" y="1125538"/>
            <a:ext cx="4500563" cy="1014412"/>
          </a:xfrm>
          <a:prstGeom prst="rect">
            <a:avLst/>
          </a:prstGeom>
          <a:solidFill>
            <a:schemeClr val="bg1"/>
          </a:solidFill>
          <a:ln w="76200">
            <a:solidFill>
              <a:srgbClr val="FF33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l-PL" altLang="pl-PL" sz="2000" b="1">
                <a:solidFill>
                  <a:srgbClr val="002060"/>
                </a:solidFill>
                <a:latin typeface="Arial Narrow" panose="020B0606020202030204" pitchFamily="34" charset="0"/>
              </a:rPr>
              <a:t>Osoba o dużej zdolności adaptacyjnej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(pola eksploracji wokół ścieżki rozwoju),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ale o niskiej  mobilności adaptacyjnej</a:t>
            </a:r>
          </a:p>
        </p:txBody>
      </p:sp>
      <p:sp>
        <p:nvSpPr>
          <p:cNvPr id="5" name="pole tekstowe 4"/>
          <p:cNvSpPr txBox="1">
            <a:spLocks noChangeArrowheads="1"/>
          </p:cNvSpPr>
          <p:nvPr/>
        </p:nvSpPr>
        <p:spPr bwMode="auto">
          <a:xfrm>
            <a:off x="4533900" y="1125538"/>
            <a:ext cx="4498975" cy="1016000"/>
          </a:xfrm>
          <a:prstGeom prst="rect">
            <a:avLst/>
          </a:prstGeom>
          <a:solidFill>
            <a:schemeClr val="bg1"/>
          </a:solidFill>
          <a:ln w="76200">
            <a:solidFill>
              <a:srgbClr val="33CC33"/>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l-PL" altLang="pl-PL" sz="2000" b="1">
                <a:solidFill>
                  <a:srgbClr val="002060"/>
                </a:solidFill>
                <a:latin typeface="Arial Narrow" panose="020B0606020202030204" pitchFamily="34" charset="0"/>
              </a:rPr>
              <a:t>Osoba o dużej zdolności adaptacyjnej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(pola eksploracji blisko i daleko od kreodu)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i o wysokiej mobilności adaptacyjnej</a:t>
            </a:r>
          </a:p>
        </p:txBody>
      </p:sp>
      <p:sp>
        <p:nvSpPr>
          <p:cNvPr id="3" name="pole tekstowe 2"/>
          <p:cNvSpPr txBox="1">
            <a:spLocks noChangeArrowheads="1"/>
          </p:cNvSpPr>
          <p:nvPr/>
        </p:nvSpPr>
        <p:spPr bwMode="auto">
          <a:xfrm>
            <a:off x="2339975" y="2420938"/>
            <a:ext cx="21463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l-PL" altLang="pl-PL" sz="2000" b="1">
                <a:solidFill>
                  <a:srgbClr val="002060"/>
                </a:solidFill>
                <a:latin typeface="Arial Narrow" panose="020B0606020202030204" pitchFamily="34" charset="0"/>
              </a:rPr>
              <a:t>Eksploracja służy utrzymaniu się </a:t>
            </a:r>
            <a:br>
              <a:rPr lang="pl-PL" altLang="pl-PL" sz="2000" b="1">
                <a:solidFill>
                  <a:srgbClr val="002060"/>
                </a:solidFill>
                <a:latin typeface="Arial Narrow" panose="020B0606020202030204" pitchFamily="34" charset="0"/>
              </a:rPr>
            </a:br>
            <a:r>
              <a:rPr lang="pl-PL" altLang="pl-PL" sz="2000" b="1">
                <a:solidFill>
                  <a:srgbClr val="002060"/>
                </a:solidFill>
                <a:latin typeface="Arial Narrow" panose="020B0606020202030204" pitchFamily="34" charset="0"/>
              </a:rPr>
              <a:t>w swoim kreodzie przez jak najlepsze </a:t>
            </a:r>
            <a:r>
              <a:rPr lang="pl-PL" altLang="pl-PL" b="1">
                <a:solidFill>
                  <a:srgbClr val="002060"/>
                </a:solidFill>
                <a:latin typeface="Arial Black" panose="020B0A04020102020204" pitchFamily="34" charset="0"/>
              </a:rPr>
              <a:t>wykorzystanie zasobów danego środowiska</a:t>
            </a:r>
          </a:p>
        </p:txBody>
      </p:sp>
      <p:sp>
        <p:nvSpPr>
          <p:cNvPr id="7" name="pole tekstowe 6"/>
          <p:cNvSpPr txBox="1">
            <a:spLocks noChangeArrowheads="1"/>
          </p:cNvSpPr>
          <p:nvPr/>
        </p:nvSpPr>
        <p:spPr bwMode="auto">
          <a:xfrm>
            <a:off x="6659563" y="2420938"/>
            <a:ext cx="2373312"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l-PL" altLang="pl-PL" sz="2000" b="1">
                <a:solidFill>
                  <a:srgbClr val="002060"/>
                </a:solidFill>
                <a:latin typeface="Arial Narrow" panose="020B0606020202030204" pitchFamily="34" charset="0"/>
              </a:rPr>
              <a:t>Eksploracja służy zmianie kreodu przez zdobycie jak naj- większej </a:t>
            </a:r>
            <a:r>
              <a:rPr lang="pl-PL" altLang="pl-PL" b="1">
                <a:solidFill>
                  <a:srgbClr val="002060"/>
                </a:solidFill>
                <a:latin typeface="Arial Black" panose="020B0A04020102020204" pitchFamily="34" charset="0"/>
              </a:rPr>
              <a:t>wiedzy </a:t>
            </a:r>
            <a:br>
              <a:rPr lang="pl-PL" altLang="pl-PL" b="1">
                <a:solidFill>
                  <a:srgbClr val="002060"/>
                </a:solidFill>
                <a:latin typeface="Arial Black" panose="020B0A04020102020204" pitchFamily="34" charset="0"/>
              </a:rPr>
            </a:br>
            <a:r>
              <a:rPr lang="pl-PL" altLang="pl-PL" b="1">
                <a:solidFill>
                  <a:srgbClr val="002060"/>
                </a:solidFill>
                <a:latin typeface="Arial Black" panose="020B0A04020102020204" pitchFamily="34" charset="0"/>
              </a:rPr>
              <a:t>o zasobach różnych środowisk</a:t>
            </a:r>
          </a:p>
        </p:txBody>
      </p:sp>
      <p:sp>
        <p:nvSpPr>
          <p:cNvPr id="4" name="Dowolny kształt 3"/>
          <p:cNvSpPr/>
          <p:nvPr/>
        </p:nvSpPr>
        <p:spPr>
          <a:xfrm rot="295841">
            <a:off x="7956550" y="4121150"/>
            <a:ext cx="574675" cy="1711325"/>
          </a:xfrm>
          <a:custGeom>
            <a:avLst/>
            <a:gdLst>
              <a:gd name="connsiteX0" fmla="*/ 678873 w 678873"/>
              <a:gd name="connsiteY0" fmla="*/ 0 h 1454790"/>
              <a:gd name="connsiteX1" fmla="*/ 665018 w 678873"/>
              <a:gd name="connsiteY1" fmla="*/ 457200 h 1454790"/>
              <a:gd name="connsiteX2" fmla="*/ 651164 w 678873"/>
              <a:gd name="connsiteY2" fmla="*/ 498763 h 1454790"/>
              <a:gd name="connsiteX3" fmla="*/ 609600 w 678873"/>
              <a:gd name="connsiteY3" fmla="*/ 568036 h 1454790"/>
              <a:gd name="connsiteX4" fmla="*/ 581891 w 678873"/>
              <a:gd name="connsiteY4" fmla="*/ 665018 h 1454790"/>
              <a:gd name="connsiteX5" fmla="*/ 554182 w 678873"/>
              <a:gd name="connsiteY5" fmla="*/ 720436 h 1454790"/>
              <a:gd name="connsiteX6" fmla="*/ 540328 w 678873"/>
              <a:gd name="connsiteY6" fmla="*/ 762000 h 1454790"/>
              <a:gd name="connsiteX7" fmla="*/ 526473 w 678873"/>
              <a:gd name="connsiteY7" fmla="*/ 817418 h 1454790"/>
              <a:gd name="connsiteX8" fmla="*/ 498764 w 678873"/>
              <a:gd name="connsiteY8" fmla="*/ 858982 h 1454790"/>
              <a:gd name="connsiteX9" fmla="*/ 471055 w 678873"/>
              <a:gd name="connsiteY9" fmla="*/ 928254 h 1454790"/>
              <a:gd name="connsiteX10" fmla="*/ 443346 w 678873"/>
              <a:gd name="connsiteY10" fmla="*/ 983673 h 1454790"/>
              <a:gd name="connsiteX11" fmla="*/ 415637 w 678873"/>
              <a:gd name="connsiteY11" fmla="*/ 1052945 h 1454790"/>
              <a:gd name="connsiteX12" fmla="*/ 401782 w 678873"/>
              <a:gd name="connsiteY12" fmla="*/ 1108363 h 1454790"/>
              <a:gd name="connsiteX13" fmla="*/ 374073 w 678873"/>
              <a:gd name="connsiteY13" fmla="*/ 1149927 h 1454790"/>
              <a:gd name="connsiteX14" fmla="*/ 360218 w 678873"/>
              <a:gd name="connsiteY14" fmla="*/ 1191491 h 1454790"/>
              <a:gd name="connsiteX15" fmla="*/ 318655 w 678873"/>
              <a:gd name="connsiteY15" fmla="*/ 1219200 h 1454790"/>
              <a:gd name="connsiteX16" fmla="*/ 290946 w 678873"/>
              <a:gd name="connsiteY16" fmla="*/ 1260763 h 1454790"/>
              <a:gd name="connsiteX17" fmla="*/ 263237 w 678873"/>
              <a:gd name="connsiteY17" fmla="*/ 1288473 h 1454790"/>
              <a:gd name="connsiteX18" fmla="*/ 249382 w 678873"/>
              <a:gd name="connsiteY18" fmla="*/ 1330036 h 1454790"/>
              <a:gd name="connsiteX19" fmla="*/ 166255 w 678873"/>
              <a:gd name="connsiteY19" fmla="*/ 1357745 h 1454790"/>
              <a:gd name="connsiteX20" fmla="*/ 96982 w 678873"/>
              <a:gd name="connsiteY20" fmla="*/ 1440873 h 1454790"/>
              <a:gd name="connsiteX21" fmla="*/ 0 w 678873"/>
              <a:gd name="connsiteY21" fmla="*/ 1454727 h 14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8873" h="1454790">
                <a:moveTo>
                  <a:pt x="678873" y="0"/>
                </a:moveTo>
                <a:cubicBezTo>
                  <a:pt x="674255" y="152400"/>
                  <a:pt x="673475" y="304965"/>
                  <a:pt x="665018" y="457200"/>
                </a:cubicBezTo>
                <a:cubicBezTo>
                  <a:pt x="664208" y="471781"/>
                  <a:pt x="657695" y="485701"/>
                  <a:pt x="651164" y="498763"/>
                </a:cubicBezTo>
                <a:cubicBezTo>
                  <a:pt x="639121" y="522849"/>
                  <a:pt x="623455" y="544945"/>
                  <a:pt x="609600" y="568036"/>
                </a:cubicBezTo>
                <a:cubicBezTo>
                  <a:pt x="602568" y="596164"/>
                  <a:pt x="593818" y="637188"/>
                  <a:pt x="581891" y="665018"/>
                </a:cubicBezTo>
                <a:cubicBezTo>
                  <a:pt x="573755" y="684001"/>
                  <a:pt x="562318" y="701453"/>
                  <a:pt x="554182" y="720436"/>
                </a:cubicBezTo>
                <a:cubicBezTo>
                  <a:pt x="548429" y="733859"/>
                  <a:pt x="544340" y="747958"/>
                  <a:pt x="540328" y="762000"/>
                </a:cubicBezTo>
                <a:cubicBezTo>
                  <a:pt x="535097" y="780309"/>
                  <a:pt x="533974" y="799916"/>
                  <a:pt x="526473" y="817418"/>
                </a:cubicBezTo>
                <a:cubicBezTo>
                  <a:pt x="519914" y="832723"/>
                  <a:pt x="506211" y="844089"/>
                  <a:pt x="498764" y="858982"/>
                </a:cubicBezTo>
                <a:cubicBezTo>
                  <a:pt x="487642" y="881226"/>
                  <a:pt x="481155" y="905528"/>
                  <a:pt x="471055" y="928254"/>
                </a:cubicBezTo>
                <a:cubicBezTo>
                  <a:pt x="462667" y="947127"/>
                  <a:pt x="451734" y="964800"/>
                  <a:pt x="443346" y="983673"/>
                </a:cubicBezTo>
                <a:cubicBezTo>
                  <a:pt x="433246" y="1006399"/>
                  <a:pt x="423502" y="1029352"/>
                  <a:pt x="415637" y="1052945"/>
                </a:cubicBezTo>
                <a:cubicBezTo>
                  <a:pt x="409616" y="1071009"/>
                  <a:pt x="409283" y="1090861"/>
                  <a:pt x="401782" y="1108363"/>
                </a:cubicBezTo>
                <a:cubicBezTo>
                  <a:pt x="395223" y="1123668"/>
                  <a:pt x="381520" y="1135034"/>
                  <a:pt x="374073" y="1149927"/>
                </a:cubicBezTo>
                <a:cubicBezTo>
                  <a:pt x="367542" y="1162989"/>
                  <a:pt x="369341" y="1180087"/>
                  <a:pt x="360218" y="1191491"/>
                </a:cubicBezTo>
                <a:cubicBezTo>
                  <a:pt x="349816" y="1204493"/>
                  <a:pt x="332509" y="1209964"/>
                  <a:pt x="318655" y="1219200"/>
                </a:cubicBezTo>
                <a:cubicBezTo>
                  <a:pt x="309419" y="1233054"/>
                  <a:pt x="301348" y="1247761"/>
                  <a:pt x="290946" y="1260763"/>
                </a:cubicBezTo>
                <a:cubicBezTo>
                  <a:pt x="282786" y="1270963"/>
                  <a:pt x="269958" y="1277272"/>
                  <a:pt x="263237" y="1288473"/>
                </a:cubicBezTo>
                <a:cubicBezTo>
                  <a:pt x="255723" y="1300996"/>
                  <a:pt x="261266" y="1321548"/>
                  <a:pt x="249382" y="1330036"/>
                </a:cubicBezTo>
                <a:cubicBezTo>
                  <a:pt x="225614" y="1347013"/>
                  <a:pt x="166255" y="1357745"/>
                  <a:pt x="166255" y="1357745"/>
                </a:cubicBezTo>
                <a:cubicBezTo>
                  <a:pt x="166023" y="1358055"/>
                  <a:pt x="113204" y="1433921"/>
                  <a:pt x="96982" y="1440873"/>
                </a:cubicBezTo>
                <a:cubicBezTo>
                  <a:pt x="60430" y="1456538"/>
                  <a:pt x="34871" y="1454727"/>
                  <a:pt x="0" y="1454727"/>
                </a:cubicBezTo>
              </a:path>
            </a:pathLst>
          </a:custGeom>
          <a:noFill/>
          <a:ln w="76200">
            <a:solidFill>
              <a:srgbClr val="0000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extLst>
      <p:ext uri="{BB962C8B-B14F-4D97-AF65-F5344CB8AC3E}">
        <p14:creationId xmlns:p14="http://schemas.microsoft.com/office/powerpoint/2010/main" val="2771198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nalezione obrazy dla zapytania epigenetic landsca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1075"/>
            <a:ext cx="5799138"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pole tekstowe 11"/>
          <p:cNvSpPr txBox="1">
            <a:spLocks noChangeArrowheads="1"/>
          </p:cNvSpPr>
          <p:nvPr/>
        </p:nvSpPr>
        <p:spPr bwMode="auto">
          <a:xfrm>
            <a:off x="5921375" y="10766425"/>
            <a:ext cx="398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pl-PL" sz="3200">
                <a:solidFill>
                  <a:srgbClr val="002060"/>
                </a:solidFill>
                <a:latin typeface="Arial Narrow" panose="020B0606020202030204" pitchFamily="34" charset="0"/>
              </a:rPr>
              <a:t>xx</a:t>
            </a:r>
          </a:p>
        </p:txBody>
      </p:sp>
      <p:pic>
        <p:nvPicPr>
          <p:cNvPr id="20" name="Picture 4" descr="Podobny obra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1260475"/>
            <a:ext cx="4392612"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txBox="1">
            <a:spLocks noChangeArrowheads="1"/>
          </p:cNvSpPr>
          <p:nvPr/>
        </p:nvSpPr>
        <p:spPr>
          <a:xfrm>
            <a:off x="0" y="239713"/>
            <a:ext cx="9144000" cy="777875"/>
          </a:xfrm>
          <a:prstGeom prst="rect">
            <a:avLst/>
          </a:prstGeom>
          <a:solidFill>
            <a:srgbClr val="CCFF99"/>
          </a:solidFill>
        </p:spPr>
        <p:txBody>
          <a:bodyPr lIns="90000" tIns="46800" rIns="90000" bIns="46800"/>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algn="ct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pl-PL" sz="3400" kern="0">
                <a:solidFill>
                  <a:srgbClr val="002060"/>
                </a:solidFill>
                <a:latin typeface="Arial Black" panose="020B0A04020102020204" pitchFamily="34" charset="0"/>
              </a:rPr>
              <a:t>PEJZAŻ EPIGENETYCZNY</a:t>
            </a:r>
            <a:r>
              <a:rPr lang="pl-PL" altLang="pl-PL" sz="3400" kern="0">
                <a:solidFill>
                  <a:srgbClr val="002060"/>
                </a:solidFill>
                <a:latin typeface="Arial Black" panose="020B0A04020102020204" pitchFamily="34" charset="0"/>
              </a:rPr>
              <a:t> </a:t>
            </a:r>
            <a:r>
              <a:rPr lang="pl-PL" altLang="pl-PL" sz="3400" kern="0">
                <a:solidFill>
                  <a:srgbClr val="002060"/>
                </a:solidFill>
                <a:latin typeface="Arial Narrow" panose="020B0606020202030204" pitchFamily="34" charset="0"/>
              </a:rPr>
              <a:t>(Waddington)</a:t>
            </a:r>
            <a:endParaRPr lang="en-US" altLang="pl-PL" sz="3400" kern="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194453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trzałka w dół 2"/>
          <p:cNvSpPr>
            <a:spLocks noChangeArrowheads="1"/>
          </p:cNvSpPr>
          <p:nvPr/>
        </p:nvSpPr>
        <p:spPr bwMode="auto">
          <a:xfrm>
            <a:off x="1360488" y="1965325"/>
            <a:ext cx="647700" cy="2928938"/>
          </a:xfrm>
          <a:prstGeom prst="downArrow">
            <a:avLst>
              <a:gd name="adj1" fmla="val 50000"/>
              <a:gd name="adj2" fmla="val 50036"/>
            </a:avLst>
          </a:prstGeom>
          <a:solidFill>
            <a:srgbClr val="00FF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l-PL" altLang="pl-PL" sz="1800"/>
          </a:p>
        </p:txBody>
      </p:sp>
      <p:sp>
        <p:nvSpPr>
          <p:cNvPr id="17411" name="Strzałka w prawo 1"/>
          <p:cNvSpPr>
            <a:spLocks noChangeArrowheads="1"/>
          </p:cNvSpPr>
          <p:nvPr/>
        </p:nvSpPr>
        <p:spPr bwMode="auto">
          <a:xfrm>
            <a:off x="3055938" y="971550"/>
            <a:ext cx="4813300" cy="790575"/>
          </a:xfrm>
          <a:prstGeom prst="rightArrow">
            <a:avLst>
              <a:gd name="adj1" fmla="val 50000"/>
              <a:gd name="adj2" fmla="val 50116"/>
            </a:avLst>
          </a:prstGeom>
          <a:solidFill>
            <a:srgbClr val="FF0066"/>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l-PL" altLang="pl-PL" sz="1800"/>
          </a:p>
        </p:txBody>
      </p:sp>
      <p:sp>
        <p:nvSpPr>
          <p:cNvPr id="17412" name="Rectangle 1"/>
          <p:cNvSpPr>
            <a:spLocks noGrp="1" noChangeArrowheads="1"/>
          </p:cNvSpPr>
          <p:nvPr>
            <p:ph type="title"/>
          </p:nvPr>
        </p:nvSpPr>
        <p:spPr>
          <a:xfrm>
            <a:off x="0" y="-4763"/>
            <a:ext cx="7956550" cy="631826"/>
          </a:xfrm>
          <a:solidFill>
            <a:srgbClr val="CCFF99"/>
          </a:solidFill>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2400">
                <a:solidFill>
                  <a:srgbClr val="002060"/>
                </a:solidFill>
                <a:latin typeface="Arial Black" panose="020B0A04020102020204" pitchFamily="34" charset="0"/>
              </a:rPr>
              <a:t>Związek homeostazy i homeorezy</a:t>
            </a:r>
          </a:p>
        </p:txBody>
      </p:sp>
      <p:sp>
        <p:nvSpPr>
          <p:cNvPr id="45078" name="AutoShape 5"/>
          <p:cNvSpPr>
            <a:spLocks noChangeArrowheads="1"/>
          </p:cNvSpPr>
          <p:nvPr/>
        </p:nvSpPr>
        <p:spPr bwMode="auto">
          <a:xfrm>
            <a:off x="7297738" y="1919288"/>
            <a:ext cx="571500" cy="457200"/>
          </a:xfrm>
          <a:prstGeom prst="downArrow">
            <a:avLst>
              <a:gd name="adj1" fmla="val 50000"/>
              <a:gd name="adj2" fmla="val 25000"/>
            </a:avLst>
          </a:prstGeom>
          <a:solidFill>
            <a:srgbClr val="FF0066"/>
          </a:solidFill>
          <a:ln w="9360">
            <a:solidFill>
              <a:srgbClr val="0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rgbClr val="000000"/>
              </a:buClr>
              <a:buSzTx/>
              <a:buFont typeface="Times New Roman" panose="02020603050405020304" pitchFamily="18" charset="0"/>
              <a:buNone/>
            </a:pPr>
            <a:endParaRPr lang="pl-PL" altLang="pl-PL" sz="1800">
              <a:solidFill>
                <a:srgbClr val="002060"/>
              </a:solidFill>
            </a:endParaRPr>
          </a:p>
        </p:txBody>
      </p:sp>
      <p:sp>
        <p:nvSpPr>
          <p:cNvPr id="45080" name="Text Box 7"/>
          <p:cNvSpPr txBox="1">
            <a:spLocks noChangeArrowheads="1"/>
          </p:cNvSpPr>
          <p:nvPr/>
        </p:nvSpPr>
        <p:spPr bwMode="auto">
          <a:xfrm>
            <a:off x="6211888" y="2387600"/>
            <a:ext cx="2743200" cy="1201738"/>
          </a:xfrm>
          <a:prstGeom prst="rect">
            <a:avLst/>
          </a:prstGeom>
          <a:solidFill>
            <a:srgbClr val="FFCCFF"/>
          </a:solidFill>
          <a:ln w="9360">
            <a:solidFill>
              <a:srgbClr val="000000"/>
            </a:solidFill>
            <a:miter lim="800000"/>
            <a:headEnd/>
            <a:tailEnd/>
          </a:ln>
          <a:effectLst>
            <a:glow rad="228600">
              <a:schemeClr val="accent4">
                <a:satMod val="175000"/>
                <a:alpha val="40000"/>
              </a:schemeClr>
            </a:glow>
          </a:effectLst>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defRPr/>
            </a:pPr>
            <a:r>
              <a:rPr lang="pl-PL" altLang="pl-PL" sz="3600" b="1">
                <a:solidFill>
                  <a:srgbClr val="002060"/>
                </a:solidFill>
                <a:latin typeface="Arial Narrow" panose="020B0606020202030204" pitchFamily="34" charset="0"/>
              </a:rPr>
              <a:t>zakłócenie </a:t>
            </a:r>
            <a:br>
              <a:rPr lang="pl-PL" altLang="pl-PL" sz="3600" b="1">
                <a:solidFill>
                  <a:srgbClr val="002060"/>
                </a:solidFill>
                <a:latin typeface="Arial Narrow" panose="020B0606020202030204" pitchFamily="34" charset="0"/>
              </a:rPr>
            </a:br>
            <a:r>
              <a:rPr lang="pl-PL" altLang="pl-PL" sz="3600" b="1">
                <a:solidFill>
                  <a:srgbClr val="002060"/>
                </a:solidFill>
                <a:latin typeface="Arial Narrow" panose="020B0606020202030204" pitchFamily="34" charset="0"/>
              </a:rPr>
              <a:t>homeorezy</a:t>
            </a:r>
          </a:p>
        </p:txBody>
      </p:sp>
      <p:sp>
        <p:nvSpPr>
          <p:cNvPr id="45082" name="Text Box 9"/>
          <p:cNvSpPr txBox="1">
            <a:spLocks noChangeArrowheads="1"/>
          </p:cNvSpPr>
          <p:nvPr/>
        </p:nvSpPr>
        <p:spPr bwMode="auto">
          <a:xfrm>
            <a:off x="5940425" y="4067175"/>
            <a:ext cx="1514475" cy="1109663"/>
          </a:xfrm>
          <a:prstGeom prst="rect">
            <a:avLst/>
          </a:prstGeom>
          <a:solidFill>
            <a:schemeClr val="bg1"/>
          </a:solidFill>
          <a:ln w="76200">
            <a:solidFill>
              <a:srgbClr val="00FF00"/>
            </a:solidFill>
            <a:miter lim="800000"/>
            <a:headEnd/>
            <a:tailEnd/>
          </a:ln>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200" b="1">
                <a:solidFill>
                  <a:srgbClr val="002060"/>
                </a:solidFill>
                <a:latin typeface="Arial Narrow" panose="020B0606020202030204" pitchFamily="34" charset="0"/>
              </a:rPr>
              <a:t>Stymulacja procesu rozwoju</a:t>
            </a:r>
          </a:p>
        </p:txBody>
      </p:sp>
      <p:sp>
        <p:nvSpPr>
          <p:cNvPr id="45083" name="Text Box 10"/>
          <p:cNvSpPr txBox="1">
            <a:spLocks noChangeArrowheads="1"/>
          </p:cNvSpPr>
          <p:nvPr/>
        </p:nvSpPr>
        <p:spPr bwMode="auto">
          <a:xfrm>
            <a:off x="7631113" y="4067175"/>
            <a:ext cx="1512887" cy="1109663"/>
          </a:xfrm>
          <a:prstGeom prst="rect">
            <a:avLst/>
          </a:prstGeom>
          <a:solidFill>
            <a:schemeClr val="bg1"/>
          </a:solidFill>
          <a:ln w="76200">
            <a:solidFill>
              <a:srgbClr val="FF0066"/>
            </a:solidFill>
            <a:miter lim="800000"/>
            <a:headEnd/>
            <a:tailEnd/>
          </a:ln>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200" b="1">
                <a:solidFill>
                  <a:srgbClr val="002060"/>
                </a:solidFill>
                <a:latin typeface="Arial Narrow" panose="020B0606020202030204" pitchFamily="34" charset="0"/>
              </a:rPr>
              <a:t>Zaburzenie procesu rozwoju</a:t>
            </a:r>
          </a:p>
        </p:txBody>
      </p:sp>
      <p:sp>
        <p:nvSpPr>
          <p:cNvPr id="52233" name="Text Box 19"/>
          <p:cNvSpPr txBox="1">
            <a:spLocks noChangeArrowheads="1"/>
          </p:cNvSpPr>
          <p:nvPr/>
        </p:nvSpPr>
        <p:spPr bwMode="auto">
          <a:xfrm>
            <a:off x="312738" y="765175"/>
            <a:ext cx="2743200" cy="1200150"/>
          </a:xfrm>
          <a:prstGeom prst="rect">
            <a:avLst/>
          </a:prstGeom>
          <a:solidFill>
            <a:srgbClr val="CCFF33"/>
          </a:solidFill>
          <a:ln w="9360">
            <a:solidFill>
              <a:srgbClr val="000000"/>
            </a:solidFill>
            <a:miter lim="800000"/>
            <a:headEnd/>
            <a:tailEnd/>
          </a:ln>
          <a:effectLst>
            <a:glow rad="228600">
              <a:schemeClr val="accent4">
                <a:satMod val="175000"/>
                <a:alpha val="40000"/>
              </a:schemeClr>
            </a:glow>
          </a:effectLst>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defRPr/>
            </a:pPr>
            <a:r>
              <a:rPr lang="pl-PL" altLang="pl-PL" sz="3600" b="1" dirty="0">
                <a:solidFill>
                  <a:srgbClr val="002060"/>
                </a:solidFill>
                <a:latin typeface="Arial Narrow" panose="020B0606020202030204" pitchFamily="34" charset="0"/>
              </a:rPr>
              <a:t>zakłócenie </a:t>
            </a:r>
            <a:br>
              <a:rPr lang="pl-PL" altLang="pl-PL" sz="3600" b="1" dirty="0">
                <a:solidFill>
                  <a:srgbClr val="002060"/>
                </a:solidFill>
                <a:latin typeface="Arial Narrow" panose="020B0606020202030204" pitchFamily="34" charset="0"/>
              </a:rPr>
            </a:br>
            <a:r>
              <a:rPr lang="pl-PL" altLang="pl-PL" sz="3600" b="1" dirty="0">
                <a:solidFill>
                  <a:srgbClr val="002060"/>
                </a:solidFill>
                <a:latin typeface="Arial Narrow" panose="020B0606020202030204" pitchFamily="34" charset="0"/>
              </a:rPr>
              <a:t>homeostazy</a:t>
            </a:r>
          </a:p>
        </p:txBody>
      </p:sp>
      <p:sp>
        <p:nvSpPr>
          <p:cNvPr id="45067" name="Text Box 20"/>
          <p:cNvSpPr txBox="1">
            <a:spLocks noChangeArrowheads="1"/>
          </p:cNvSpPr>
          <p:nvPr/>
        </p:nvSpPr>
        <p:spPr bwMode="auto">
          <a:xfrm>
            <a:off x="0" y="2055299"/>
            <a:ext cx="3332390" cy="1448731"/>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200" b="1" dirty="0">
                <a:solidFill>
                  <a:srgbClr val="002060"/>
                </a:solidFill>
                <a:latin typeface="Arial Narrow" panose="020B0606020202030204" pitchFamily="34" charset="0"/>
              </a:rPr>
              <a:t>zasoby jednostki </a:t>
            </a:r>
            <a:br>
              <a:rPr lang="pl-PL" altLang="pl-PL" sz="2200" b="1" dirty="0">
                <a:solidFill>
                  <a:srgbClr val="002060"/>
                </a:solidFill>
                <a:latin typeface="Arial Narrow" panose="020B0606020202030204" pitchFamily="34" charset="0"/>
              </a:rPr>
            </a:br>
            <a:r>
              <a:rPr lang="pl-PL" altLang="pl-PL" sz="2200" b="1" dirty="0">
                <a:solidFill>
                  <a:srgbClr val="002060"/>
                </a:solidFill>
                <a:latin typeface="Arial Narrow" panose="020B0606020202030204" pitchFamily="34" charset="0"/>
              </a:rPr>
              <a:t>oraz zasoby otoczenia są </a:t>
            </a:r>
            <a:r>
              <a:rPr lang="pl-PL" altLang="pl-PL" sz="2200" b="1" dirty="0">
                <a:solidFill>
                  <a:srgbClr val="FF0066"/>
                </a:solidFill>
                <a:latin typeface="Arial Narrow" panose="020B0606020202030204" pitchFamily="34" charset="0"/>
              </a:rPr>
              <a:t>wystarczające, </a:t>
            </a:r>
            <a:r>
              <a:rPr lang="pl-PL" altLang="pl-PL" sz="2200" b="1" dirty="0">
                <a:solidFill>
                  <a:srgbClr val="002060"/>
                </a:solidFill>
                <a:latin typeface="Arial Narrow" panose="020B0606020202030204" pitchFamily="34" charset="0"/>
              </a:rPr>
              <a:t>by radzić sobie z obciążeniami</a:t>
            </a:r>
          </a:p>
        </p:txBody>
      </p:sp>
      <p:sp>
        <p:nvSpPr>
          <p:cNvPr id="45068" name="Text Box 21"/>
          <p:cNvSpPr txBox="1">
            <a:spLocks noChangeArrowheads="1"/>
          </p:cNvSpPr>
          <p:nvPr/>
        </p:nvSpPr>
        <p:spPr bwMode="auto">
          <a:xfrm>
            <a:off x="328369" y="3619500"/>
            <a:ext cx="2743200" cy="895350"/>
          </a:xfrm>
          <a:prstGeom prst="rect">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600" b="1" dirty="0">
                <a:solidFill>
                  <a:srgbClr val="002060"/>
                </a:solidFill>
                <a:latin typeface="Arial Narrow" panose="020B0606020202030204" pitchFamily="34" charset="0"/>
              </a:rPr>
              <a:t>utrzymanie optymalnego stanu</a:t>
            </a:r>
          </a:p>
        </p:txBody>
      </p:sp>
      <p:sp>
        <p:nvSpPr>
          <p:cNvPr id="45069" name="Text Box 22"/>
          <p:cNvSpPr txBox="1">
            <a:spLocks noChangeArrowheads="1"/>
          </p:cNvSpPr>
          <p:nvPr/>
        </p:nvSpPr>
        <p:spPr bwMode="auto">
          <a:xfrm>
            <a:off x="312738" y="4894263"/>
            <a:ext cx="2743200" cy="587375"/>
          </a:xfrm>
          <a:prstGeom prst="rect">
            <a:avLst/>
          </a:prstGeom>
          <a:solidFill>
            <a:schemeClr val="bg1"/>
          </a:solidFill>
          <a:ln w="76200">
            <a:solidFill>
              <a:srgbClr val="00FF00"/>
            </a:solidFill>
            <a:miter lim="800000"/>
            <a:headEnd/>
            <a:tailEnd/>
          </a:ln>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ts val="600"/>
              </a:spcBef>
              <a:buClrTx/>
              <a:buSzTx/>
              <a:buFontTx/>
              <a:buNone/>
            </a:pPr>
            <a:r>
              <a:rPr lang="pl-PL" altLang="pl-PL" sz="3200" b="1">
                <a:solidFill>
                  <a:srgbClr val="002060"/>
                </a:solidFill>
                <a:latin typeface="Arial Narrow" panose="020B0606020202030204" pitchFamily="34" charset="0"/>
              </a:rPr>
              <a:t>stabilizacja</a:t>
            </a:r>
          </a:p>
        </p:txBody>
      </p:sp>
      <p:sp>
        <p:nvSpPr>
          <p:cNvPr id="45072" name="Text Box 25"/>
          <p:cNvSpPr txBox="1">
            <a:spLocks noChangeArrowheads="1"/>
          </p:cNvSpPr>
          <p:nvPr/>
        </p:nvSpPr>
        <p:spPr bwMode="auto">
          <a:xfrm>
            <a:off x="312738" y="5969000"/>
            <a:ext cx="2743200" cy="587375"/>
          </a:xfrm>
          <a:prstGeom prst="rect">
            <a:avLst/>
          </a:prstGeom>
          <a:solidFill>
            <a:schemeClr val="bg1"/>
          </a:solidFill>
          <a:ln w="57150">
            <a:solidFill>
              <a:srgbClr val="FF0066"/>
            </a:solidFill>
            <a:miter lim="800000"/>
            <a:headEnd/>
            <a:tailEnd/>
          </a:ln>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ts val="600"/>
              </a:spcBef>
              <a:buClrTx/>
              <a:buSzTx/>
              <a:buFontTx/>
              <a:buNone/>
            </a:pPr>
            <a:r>
              <a:rPr lang="pl-PL" altLang="pl-PL" sz="3200" b="1">
                <a:solidFill>
                  <a:srgbClr val="002060"/>
                </a:solidFill>
                <a:latin typeface="Arial Narrow" panose="020B0606020202030204" pitchFamily="34" charset="0"/>
              </a:rPr>
              <a:t>stagnacja</a:t>
            </a:r>
          </a:p>
        </p:txBody>
      </p:sp>
      <p:sp>
        <p:nvSpPr>
          <p:cNvPr id="45076" name="Text Box 3"/>
          <p:cNvSpPr txBox="1">
            <a:spLocks noChangeArrowheads="1"/>
          </p:cNvSpPr>
          <p:nvPr/>
        </p:nvSpPr>
        <p:spPr bwMode="auto">
          <a:xfrm>
            <a:off x="3348038" y="550068"/>
            <a:ext cx="2498725" cy="1787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200" b="1" dirty="0">
                <a:solidFill>
                  <a:srgbClr val="002060"/>
                </a:solidFill>
                <a:latin typeface="Arial Narrow" panose="020B0606020202030204" pitchFamily="34" charset="0"/>
              </a:rPr>
              <a:t>zasoby jednostki </a:t>
            </a:r>
            <a:br>
              <a:rPr lang="pl-PL" altLang="pl-PL" sz="2200" b="1" dirty="0">
                <a:solidFill>
                  <a:srgbClr val="002060"/>
                </a:solidFill>
                <a:latin typeface="Arial Narrow" panose="020B0606020202030204" pitchFamily="34" charset="0"/>
              </a:rPr>
            </a:br>
            <a:r>
              <a:rPr lang="pl-PL" altLang="pl-PL" sz="2200" b="1" dirty="0">
                <a:solidFill>
                  <a:srgbClr val="002060"/>
                </a:solidFill>
                <a:latin typeface="Arial Narrow" panose="020B0606020202030204" pitchFamily="34" charset="0"/>
              </a:rPr>
              <a:t>i zasoby otoczenia są </a:t>
            </a:r>
            <a:r>
              <a:rPr lang="pl-PL" altLang="pl-PL" sz="2200" b="1" dirty="0">
                <a:solidFill>
                  <a:srgbClr val="FF0066"/>
                </a:solidFill>
                <a:latin typeface="Arial Narrow" panose="020B0606020202030204" pitchFamily="34" charset="0"/>
              </a:rPr>
              <a:t>niewystarczające, </a:t>
            </a:r>
            <a:r>
              <a:rPr lang="pl-PL" altLang="pl-PL" sz="2200" b="1" dirty="0">
                <a:solidFill>
                  <a:srgbClr val="002060"/>
                </a:solidFill>
                <a:latin typeface="Arial Narrow" panose="020B0606020202030204" pitchFamily="34" charset="0"/>
              </a:rPr>
              <a:t>by poradzić sobie z obciążeniami</a:t>
            </a:r>
          </a:p>
        </p:txBody>
      </p:sp>
      <p:sp>
        <p:nvSpPr>
          <p:cNvPr id="45079" name="Text Box 6"/>
          <p:cNvSpPr txBox="1">
            <a:spLocks noChangeArrowheads="1"/>
          </p:cNvSpPr>
          <p:nvPr/>
        </p:nvSpPr>
        <p:spPr bwMode="auto">
          <a:xfrm>
            <a:off x="6211888" y="765175"/>
            <a:ext cx="2743200" cy="1109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lr>
                <a:schemeClr val="tx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eaLnBrk="1" hangingPunct="1">
              <a:spcBef>
                <a:spcPct val="0"/>
              </a:spcBef>
              <a:spcAft>
                <a:spcPts val="1200"/>
              </a:spcAft>
              <a:buClrTx/>
              <a:buSzTx/>
              <a:buFontTx/>
              <a:buNone/>
            </a:pPr>
            <a:r>
              <a:rPr lang="pl-PL" altLang="pl-PL" sz="2200" b="1">
                <a:solidFill>
                  <a:srgbClr val="002060"/>
                </a:solidFill>
                <a:latin typeface="Arial Narrow" panose="020B0606020202030204" pitchFamily="34" charset="0"/>
              </a:rPr>
              <a:t>coraz większe </a:t>
            </a:r>
            <a:br>
              <a:rPr lang="pl-PL" altLang="pl-PL" sz="2200" b="1">
                <a:solidFill>
                  <a:srgbClr val="002060"/>
                </a:solidFill>
                <a:latin typeface="Arial Narrow" panose="020B0606020202030204" pitchFamily="34" charset="0"/>
              </a:rPr>
            </a:br>
            <a:r>
              <a:rPr lang="pl-PL" altLang="pl-PL" sz="2200" b="1">
                <a:solidFill>
                  <a:srgbClr val="002060"/>
                </a:solidFill>
                <a:latin typeface="Arial Narrow" panose="020B0606020202030204" pitchFamily="34" charset="0"/>
              </a:rPr>
              <a:t>i trwające w czasie zakłócanie homeostazy</a:t>
            </a:r>
          </a:p>
        </p:txBody>
      </p:sp>
      <p:sp>
        <p:nvSpPr>
          <p:cNvPr id="34" name="AutoShape 5"/>
          <p:cNvSpPr>
            <a:spLocks noChangeArrowheads="1"/>
          </p:cNvSpPr>
          <p:nvPr/>
        </p:nvSpPr>
        <p:spPr bwMode="auto">
          <a:xfrm>
            <a:off x="8101013" y="3568700"/>
            <a:ext cx="571500" cy="457200"/>
          </a:xfrm>
          <a:prstGeom prst="downArrow">
            <a:avLst>
              <a:gd name="adj1" fmla="val 50000"/>
              <a:gd name="adj2" fmla="val 25000"/>
            </a:avLst>
          </a:prstGeom>
          <a:solidFill>
            <a:srgbClr val="FF0066"/>
          </a:solidFill>
          <a:ln w="9360">
            <a:solidFill>
              <a:srgbClr val="0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rgbClr val="000000"/>
              </a:buClr>
              <a:buSzTx/>
              <a:buFont typeface="Times New Roman" panose="02020603050405020304" pitchFamily="18" charset="0"/>
              <a:buNone/>
            </a:pPr>
            <a:endParaRPr lang="pl-PL" altLang="pl-PL" sz="1800">
              <a:solidFill>
                <a:srgbClr val="002060"/>
              </a:solidFill>
            </a:endParaRPr>
          </a:p>
        </p:txBody>
      </p:sp>
      <p:sp>
        <p:nvSpPr>
          <p:cNvPr id="35" name="AutoShape 5"/>
          <p:cNvSpPr>
            <a:spLocks noChangeArrowheads="1"/>
          </p:cNvSpPr>
          <p:nvPr/>
        </p:nvSpPr>
        <p:spPr bwMode="auto">
          <a:xfrm>
            <a:off x="6411913" y="3589338"/>
            <a:ext cx="571500" cy="457200"/>
          </a:xfrm>
          <a:prstGeom prst="downArrow">
            <a:avLst>
              <a:gd name="adj1" fmla="val 50000"/>
              <a:gd name="adj2" fmla="val 25000"/>
            </a:avLst>
          </a:prstGeom>
          <a:solidFill>
            <a:srgbClr val="00FF00"/>
          </a:solidFill>
          <a:ln w="9360">
            <a:solidFill>
              <a:srgbClr val="0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rgbClr val="000000"/>
              </a:buClr>
              <a:buSzTx/>
              <a:buFont typeface="Times New Roman" panose="02020603050405020304" pitchFamily="18" charset="0"/>
              <a:buNone/>
            </a:pPr>
            <a:endParaRPr lang="pl-PL" altLang="pl-PL" sz="1800">
              <a:solidFill>
                <a:srgbClr val="002060"/>
              </a:solidFill>
            </a:endParaRPr>
          </a:p>
        </p:txBody>
      </p:sp>
      <p:sp>
        <p:nvSpPr>
          <p:cNvPr id="38" name="AutoShape 5"/>
          <p:cNvSpPr>
            <a:spLocks noChangeArrowheads="1"/>
          </p:cNvSpPr>
          <p:nvPr/>
        </p:nvSpPr>
        <p:spPr bwMode="auto">
          <a:xfrm>
            <a:off x="1398588" y="5464175"/>
            <a:ext cx="571500" cy="457200"/>
          </a:xfrm>
          <a:prstGeom prst="downArrow">
            <a:avLst>
              <a:gd name="adj1" fmla="val 50000"/>
              <a:gd name="adj2" fmla="val 25000"/>
            </a:avLst>
          </a:prstGeom>
          <a:solidFill>
            <a:srgbClr val="FF0066"/>
          </a:solidFill>
          <a:ln w="9360">
            <a:solidFill>
              <a:srgbClr val="0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rgbClr val="000000"/>
              </a:buClr>
              <a:buSzTx/>
              <a:buFont typeface="Times New Roman" panose="02020603050405020304" pitchFamily="18" charset="0"/>
              <a:buNone/>
            </a:pPr>
            <a:endParaRPr lang="pl-PL" altLang="pl-PL" sz="1800">
              <a:solidFill>
                <a:srgbClr val="002060"/>
              </a:solidFill>
            </a:endParaRPr>
          </a:p>
        </p:txBody>
      </p:sp>
      <p:sp>
        <p:nvSpPr>
          <p:cNvPr id="2" name="pole tekstowe 1"/>
          <p:cNvSpPr txBox="1">
            <a:spLocks noChangeArrowheads="1"/>
          </p:cNvSpPr>
          <p:nvPr/>
        </p:nvSpPr>
        <p:spPr bwMode="auto">
          <a:xfrm>
            <a:off x="4325938" y="5654675"/>
            <a:ext cx="1933575" cy="923925"/>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pl-PL" altLang="pl-PL" sz="1800" b="1">
                <a:solidFill>
                  <a:srgbClr val="002060"/>
                </a:solidFill>
                <a:latin typeface="Arial Narrow" panose="020B0606020202030204" pitchFamily="34" charset="0"/>
              </a:rPr>
              <a:t>Podjęcie decyzji</a:t>
            </a:r>
            <a:br>
              <a:rPr lang="pl-PL" altLang="pl-PL" sz="1800" b="1">
                <a:solidFill>
                  <a:srgbClr val="002060"/>
                </a:solidFill>
                <a:latin typeface="Arial Narrow" panose="020B0606020202030204" pitchFamily="34" charset="0"/>
              </a:rPr>
            </a:br>
            <a:r>
              <a:rPr lang="pl-PL" altLang="pl-PL" sz="1800" b="1">
                <a:solidFill>
                  <a:srgbClr val="002060"/>
                </a:solidFill>
                <a:latin typeface="Arial Narrow" panose="020B0606020202030204" pitchFamily="34" charset="0"/>
              </a:rPr>
              <a:t>o zmianie kreodu dotychczasowego</a:t>
            </a:r>
          </a:p>
        </p:txBody>
      </p:sp>
      <p:sp>
        <p:nvSpPr>
          <p:cNvPr id="21" name="pole tekstowe 20"/>
          <p:cNvSpPr txBox="1">
            <a:spLocks noChangeArrowheads="1"/>
          </p:cNvSpPr>
          <p:nvPr/>
        </p:nvSpPr>
        <p:spPr bwMode="auto">
          <a:xfrm>
            <a:off x="7031038" y="5683250"/>
            <a:ext cx="1933575" cy="923925"/>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pl-PL" altLang="pl-PL" sz="1800" b="1">
                <a:solidFill>
                  <a:srgbClr val="002060"/>
                </a:solidFill>
                <a:latin typeface="Arial Narrow" panose="020B0606020202030204" pitchFamily="34" charset="0"/>
              </a:rPr>
              <a:t>Większy wysiłek, by utrzymać się </a:t>
            </a:r>
            <a:br>
              <a:rPr lang="pl-PL" altLang="pl-PL" sz="1800" b="1">
                <a:solidFill>
                  <a:srgbClr val="002060"/>
                </a:solidFill>
                <a:latin typeface="Arial Narrow" panose="020B0606020202030204" pitchFamily="34" charset="0"/>
              </a:rPr>
            </a:br>
            <a:r>
              <a:rPr lang="pl-PL" altLang="pl-PL" sz="1800" b="1">
                <a:solidFill>
                  <a:srgbClr val="002060"/>
                </a:solidFill>
                <a:latin typeface="Arial Narrow" panose="020B0606020202030204" pitchFamily="34" charset="0"/>
              </a:rPr>
              <a:t>w starym kreodzie</a:t>
            </a:r>
          </a:p>
        </p:txBody>
      </p:sp>
      <p:sp>
        <p:nvSpPr>
          <p:cNvPr id="3" name="Strzałka w dół 2"/>
          <p:cNvSpPr>
            <a:spLocks noChangeArrowheads="1"/>
          </p:cNvSpPr>
          <p:nvPr/>
        </p:nvSpPr>
        <p:spPr bwMode="auto">
          <a:xfrm>
            <a:off x="6810375" y="5187950"/>
            <a:ext cx="487363" cy="504825"/>
          </a:xfrm>
          <a:prstGeom prst="downArrow">
            <a:avLst>
              <a:gd name="adj1" fmla="val 50000"/>
              <a:gd name="adj2" fmla="val 50012"/>
            </a:avLst>
          </a:prstGeom>
          <a:solidFill>
            <a:srgbClr val="00FF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l-PL" altLang="pl-PL" sz="1800"/>
          </a:p>
        </p:txBody>
      </p:sp>
      <p:sp>
        <p:nvSpPr>
          <p:cNvPr id="23" name="Strzałka w dół 22"/>
          <p:cNvSpPr>
            <a:spLocks noChangeArrowheads="1"/>
          </p:cNvSpPr>
          <p:nvPr/>
        </p:nvSpPr>
        <p:spPr bwMode="auto">
          <a:xfrm>
            <a:off x="5995988" y="5202238"/>
            <a:ext cx="487362" cy="504825"/>
          </a:xfrm>
          <a:prstGeom prst="downArrow">
            <a:avLst>
              <a:gd name="adj1" fmla="val 50000"/>
              <a:gd name="adj2" fmla="val 50012"/>
            </a:avLst>
          </a:prstGeom>
          <a:solidFill>
            <a:srgbClr val="00B05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l-PL" altLang="pl-PL" sz="1800"/>
          </a:p>
        </p:txBody>
      </p:sp>
      <p:grpSp>
        <p:nvGrpSpPr>
          <p:cNvPr id="47127" name="Grupa 13"/>
          <p:cNvGrpSpPr>
            <a:grpSpLocks/>
          </p:cNvGrpSpPr>
          <p:nvPr/>
        </p:nvGrpSpPr>
        <p:grpSpPr bwMode="auto">
          <a:xfrm>
            <a:off x="3348038" y="4165699"/>
            <a:ext cx="2411412" cy="1279525"/>
            <a:chOff x="3347252" y="4165990"/>
            <a:chExt cx="2412885" cy="1279234"/>
          </a:xfrm>
        </p:grpSpPr>
        <p:grpSp>
          <p:nvGrpSpPr>
            <p:cNvPr id="17451" name="Grupa 6"/>
            <p:cNvGrpSpPr>
              <a:grpSpLocks/>
            </p:cNvGrpSpPr>
            <p:nvPr/>
          </p:nvGrpSpPr>
          <p:grpSpPr bwMode="auto">
            <a:xfrm>
              <a:off x="3355287" y="4165990"/>
              <a:ext cx="2396815" cy="1279234"/>
              <a:chOff x="3418061" y="3769016"/>
              <a:chExt cx="2396815" cy="1279234"/>
            </a:xfrm>
          </p:grpSpPr>
          <p:sp>
            <p:nvSpPr>
              <p:cNvPr id="47137" name="Trójkąt równoramienny 4"/>
              <p:cNvSpPr>
                <a:spLocks noChangeArrowheads="1"/>
              </p:cNvSpPr>
              <p:nvPr/>
            </p:nvSpPr>
            <p:spPr bwMode="auto">
              <a:xfrm>
                <a:off x="3418061" y="3769016"/>
                <a:ext cx="1080120" cy="1279234"/>
              </a:xfrm>
              <a:prstGeom prst="triangle">
                <a:avLst>
                  <a:gd name="adj" fmla="val 50000"/>
                </a:avLst>
              </a:prstGeom>
              <a:solidFill>
                <a:srgbClr val="00FF00"/>
              </a:solidFill>
              <a:ln w="9525" algn="ctr">
                <a:solidFill>
                  <a:schemeClr val="tx1"/>
                </a:solidFill>
                <a:round/>
                <a:headEnd/>
                <a:tailEnd/>
              </a:ln>
              <a:scene3d>
                <a:camera prst="orthographicFront"/>
                <a:lightRig rig="threePt" dir="t"/>
              </a:scene3d>
              <a:sp3d>
                <a:bevelT prst="angle"/>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a:p>
            </p:txBody>
          </p:sp>
          <p:sp>
            <p:nvSpPr>
              <p:cNvPr id="47138" name="Trójkąt równoramienny 24"/>
              <p:cNvSpPr>
                <a:spLocks noChangeArrowheads="1"/>
              </p:cNvSpPr>
              <p:nvPr/>
            </p:nvSpPr>
            <p:spPr bwMode="auto">
              <a:xfrm>
                <a:off x="4734756" y="3769016"/>
                <a:ext cx="1080120" cy="1279234"/>
              </a:xfrm>
              <a:prstGeom prst="triangle">
                <a:avLst>
                  <a:gd name="adj" fmla="val 50000"/>
                </a:avLst>
              </a:prstGeom>
              <a:solidFill>
                <a:srgbClr val="00FF00"/>
              </a:solidFill>
              <a:ln w="9525" algn="ctr">
                <a:solidFill>
                  <a:schemeClr val="tx1"/>
                </a:solidFill>
                <a:round/>
                <a:headEnd/>
                <a:tailEnd/>
              </a:ln>
              <a:scene3d>
                <a:camera prst="orthographicFront"/>
                <a:lightRig rig="threePt" dir="t"/>
              </a:scene3d>
              <a:sp3d>
                <a:bevelT prst="angle"/>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a:p>
            </p:txBody>
          </p:sp>
        </p:grpSp>
        <p:sp>
          <p:nvSpPr>
            <p:cNvPr id="47136" name="pole tekstowe 5"/>
            <p:cNvSpPr txBox="1">
              <a:spLocks noChangeArrowheads="1"/>
            </p:cNvSpPr>
            <p:nvPr/>
          </p:nvSpPr>
          <p:spPr bwMode="auto">
            <a:xfrm>
              <a:off x="3347252" y="4892387"/>
              <a:ext cx="2412885" cy="461560"/>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pl-PL" altLang="pl-PL" sz="2400" b="1" dirty="0">
                  <a:solidFill>
                    <a:srgbClr val="002060"/>
                  </a:solidFill>
                  <a:latin typeface="Arial Narrow" panose="020B0606020202030204" pitchFamily="34" charset="0"/>
                </a:rPr>
                <a:t>Zasoby otoczenia</a:t>
              </a:r>
            </a:p>
          </p:txBody>
        </p:sp>
      </p:grpSp>
      <p:grpSp>
        <p:nvGrpSpPr>
          <p:cNvPr id="47128" name="Grupa 12"/>
          <p:cNvGrpSpPr>
            <a:grpSpLocks/>
          </p:cNvGrpSpPr>
          <p:nvPr/>
        </p:nvGrpSpPr>
        <p:grpSpPr bwMode="auto">
          <a:xfrm>
            <a:off x="3384550" y="2541315"/>
            <a:ext cx="2338388" cy="1528762"/>
            <a:chOff x="3385226" y="2432280"/>
            <a:chExt cx="2336937" cy="1528458"/>
          </a:xfrm>
        </p:grpSpPr>
        <p:grpSp>
          <p:nvGrpSpPr>
            <p:cNvPr id="17440" name="Grupa 11"/>
            <p:cNvGrpSpPr>
              <a:grpSpLocks/>
            </p:cNvGrpSpPr>
            <p:nvPr/>
          </p:nvGrpSpPr>
          <p:grpSpPr bwMode="auto">
            <a:xfrm>
              <a:off x="3385226" y="2432280"/>
              <a:ext cx="2336937" cy="1528458"/>
              <a:chOff x="3376476" y="2432280"/>
              <a:chExt cx="2336937" cy="1528458"/>
            </a:xfrm>
          </p:grpSpPr>
          <p:sp>
            <p:nvSpPr>
              <p:cNvPr id="47132" name="Puszka 7"/>
              <p:cNvSpPr>
                <a:spLocks noChangeArrowheads="1"/>
              </p:cNvSpPr>
              <p:nvPr/>
            </p:nvSpPr>
            <p:spPr bwMode="auto">
              <a:xfrm>
                <a:off x="3376476" y="2765525"/>
                <a:ext cx="691468" cy="1195212"/>
              </a:xfrm>
              <a:prstGeom prst="can">
                <a:avLst>
                  <a:gd name="adj" fmla="val 24999"/>
                </a:avLst>
              </a:prstGeom>
              <a:solidFill>
                <a:srgbClr val="FF0066"/>
              </a:solidFill>
              <a:ln w="9525" algn="ctr">
                <a:solidFill>
                  <a:schemeClr val="tx1"/>
                </a:solidFill>
                <a:round/>
                <a:headEnd/>
                <a:tailEnd/>
              </a:ln>
              <a:scene3d>
                <a:camera prst="orthographicFront"/>
                <a:lightRig rig="threePt" dir="t"/>
              </a:scene3d>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a:p>
            </p:txBody>
          </p:sp>
          <p:sp>
            <p:nvSpPr>
              <p:cNvPr id="47133" name="Sześcian 9"/>
              <p:cNvSpPr>
                <a:spLocks noChangeArrowheads="1"/>
              </p:cNvSpPr>
              <p:nvPr/>
            </p:nvSpPr>
            <p:spPr bwMode="auto">
              <a:xfrm>
                <a:off x="4083582" y="2432280"/>
                <a:ext cx="987948" cy="1528458"/>
              </a:xfrm>
              <a:prstGeom prst="cube">
                <a:avLst>
                  <a:gd name="adj" fmla="val 25000"/>
                </a:avLst>
              </a:prstGeom>
              <a:solidFill>
                <a:srgbClr val="3333CC"/>
              </a:solidFill>
              <a:ln w="9525" algn="ctr">
                <a:solidFill>
                  <a:schemeClr val="tx1"/>
                </a:solidFill>
                <a:round/>
                <a:headEnd/>
                <a:tailEnd/>
              </a:ln>
              <a:scene3d>
                <a:camera prst="orthographicFront"/>
                <a:lightRig rig="threePt" dir="t"/>
              </a:scene3d>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a:p>
            </p:txBody>
          </p:sp>
          <p:sp>
            <p:nvSpPr>
              <p:cNvPr id="47134" name="Schemat blokowy: dysk magnetyczny 8"/>
              <p:cNvSpPr>
                <a:spLocks noChangeArrowheads="1"/>
              </p:cNvSpPr>
              <p:nvPr/>
            </p:nvSpPr>
            <p:spPr bwMode="auto">
              <a:xfrm>
                <a:off x="4325938" y="2884716"/>
                <a:ext cx="1387475" cy="1076021"/>
              </a:xfrm>
              <a:prstGeom prst="flowChartMagneticDisk">
                <a:avLst/>
              </a:prstGeom>
              <a:solidFill>
                <a:srgbClr val="FF0000"/>
              </a:solidFill>
              <a:ln w="9525" algn="ctr">
                <a:solidFill>
                  <a:schemeClr val="tx1"/>
                </a:solidFill>
                <a:round/>
                <a:headEnd/>
                <a:tailEnd/>
              </a:ln>
              <a:scene3d>
                <a:camera prst="orthographicFront"/>
                <a:lightRig rig="threePt" dir="t"/>
              </a:scene3d>
              <a:sp3d>
                <a:bevelT prst="convex"/>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a:p>
            </p:txBody>
          </p:sp>
        </p:grpSp>
        <p:sp>
          <p:nvSpPr>
            <p:cNvPr id="17441" name="pole tekstowe 10"/>
            <p:cNvSpPr txBox="1">
              <a:spLocks noChangeArrowheads="1"/>
            </p:cNvSpPr>
            <p:nvPr/>
          </p:nvSpPr>
          <p:spPr bwMode="auto">
            <a:xfrm>
              <a:off x="3730959" y="3343184"/>
              <a:ext cx="158417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l-PL" altLang="pl-PL" sz="2000" b="1">
                  <a:solidFill>
                    <a:srgbClr val="002060"/>
                  </a:solidFill>
                </a:rPr>
                <a:t>obciążenia</a:t>
              </a:r>
            </a:p>
          </p:txBody>
        </p:sp>
      </p:grpSp>
      <p:sp>
        <p:nvSpPr>
          <p:cNvPr id="47129" name="pole tekstowe 3"/>
          <p:cNvSpPr txBox="1">
            <a:spLocks noChangeArrowheads="1"/>
          </p:cNvSpPr>
          <p:nvPr/>
        </p:nvSpPr>
        <p:spPr bwMode="auto">
          <a:xfrm>
            <a:off x="3376613" y="3965302"/>
            <a:ext cx="2354262" cy="831850"/>
          </a:xfrm>
          <a:prstGeom prst="rect">
            <a:avLst/>
          </a:prstGeom>
          <a:solidFill>
            <a:srgbClr val="CCECFF"/>
          </a:solidFill>
          <a:ln w="9525">
            <a:solidFill>
              <a:srgbClr val="002060"/>
            </a:solidFill>
            <a:miter lim="800000"/>
            <a:headEnd/>
            <a:tailEnd/>
          </a:ln>
          <a:scene3d>
            <a:camera prst="orthographicFront"/>
            <a:lightRig rig="threePt" dir="t"/>
          </a:scene3d>
          <a:sp3d>
            <a:bevelT prst="angle"/>
          </a:sp3d>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pl-PL" altLang="pl-PL" sz="2400" b="1" dirty="0">
                <a:solidFill>
                  <a:srgbClr val="002060"/>
                </a:solidFill>
                <a:latin typeface="Arial Narrow" panose="020B0606020202030204" pitchFamily="34" charset="0"/>
              </a:rPr>
              <a:t>Zasoby indywidualne</a:t>
            </a:r>
          </a:p>
        </p:txBody>
      </p:sp>
    </p:spTree>
    <p:extLst>
      <p:ext uri="{BB962C8B-B14F-4D97-AF65-F5344CB8AC3E}">
        <p14:creationId xmlns:p14="http://schemas.microsoft.com/office/powerpoint/2010/main" val="27804867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07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07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0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0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08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08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8" grpId="0" animBg="1"/>
      <p:bldP spid="45082" grpId="0" animBg="1"/>
      <p:bldP spid="45083" grpId="0" animBg="1"/>
      <p:bldP spid="45067" grpId="0" animBg="1"/>
      <p:bldP spid="45068" grpId="0" animBg="1"/>
      <p:bldP spid="45069" grpId="0" animBg="1"/>
      <p:bldP spid="45072" grpId="0" animBg="1"/>
      <p:bldP spid="45076" grpId="0" animBg="1"/>
      <p:bldP spid="45079" grpId="0" animBg="1"/>
      <p:bldP spid="34" grpId="0" animBg="1"/>
      <p:bldP spid="35" grpId="0" animBg="1"/>
      <p:bldP spid="38" grpId="0" animBg="1"/>
      <p:bldP spid="2" grpId="0" animBg="1"/>
      <p:bldP spid="21" grpId="0" animBg="1"/>
      <p:bldP spid="3"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rostokąt 10"/>
          <p:cNvSpPr>
            <a:spLocks noChangeArrowheads="1"/>
          </p:cNvSpPr>
          <p:nvPr/>
        </p:nvSpPr>
        <p:spPr bwMode="auto">
          <a:xfrm>
            <a:off x="-74613" y="-14288"/>
            <a:ext cx="9218613" cy="6858001"/>
          </a:xfrm>
          <a:prstGeom prst="rect">
            <a:avLst/>
          </a:prstGeom>
          <a:solidFill>
            <a:srgbClr val="CCFF33"/>
          </a:solidFill>
          <a:ln w="9525" algn="ctr">
            <a:noFill/>
            <a:round/>
            <a:headEnd/>
            <a:tailEnd/>
          </a:ln>
        </p:spPr>
        <p:txBody>
          <a:bodyPr/>
          <a:lstStyle/>
          <a:p>
            <a:pPr algn="ctr" eaLnBrk="1" hangingPunct="1"/>
            <a:endParaRPr lang="pl-PL" altLang="pl-PL"/>
          </a:p>
        </p:txBody>
      </p:sp>
      <p:sp>
        <p:nvSpPr>
          <p:cNvPr id="5123" name="Tytuł 1"/>
          <p:cNvSpPr>
            <a:spLocks noGrp="1"/>
          </p:cNvSpPr>
          <p:nvPr>
            <p:ph type="title"/>
          </p:nvPr>
        </p:nvSpPr>
        <p:spPr>
          <a:xfrm>
            <a:off x="-90488" y="161925"/>
            <a:ext cx="9250363" cy="822325"/>
          </a:xfrm>
          <a:solidFill>
            <a:schemeClr val="bg1"/>
          </a:solidFill>
        </p:spPr>
        <p:txBody>
          <a:bodyPr/>
          <a:lstStyle/>
          <a:p>
            <a:r>
              <a:rPr lang="pl-PL" altLang="pl-PL" sz="4200" b="1" dirty="0">
                <a:solidFill>
                  <a:srgbClr val="002060"/>
                </a:solidFill>
                <a:latin typeface="Arial Black" pitchFamily="34" charset="0"/>
                <a:cs typeface="Times New Roman" pitchFamily="18" charset="0"/>
              </a:rPr>
              <a:t>Jakie czasy, taka edukacja</a:t>
            </a:r>
          </a:p>
        </p:txBody>
      </p:sp>
      <p:pic>
        <p:nvPicPr>
          <p:cNvPr id="5" name="Picture 2" descr="C:\Users\Joanna\Pictures\Microsoft Clip Organizer\j0439422.jpg"/>
          <p:cNvPicPr>
            <a:picLocks noChangeAspect="1" noChangeArrowheads="1"/>
          </p:cNvPicPr>
          <p:nvPr/>
        </p:nvPicPr>
        <p:blipFill>
          <a:blip r:embed="rId2" cstate="print"/>
          <a:srcRect/>
          <a:stretch>
            <a:fillRect/>
          </a:stretch>
        </p:blipFill>
        <p:spPr bwMode="auto">
          <a:xfrm>
            <a:off x="242887" y="1264492"/>
            <a:ext cx="4195763" cy="547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3" descr="C:\Users\Joanna\Pictures\Microsoft Clip Organizer\j0427671.jpg"/>
          <p:cNvPicPr>
            <a:picLocks noChangeAspect="1" noChangeArrowheads="1"/>
          </p:cNvPicPr>
          <p:nvPr/>
        </p:nvPicPr>
        <p:blipFill>
          <a:blip r:embed="rId3" cstate="print"/>
          <a:srcRect/>
          <a:stretch>
            <a:fillRect/>
          </a:stretch>
        </p:blipFill>
        <p:spPr bwMode="auto">
          <a:xfrm>
            <a:off x="4714875" y="2836863"/>
            <a:ext cx="4262438" cy="3941762"/>
          </a:xfrm>
          <a:prstGeom prst="rect">
            <a:avLst/>
          </a:prstGeom>
          <a:noFill/>
          <a:ln w="9525">
            <a:noFill/>
            <a:miter lim="800000"/>
            <a:headEnd/>
            <a:tailEnd/>
          </a:ln>
          <a:effectLst/>
        </p:spPr>
      </p:pic>
      <p:grpSp>
        <p:nvGrpSpPr>
          <p:cNvPr id="5126" name="Grupa 12"/>
          <p:cNvGrpSpPr>
            <a:grpSpLocks/>
          </p:cNvGrpSpPr>
          <p:nvPr/>
        </p:nvGrpSpPr>
        <p:grpSpPr bwMode="auto">
          <a:xfrm>
            <a:off x="-90488" y="1162050"/>
            <a:ext cx="4230688" cy="1060450"/>
            <a:chOff x="-21517" y="1697507"/>
            <a:chExt cx="3070232" cy="1061168"/>
          </a:xfrm>
          <a:solidFill>
            <a:srgbClr val="99FFCC"/>
          </a:solidFill>
        </p:grpSpPr>
        <p:sp>
          <p:nvSpPr>
            <p:cNvPr id="5131" name="Objaśnienie w chmurce 11"/>
            <p:cNvSpPr>
              <a:spLocks noChangeArrowheads="1"/>
            </p:cNvSpPr>
            <p:nvPr/>
          </p:nvSpPr>
          <p:spPr bwMode="auto">
            <a:xfrm>
              <a:off x="-21517" y="1697507"/>
              <a:ext cx="3070232" cy="1061168"/>
            </a:xfrm>
            <a:prstGeom prst="cloudCallout">
              <a:avLst>
                <a:gd name="adj1" fmla="val -8472"/>
                <a:gd name="adj2" fmla="val 95509"/>
              </a:avLst>
            </a:prstGeom>
            <a:grpFill/>
            <a:ln w="9525" algn="ctr">
              <a:solidFill>
                <a:schemeClr val="tx1"/>
              </a:solidFill>
              <a:round/>
              <a:headEnd/>
              <a:tailEnd/>
            </a:ln>
            <a:effectLst/>
          </p:spPr>
          <p:txBody>
            <a:bodyPr/>
            <a:lstStyle/>
            <a:p>
              <a:pPr algn="ctr" eaLnBrk="1" hangingPunct="1"/>
              <a:endParaRPr lang="pl-PL" altLang="pl-PL">
                <a:latin typeface="Arial Narrow" panose="020B0606020202030204" pitchFamily="34" charset="0"/>
              </a:endParaRPr>
            </a:p>
          </p:txBody>
        </p:sp>
        <p:sp>
          <p:nvSpPr>
            <p:cNvPr id="5132" name="pole tekstowe 6"/>
            <p:cNvSpPr txBox="1">
              <a:spLocks noChangeArrowheads="1"/>
            </p:cNvSpPr>
            <p:nvPr/>
          </p:nvSpPr>
          <p:spPr bwMode="auto">
            <a:xfrm>
              <a:off x="592788" y="1874148"/>
              <a:ext cx="2151546" cy="707886"/>
            </a:xfrm>
            <a:prstGeom prst="rect">
              <a:avLst/>
            </a:prstGeom>
            <a:noFill/>
            <a:ln w="9525">
              <a:noFill/>
              <a:miter lim="800000"/>
              <a:headEnd/>
              <a:tailEnd/>
            </a:ln>
          </p:spPr>
          <p:txBody>
            <a:bodyPr>
              <a:spAutoFit/>
            </a:bodyPr>
            <a:lstStyle/>
            <a:p>
              <a:pPr eaLnBrk="1" hangingPunct="1"/>
              <a:r>
                <a:rPr lang="pl-PL" altLang="pl-PL" sz="2000" b="1" dirty="0">
                  <a:solidFill>
                    <a:srgbClr val="002060"/>
                  </a:solidFill>
                  <a:latin typeface="Arial Narrow" panose="020B0606020202030204" pitchFamily="34" charset="0"/>
                  <a:cs typeface="Times New Roman" pitchFamily="18" charset="0"/>
                </a:rPr>
                <a:t>To jest LEW. Lew ma cztery łapy i grzywę….</a:t>
              </a:r>
            </a:p>
          </p:txBody>
        </p:sp>
      </p:grpSp>
      <p:grpSp>
        <p:nvGrpSpPr>
          <p:cNvPr id="5127" name="Grupa 13"/>
          <p:cNvGrpSpPr>
            <a:grpSpLocks/>
          </p:cNvGrpSpPr>
          <p:nvPr/>
        </p:nvGrpSpPr>
        <p:grpSpPr bwMode="auto">
          <a:xfrm>
            <a:off x="4848225" y="2052638"/>
            <a:ext cx="3997325" cy="976312"/>
            <a:chOff x="-123329" y="1800233"/>
            <a:chExt cx="3070232" cy="1287196"/>
          </a:xfrm>
          <a:solidFill>
            <a:srgbClr val="99FFCC"/>
          </a:solidFill>
        </p:grpSpPr>
        <p:sp>
          <p:nvSpPr>
            <p:cNvPr id="5129" name="Objaśnienie w chmurce 14"/>
            <p:cNvSpPr>
              <a:spLocks noChangeArrowheads="1"/>
            </p:cNvSpPr>
            <p:nvPr/>
          </p:nvSpPr>
          <p:spPr bwMode="auto">
            <a:xfrm>
              <a:off x="-123329" y="1800233"/>
              <a:ext cx="3070232" cy="1287196"/>
            </a:xfrm>
            <a:prstGeom prst="cloudCallout">
              <a:avLst>
                <a:gd name="adj1" fmla="val -5032"/>
                <a:gd name="adj2" fmla="val 112315"/>
              </a:avLst>
            </a:prstGeom>
            <a:grpFill/>
            <a:ln w="9525" algn="ctr">
              <a:solidFill>
                <a:schemeClr val="tx1"/>
              </a:solidFill>
              <a:round/>
              <a:headEnd/>
              <a:tailEnd/>
            </a:ln>
            <a:effectLst/>
          </p:spPr>
          <p:txBody>
            <a:bodyPr/>
            <a:lstStyle/>
            <a:p>
              <a:pPr algn="ctr" eaLnBrk="1" hangingPunct="1"/>
              <a:endParaRPr lang="pl-PL" altLang="pl-PL">
                <a:latin typeface="Arial Narrow" panose="020B0606020202030204" pitchFamily="34" charset="0"/>
              </a:endParaRPr>
            </a:p>
          </p:txBody>
        </p:sp>
        <p:sp>
          <p:nvSpPr>
            <p:cNvPr id="5130" name="pole tekstowe 6"/>
            <p:cNvSpPr txBox="1">
              <a:spLocks noChangeArrowheads="1"/>
            </p:cNvSpPr>
            <p:nvPr/>
          </p:nvSpPr>
          <p:spPr bwMode="auto">
            <a:xfrm>
              <a:off x="549440" y="1965735"/>
              <a:ext cx="2151546" cy="933296"/>
            </a:xfrm>
            <a:prstGeom prst="rect">
              <a:avLst/>
            </a:prstGeom>
            <a:noFill/>
            <a:ln w="9525">
              <a:noFill/>
              <a:miter lim="800000"/>
              <a:headEnd/>
              <a:tailEnd/>
            </a:ln>
          </p:spPr>
          <p:txBody>
            <a:bodyPr>
              <a:spAutoFit/>
            </a:bodyPr>
            <a:lstStyle/>
            <a:p>
              <a:pPr eaLnBrk="1" hangingPunct="1"/>
              <a:r>
                <a:rPr lang="pl-PL" altLang="pl-PL" sz="2000" b="1" dirty="0">
                  <a:solidFill>
                    <a:srgbClr val="002060"/>
                  </a:solidFill>
                  <a:latin typeface="Arial Narrow" panose="020B0606020202030204" pitchFamily="34" charset="0"/>
                  <a:cs typeface="Times New Roman" pitchFamily="18" charset="0"/>
                </a:rPr>
                <a:t>Tanie loty na wakacje? </a:t>
              </a:r>
              <a:r>
                <a:rPr lang="pl-PL" altLang="pl-PL" sz="2000" b="1" dirty="0" err="1">
                  <a:solidFill>
                    <a:srgbClr val="002060"/>
                  </a:solidFill>
                  <a:latin typeface="Arial Narrow" panose="020B0606020202030204" pitchFamily="34" charset="0"/>
                  <a:cs typeface="Times New Roman" pitchFamily="18" charset="0"/>
                </a:rPr>
                <a:t>Last</a:t>
              </a:r>
              <a:r>
                <a:rPr lang="pl-PL" altLang="pl-PL" sz="2000" b="1" dirty="0">
                  <a:solidFill>
                    <a:srgbClr val="002060"/>
                  </a:solidFill>
                  <a:latin typeface="Arial Narrow" panose="020B0606020202030204" pitchFamily="34" charset="0"/>
                  <a:cs typeface="Times New Roman" pitchFamily="18" charset="0"/>
                </a:rPr>
                <a:t> </a:t>
              </a:r>
              <a:r>
                <a:rPr lang="pl-PL" altLang="pl-PL" sz="2000" b="1" dirty="0" err="1">
                  <a:solidFill>
                    <a:srgbClr val="002060"/>
                  </a:solidFill>
                  <a:latin typeface="Arial Narrow" panose="020B0606020202030204" pitchFamily="34" charset="0"/>
                  <a:cs typeface="Times New Roman" pitchFamily="18" charset="0"/>
                </a:rPr>
                <a:t>minute</a:t>
              </a:r>
              <a:r>
                <a:rPr lang="pl-PL" altLang="pl-PL" sz="2000" b="1" dirty="0">
                  <a:solidFill>
                    <a:srgbClr val="002060"/>
                  </a:solidFill>
                  <a:latin typeface="Arial Narrow" panose="020B0606020202030204" pitchFamily="34" charset="0"/>
                  <a:cs typeface="Times New Roman" pitchFamily="18" charset="0"/>
                </a:rPr>
                <a:t>?</a:t>
              </a:r>
            </a:p>
          </p:txBody>
        </p:sp>
      </p:grpSp>
      <p:pic>
        <p:nvPicPr>
          <p:cNvPr id="5128" name="Picture 2" descr="女"/>
          <p:cNvPicPr>
            <a:picLocks noChangeAspect="1" noChangeArrowheads="1"/>
          </p:cNvPicPr>
          <p:nvPr/>
        </p:nvPicPr>
        <p:blipFill>
          <a:blip r:embed="rId4" cstate="print"/>
          <a:srcRect/>
          <a:stretch>
            <a:fillRect/>
          </a:stretch>
        </p:blipFill>
        <p:spPr bwMode="auto">
          <a:xfrm>
            <a:off x="2443163" y="2312988"/>
            <a:ext cx="1598612" cy="1597025"/>
          </a:xfrm>
          <a:prstGeom prst="rect">
            <a:avLst/>
          </a:prstGeom>
          <a:noFill/>
          <a:ln w="9525">
            <a:noFill/>
            <a:miter lim="800000"/>
            <a:headEnd/>
            <a:tailEnd/>
          </a:ln>
        </p:spPr>
      </p:pic>
      <p:sp>
        <p:nvSpPr>
          <p:cNvPr id="2" name="pole tekstowe 1"/>
          <p:cNvSpPr txBox="1"/>
          <p:nvPr/>
        </p:nvSpPr>
        <p:spPr>
          <a:xfrm>
            <a:off x="324544" y="5398469"/>
            <a:ext cx="4032448" cy="1015663"/>
          </a:xfrm>
          <a:prstGeom prst="rect">
            <a:avLst/>
          </a:prstGeom>
          <a:noFill/>
        </p:spPr>
        <p:txBody>
          <a:bodyPr wrap="square" rtlCol="0">
            <a:spAutoFit/>
          </a:bodyPr>
          <a:lstStyle/>
          <a:p>
            <a:pPr algn="ctr"/>
            <a:r>
              <a:rPr lang="pl-PL" sz="3000" b="1" dirty="0">
                <a:solidFill>
                  <a:schemeClr val="bg1"/>
                </a:solidFill>
                <a:latin typeface="Arial Narrow" panose="020B0606020202030204" pitchFamily="34" charset="0"/>
                <a:cs typeface="Times New Roman" panose="02020603050405020304" pitchFamily="18" charset="0"/>
              </a:rPr>
              <a:t>Tu siedzą uczniowie – słuchają i zapamiętują.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227013"/>
            <a:ext cx="9144000" cy="523875"/>
          </a:xfrm>
          <a:solidFill>
            <a:srgbClr val="CCFF33"/>
          </a:solidFill>
        </p:spPr>
        <p:txBody>
          <a:bodyPr/>
          <a:lstStyle/>
          <a:p>
            <a:pPr>
              <a:defRPr/>
            </a:pPr>
            <a:r>
              <a:rPr lang="pl-PL" sz="3600" b="1" kern="0" dirty="0">
                <a:solidFill>
                  <a:srgbClr val="002060"/>
                </a:solidFill>
                <a:effectLst>
                  <a:outerShdw blurRad="38100" dist="38100" dir="2700000" algn="tl">
                    <a:srgbClr val="C0C0C0"/>
                  </a:outerShdw>
                </a:effectLst>
                <a:latin typeface="Arial Narrow" panose="020B0606020202030204" pitchFamily="34" charset="0"/>
                <a:cs typeface="Times New Roman" panose="02020603050405020304" pitchFamily="18" charset="0"/>
              </a:rPr>
              <a:t>Dzisiejsze realia – co jest potrzebne?</a:t>
            </a:r>
          </a:p>
        </p:txBody>
      </p:sp>
      <p:sp>
        <p:nvSpPr>
          <p:cNvPr id="112643" name="Rectangle 3"/>
          <p:cNvSpPr>
            <a:spLocks noGrp="1" noChangeArrowheads="1"/>
          </p:cNvSpPr>
          <p:nvPr>
            <p:ph type="body" idx="4294967295"/>
          </p:nvPr>
        </p:nvSpPr>
        <p:spPr>
          <a:xfrm>
            <a:off x="0" y="908050"/>
            <a:ext cx="9144000" cy="5949950"/>
          </a:xfrm>
          <a:solidFill>
            <a:srgbClr val="CCFF99"/>
          </a:solidFill>
        </p:spPr>
        <p:txBody>
          <a:bodyPr/>
          <a:lstStyle/>
          <a:p>
            <a:pPr>
              <a:spcAft>
                <a:spcPct val="20000"/>
              </a:spcAft>
              <a:buClr>
                <a:srgbClr val="FF3399"/>
              </a:buClr>
              <a:buSzPct val="125000"/>
              <a:buFont typeface="Wingdings" pitchFamily="2" charset="2"/>
              <a:buAutoNum type="arabicPeriod"/>
            </a:pPr>
            <a:r>
              <a:rPr lang="pl-PL" altLang="pl-PL" sz="2600" b="1" dirty="0">
                <a:solidFill>
                  <a:srgbClr val="FF0066"/>
                </a:solidFill>
                <a:latin typeface="Arial Narrow" panose="020B0606020202030204" pitchFamily="34" charset="0"/>
                <a:cs typeface="Times New Roman" pitchFamily="18" charset="0"/>
              </a:rPr>
              <a:t>aktywizowanie i kształtowanie </a:t>
            </a:r>
            <a:r>
              <a:rPr lang="pl-PL" altLang="pl-PL" sz="2600" b="1" dirty="0">
                <a:solidFill>
                  <a:srgbClr val="002060"/>
                </a:solidFill>
                <a:latin typeface="Arial Black" panose="020B0A04020102020204" pitchFamily="34" charset="0"/>
                <a:cs typeface="Times New Roman" pitchFamily="18" charset="0"/>
              </a:rPr>
              <a:t>MYŚLENIA TWÓRCZEGO </a:t>
            </a:r>
          </a:p>
          <a:p>
            <a:pPr lvl="1">
              <a:spcAft>
                <a:spcPct val="20000"/>
              </a:spcAft>
              <a:buClr>
                <a:srgbClr val="FF3399"/>
              </a:buClr>
              <a:buSzPct val="125000"/>
              <a:buFont typeface="Wingdings" pitchFamily="2" charset="2"/>
              <a:buChar char="§"/>
            </a:pPr>
            <a:r>
              <a:rPr lang="pl-PL" altLang="pl-PL" sz="2400" b="1" dirty="0">
                <a:solidFill>
                  <a:srgbClr val="002060"/>
                </a:solidFill>
                <a:latin typeface="Arial Narrow" panose="020B0606020202030204" pitchFamily="34" charset="0"/>
                <a:cs typeface="Times New Roman" pitchFamily="18" charset="0"/>
              </a:rPr>
              <a:t>bo trzeba rozwiązywać </a:t>
            </a:r>
            <a:r>
              <a:rPr lang="pl-PL" altLang="pl-PL" sz="2400" b="1" u="sng" dirty="0">
                <a:solidFill>
                  <a:srgbClr val="002060"/>
                </a:solidFill>
                <a:latin typeface="Arial Narrow" panose="020B0606020202030204" pitchFamily="34" charset="0"/>
                <a:cs typeface="Times New Roman" pitchFamily="18" charset="0"/>
              </a:rPr>
              <a:t>coraz bardziej niestandardowe problemy</a:t>
            </a:r>
            <a:r>
              <a:rPr lang="pl-PL" altLang="pl-PL" sz="2400" b="1" dirty="0">
                <a:solidFill>
                  <a:srgbClr val="002060"/>
                </a:solidFill>
                <a:latin typeface="Arial Narrow" panose="020B0606020202030204" pitchFamily="34" charset="0"/>
                <a:cs typeface="Times New Roman" pitchFamily="18" charset="0"/>
              </a:rPr>
              <a:t> </a:t>
            </a:r>
            <a:br>
              <a:rPr lang="pl-PL" altLang="pl-PL" sz="2400" b="1" dirty="0">
                <a:solidFill>
                  <a:srgbClr val="002060"/>
                </a:solidFill>
                <a:latin typeface="Arial Narrow" panose="020B0606020202030204" pitchFamily="34" charset="0"/>
                <a:cs typeface="Times New Roman" pitchFamily="18" charset="0"/>
              </a:rPr>
            </a:br>
            <a:r>
              <a:rPr lang="pl-PL" altLang="pl-PL" sz="2400" b="1" dirty="0">
                <a:solidFill>
                  <a:srgbClr val="002060"/>
                </a:solidFill>
                <a:latin typeface="Arial Narrow" panose="020B0606020202030204" pitchFamily="34" charset="0"/>
                <a:cs typeface="Times New Roman" pitchFamily="18" charset="0"/>
              </a:rPr>
              <a:t>w różnych perspektywach czasu (teraźniejszość, przyszłość - perspektywa krótko-, średnio- i długofalowa)</a:t>
            </a:r>
          </a:p>
          <a:p>
            <a:pPr>
              <a:spcAft>
                <a:spcPct val="20000"/>
              </a:spcAft>
              <a:buClr>
                <a:srgbClr val="FF3399"/>
              </a:buClr>
              <a:buSzPct val="125000"/>
              <a:buFont typeface="Wingdings" pitchFamily="2" charset="2"/>
              <a:buAutoNum type="arabicPeriod"/>
            </a:pPr>
            <a:r>
              <a:rPr lang="pl-PL" altLang="pl-PL" sz="2600" b="1" dirty="0">
                <a:solidFill>
                  <a:srgbClr val="FF0066"/>
                </a:solidFill>
                <a:latin typeface="Arial Narrow" panose="020B0606020202030204" pitchFamily="34" charset="0"/>
                <a:cs typeface="Times New Roman" pitchFamily="18" charset="0"/>
              </a:rPr>
              <a:t>kształtowanie </a:t>
            </a:r>
            <a:r>
              <a:rPr lang="pl-PL" altLang="pl-PL" sz="2600" b="1" dirty="0">
                <a:solidFill>
                  <a:srgbClr val="FF0066"/>
                </a:solidFill>
                <a:latin typeface="Arial Black" panose="020B0A04020102020204" pitchFamily="34" charset="0"/>
                <a:cs typeface="Times New Roman" pitchFamily="18" charset="0"/>
              </a:rPr>
              <a:t>umiejętności </a:t>
            </a:r>
            <a:r>
              <a:rPr lang="pl-PL" altLang="pl-PL" sz="2600" b="1" dirty="0">
                <a:solidFill>
                  <a:srgbClr val="002060"/>
                </a:solidFill>
                <a:latin typeface="Arial Black" panose="020B0A04020102020204" pitchFamily="34" charset="0"/>
                <a:cs typeface="Times New Roman" pitchFamily="18" charset="0"/>
              </a:rPr>
              <a:t>WSPÓŁPRACY</a:t>
            </a:r>
          </a:p>
          <a:p>
            <a:pPr lvl="1">
              <a:spcAft>
                <a:spcPct val="20000"/>
              </a:spcAft>
              <a:buClr>
                <a:srgbClr val="FF3399"/>
              </a:buClr>
              <a:buSzPct val="125000"/>
              <a:buFont typeface="Wingdings" pitchFamily="2" charset="2"/>
              <a:buChar char="§"/>
            </a:pPr>
            <a:r>
              <a:rPr lang="pl-PL" altLang="pl-PL" sz="2400" b="1" dirty="0">
                <a:solidFill>
                  <a:srgbClr val="002060"/>
                </a:solidFill>
                <a:latin typeface="Arial Narrow" panose="020B0606020202030204" pitchFamily="34" charset="0"/>
                <a:cs typeface="Times New Roman" pitchFamily="18" charset="0"/>
              </a:rPr>
              <a:t>bo trzeba rozwiązywać </a:t>
            </a:r>
            <a:r>
              <a:rPr lang="pl-PL" altLang="pl-PL" sz="2400" b="1" u="sng" dirty="0">
                <a:solidFill>
                  <a:srgbClr val="002060"/>
                </a:solidFill>
                <a:latin typeface="Arial Narrow" panose="020B0606020202030204" pitchFamily="34" charset="0"/>
                <a:cs typeface="Times New Roman" pitchFamily="18" charset="0"/>
              </a:rPr>
              <a:t>coraz bardziej złożone problemy</a:t>
            </a:r>
            <a:r>
              <a:rPr lang="pl-PL" altLang="pl-PL" sz="2400" b="1" dirty="0">
                <a:solidFill>
                  <a:srgbClr val="002060"/>
                </a:solidFill>
                <a:latin typeface="Arial Narrow" panose="020B0606020202030204" pitchFamily="34" charset="0"/>
                <a:cs typeface="Times New Roman" pitchFamily="18" charset="0"/>
              </a:rPr>
              <a:t> typu „cross”, co wymaga „użycia” różnej wiedzy i umiejętności z jednej strony, a z drugiej poczucia kompetencji, zaufania do siebie i innych</a:t>
            </a:r>
          </a:p>
          <a:p>
            <a:pPr>
              <a:spcAft>
                <a:spcPct val="20000"/>
              </a:spcAft>
              <a:buClr>
                <a:srgbClr val="FF3399"/>
              </a:buClr>
              <a:buSzPct val="125000"/>
              <a:buFont typeface="Wingdings" pitchFamily="2" charset="2"/>
              <a:buAutoNum type="arabicPeriod"/>
            </a:pPr>
            <a:r>
              <a:rPr lang="pl-PL" altLang="pl-PL" sz="2600" b="1" dirty="0">
                <a:solidFill>
                  <a:srgbClr val="FF0066"/>
                </a:solidFill>
                <a:latin typeface="Arial Narrow" panose="020B0606020202030204" pitchFamily="34" charset="0"/>
                <a:cs typeface="Times New Roman" pitchFamily="18" charset="0"/>
              </a:rPr>
              <a:t>usprawnianie </a:t>
            </a:r>
            <a:r>
              <a:rPr lang="pl-PL" altLang="pl-PL" sz="2600" b="1" dirty="0">
                <a:solidFill>
                  <a:srgbClr val="002060"/>
                </a:solidFill>
                <a:latin typeface="Arial Black" panose="020B0A04020102020204" pitchFamily="34" charset="0"/>
                <a:cs typeface="Times New Roman" pitchFamily="18" charset="0"/>
              </a:rPr>
              <a:t>KOMUNIKACJI z użyciem TIK</a:t>
            </a:r>
          </a:p>
          <a:p>
            <a:pPr lvl="1">
              <a:spcAft>
                <a:spcPct val="20000"/>
              </a:spcAft>
              <a:buClr>
                <a:srgbClr val="FF3399"/>
              </a:buClr>
              <a:buSzPct val="125000"/>
              <a:buFont typeface="Wingdings" pitchFamily="2" charset="2"/>
              <a:buChar char="§"/>
            </a:pPr>
            <a:r>
              <a:rPr lang="pl-PL" altLang="pl-PL" sz="2400" b="1" dirty="0">
                <a:solidFill>
                  <a:srgbClr val="002060"/>
                </a:solidFill>
                <a:latin typeface="Arial Narrow" panose="020B0606020202030204" pitchFamily="34" charset="0"/>
                <a:cs typeface="Times New Roman" pitchFamily="18" charset="0"/>
              </a:rPr>
              <a:t>bo trzeba rozwiązywać </a:t>
            </a:r>
            <a:r>
              <a:rPr lang="pl-PL" altLang="pl-PL" sz="2400" b="1" u="sng" dirty="0">
                <a:solidFill>
                  <a:srgbClr val="002060"/>
                </a:solidFill>
                <a:latin typeface="Arial Narrow" panose="020B0606020202030204" pitchFamily="34" charset="0"/>
                <a:cs typeface="Times New Roman" pitchFamily="18" charset="0"/>
              </a:rPr>
              <a:t>problemy w coraz krótszym czasie</a:t>
            </a:r>
            <a:r>
              <a:rPr lang="pl-PL" altLang="pl-PL" sz="2400" b="1" dirty="0">
                <a:solidFill>
                  <a:srgbClr val="002060"/>
                </a:solidFill>
                <a:latin typeface="Arial Narrow" panose="020B0606020202030204" pitchFamily="34" charset="0"/>
                <a:cs typeface="Times New Roman" pitchFamily="18" charset="0"/>
              </a:rPr>
              <a:t>, </a:t>
            </a:r>
            <a:br>
              <a:rPr lang="pl-PL" altLang="pl-PL" sz="2400" b="1" dirty="0">
                <a:solidFill>
                  <a:srgbClr val="002060"/>
                </a:solidFill>
                <a:latin typeface="Arial Narrow" panose="020B0606020202030204" pitchFamily="34" charset="0"/>
                <a:cs typeface="Times New Roman" pitchFamily="18" charset="0"/>
              </a:rPr>
            </a:br>
            <a:r>
              <a:rPr lang="pl-PL" altLang="pl-PL" sz="2400" b="1" dirty="0">
                <a:solidFill>
                  <a:srgbClr val="002060"/>
                </a:solidFill>
                <a:latin typeface="Arial Narrow" panose="020B0606020202030204" pitchFamily="34" charset="0"/>
                <a:cs typeface="Times New Roman" pitchFamily="18" charset="0"/>
              </a:rPr>
              <a:t>co wymaga szybkiego i sprawnego zdobywania informacji, porozumiewania się i konsultowania z innymi osobami np. z ekspertami</a:t>
            </a:r>
          </a:p>
        </p:txBody>
      </p:sp>
    </p:spTree>
    <p:extLst>
      <p:ext uri="{BB962C8B-B14F-4D97-AF65-F5344CB8AC3E}">
        <p14:creationId xmlns:p14="http://schemas.microsoft.com/office/powerpoint/2010/main" val="3675557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 calcmode="lin" valueType="num">
                                      <p:cBhvr>
                                        <p:cTn id="7" dur="5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4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4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2643">
                                            <p:txEl>
                                              <p:pRg st="3" end="3"/>
                                            </p:txEl>
                                          </p:spTgt>
                                        </p:tgtEl>
                                        <p:attrNameLst>
                                          <p:attrName>style.visibility</p:attrName>
                                        </p:attrNameLst>
                                      </p:cBhvr>
                                      <p:to>
                                        <p:strVal val="visible"/>
                                      </p:to>
                                    </p:set>
                                    <p:anim calcmode="lin" valueType="num">
                                      <p:cBhvr>
                                        <p:cTn id="14" dur="500" fill="hold"/>
                                        <p:tgtEl>
                                          <p:spTgt spid="11264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264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26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12643">
                                            <p:txEl>
                                              <p:pRg st="5" end="5"/>
                                            </p:txEl>
                                          </p:spTgt>
                                        </p:tgtEl>
                                        <p:attrNameLst>
                                          <p:attrName>style.visibility</p:attrName>
                                        </p:attrNameLst>
                                      </p:cBhvr>
                                      <p:to>
                                        <p:strVal val="visible"/>
                                      </p:to>
                                    </p:set>
                                    <p:anim calcmode="lin" valueType="num">
                                      <p:cBhvr>
                                        <p:cTn id="21" dur="500" fill="hold"/>
                                        <p:tgtEl>
                                          <p:spTgt spid="11264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1264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9"/>
          <p:cNvSpPr>
            <a:spLocks noChangeArrowheads="1"/>
          </p:cNvSpPr>
          <p:nvPr/>
        </p:nvSpPr>
        <p:spPr bwMode="auto">
          <a:xfrm>
            <a:off x="-74613" y="-14288"/>
            <a:ext cx="9218613" cy="6858001"/>
          </a:xfrm>
          <a:prstGeom prst="rect">
            <a:avLst/>
          </a:prstGeom>
          <a:solidFill>
            <a:srgbClr val="CCFF33"/>
          </a:solidFill>
          <a:ln w="9525" algn="ctr">
            <a:noFill/>
            <a:round/>
            <a:headEnd/>
            <a:tailEnd/>
          </a:ln>
        </p:spPr>
        <p:txBody>
          <a:bodyPr/>
          <a:lstStyle/>
          <a:p>
            <a:pPr algn="ctr" eaLnBrk="1" hangingPunct="1"/>
            <a:endParaRPr lang="pl-PL" altLang="pl-PL"/>
          </a:p>
        </p:txBody>
      </p:sp>
      <p:sp>
        <p:nvSpPr>
          <p:cNvPr id="14339" name="Tytuł 1"/>
          <p:cNvSpPr>
            <a:spLocks noGrp="1"/>
          </p:cNvSpPr>
          <p:nvPr>
            <p:ph type="title"/>
          </p:nvPr>
        </p:nvSpPr>
        <p:spPr>
          <a:xfrm>
            <a:off x="-74613" y="44624"/>
            <a:ext cx="9218613" cy="819150"/>
          </a:xfrm>
          <a:solidFill>
            <a:schemeClr val="bg1"/>
          </a:solidFill>
        </p:spPr>
        <p:txBody>
          <a:bodyPr/>
          <a:lstStyle/>
          <a:p>
            <a:r>
              <a:rPr lang="pl-PL" altLang="pl-PL" dirty="0">
                <a:solidFill>
                  <a:srgbClr val="002060"/>
                </a:solidFill>
                <a:latin typeface="Arial Black" pitchFamily="34" charset="0"/>
                <a:cs typeface="Times New Roman" pitchFamily="18" charset="0"/>
              </a:rPr>
              <a:t>Potrzeby dziecka / nastolatka</a:t>
            </a:r>
          </a:p>
        </p:txBody>
      </p:sp>
      <p:sp>
        <p:nvSpPr>
          <p:cNvPr id="4" name="Elipsa 3"/>
          <p:cNvSpPr>
            <a:spLocks noChangeArrowheads="1"/>
          </p:cNvSpPr>
          <p:nvPr/>
        </p:nvSpPr>
        <p:spPr bwMode="auto">
          <a:xfrm>
            <a:off x="-180527" y="1196752"/>
            <a:ext cx="9445177" cy="5661248"/>
          </a:xfrm>
          <a:prstGeom prst="ellipse">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5" name="pole tekstowe 4"/>
          <p:cNvSpPr txBox="1">
            <a:spLocks noChangeArrowheads="1"/>
          </p:cNvSpPr>
          <p:nvPr/>
        </p:nvSpPr>
        <p:spPr bwMode="auto">
          <a:xfrm>
            <a:off x="-108520" y="1683072"/>
            <a:ext cx="9251950" cy="1385888"/>
          </a:xfrm>
          <a:prstGeom prst="rect">
            <a:avLst/>
          </a:prstGeom>
          <a:noFill/>
          <a:ln w="9525">
            <a:noFill/>
            <a:miter lim="800000"/>
            <a:headEnd/>
            <a:tailEnd/>
          </a:ln>
        </p:spPr>
        <p:txBody>
          <a:bodyPr>
            <a:spAutoFit/>
          </a:bodyPr>
          <a:lstStyle/>
          <a:p>
            <a:pPr algn="ctr"/>
            <a:r>
              <a:rPr lang="pl-PL" altLang="pl-PL" sz="2800" b="1" dirty="0">
                <a:solidFill>
                  <a:srgbClr val="002060"/>
                </a:solidFill>
                <a:latin typeface="Arial Black" panose="020B0A04020102020204" pitchFamily="34" charset="0"/>
                <a:cs typeface="Times New Roman" pitchFamily="18" charset="0"/>
              </a:rPr>
              <a:t>Potrzeby UNIWERSALNE </a:t>
            </a:r>
            <a:br>
              <a:rPr lang="pl-PL" altLang="pl-PL" sz="2800" b="1" dirty="0">
                <a:solidFill>
                  <a:srgbClr val="002060"/>
                </a:solidFill>
                <a:latin typeface="Arial Black" panose="020B0A04020102020204" pitchFamily="34" charset="0"/>
                <a:cs typeface="Times New Roman" pitchFamily="18" charset="0"/>
              </a:rPr>
            </a:br>
            <a:r>
              <a:rPr lang="pl-PL" altLang="pl-PL" sz="2800" b="1" dirty="0">
                <a:solidFill>
                  <a:schemeClr val="bg1"/>
                </a:solidFill>
                <a:latin typeface="Arial Black" panose="020B0A04020102020204" pitchFamily="34" charset="0"/>
                <a:cs typeface="Times New Roman" pitchFamily="18" charset="0"/>
              </a:rPr>
              <a:t>KAŻDEGO CZŁOWIEKA</a:t>
            </a:r>
            <a:r>
              <a:rPr lang="pl-PL" altLang="pl-PL" sz="2800" b="1" dirty="0">
                <a:solidFill>
                  <a:srgbClr val="002060"/>
                </a:solidFill>
                <a:latin typeface="Arial Narrow" panose="020B0606020202030204" pitchFamily="34" charset="0"/>
                <a:cs typeface="Times New Roman" pitchFamily="18" charset="0"/>
              </a:rPr>
              <a:t>: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bliskiej </a:t>
            </a:r>
            <a:r>
              <a:rPr lang="pl-PL" altLang="pl-PL" sz="2800" b="1" dirty="0">
                <a:solidFill>
                  <a:schemeClr val="bg1"/>
                </a:solidFill>
                <a:latin typeface="Arial Narrow" panose="020B0606020202030204" pitchFamily="34" charset="0"/>
                <a:cs typeface="Times New Roman" pitchFamily="18" charset="0"/>
              </a:rPr>
              <a:t>więzi</a:t>
            </a:r>
            <a:r>
              <a:rPr lang="pl-PL" altLang="pl-PL" sz="2800" b="1" dirty="0">
                <a:solidFill>
                  <a:srgbClr val="002060"/>
                </a:solidFill>
                <a:latin typeface="Arial Narrow" panose="020B0606020202030204" pitchFamily="34" charset="0"/>
                <a:cs typeface="Times New Roman" pitchFamily="18" charset="0"/>
              </a:rPr>
              <a:t>, poczucia </a:t>
            </a:r>
            <a:r>
              <a:rPr lang="pl-PL" altLang="pl-PL" sz="2800" b="1" dirty="0">
                <a:solidFill>
                  <a:schemeClr val="bg1"/>
                </a:solidFill>
                <a:latin typeface="Arial Narrow" panose="020B0606020202030204" pitchFamily="34" charset="0"/>
                <a:cs typeface="Times New Roman" pitchFamily="18" charset="0"/>
              </a:rPr>
              <a:t>autonomii</a:t>
            </a:r>
            <a:r>
              <a:rPr lang="pl-PL" altLang="pl-PL" sz="2800" b="1" dirty="0">
                <a:solidFill>
                  <a:srgbClr val="002060"/>
                </a:solidFill>
                <a:latin typeface="Arial Narrow" panose="020B0606020202030204" pitchFamily="34" charset="0"/>
                <a:cs typeface="Times New Roman" pitchFamily="18" charset="0"/>
              </a:rPr>
              <a:t> i poczucia </a:t>
            </a:r>
            <a:r>
              <a:rPr lang="pl-PL" altLang="pl-PL" sz="2800" b="1" dirty="0">
                <a:solidFill>
                  <a:schemeClr val="bg1"/>
                </a:solidFill>
                <a:latin typeface="Arial Narrow" panose="020B0606020202030204" pitchFamily="34" charset="0"/>
                <a:cs typeface="Times New Roman" pitchFamily="18" charset="0"/>
              </a:rPr>
              <a:t>kompetencji</a:t>
            </a:r>
          </a:p>
        </p:txBody>
      </p:sp>
      <p:sp>
        <p:nvSpPr>
          <p:cNvPr id="6" name="Elipsa 5"/>
          <p:cNvSpPr>
            <a:spLocks noChangeArrowheads="1"/>
          </p:cNvSpPr>
          <p:nvPr/>
        </p:nvSpPr>
        <p:spPr bwMode="auto">
          <a:xfrm>
            <a:off x="606425" y="2996952"/>
            <a:ext cx="8064500" cy="3861048"/>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pl-PL" altLang="pl-PL" sz="1800">
              <a:latin typeface="Arial Narrow" panose="020B0606020202030204" pitchFamily="34" charset="0"/>
              <a:cs typeface="Times New Roman" panose="02020603050405020304" pitchFamily="18" charset="0"/>
            </a:endParaRPr>
          </a:p>
        </p:txBody>
      </p:sp>
      <p:sp>
        <p:nvSpPr>
          <p:cNvPr id="7" name="pole tekstowe 6"/>
          <p:cNvSpPr txBox="1">
            <a:spLocks noChangeArrowheads="1"/>
          </p:cNvSpPr>
          <p:nvPr/>
        </p:nvSpPr>
        <p:spPr bwMode="auto">
          <a:xfrm>
            <a:off x="0" y="3268663"/>
            <a:ext cx="9363075" cy="954087"/>
          </a:xfrm>
          <a:prstGeom prst="rect">
            <a:avLst/>
          </a:prstGeom>
          <a:noFill/>
          <a:ln w="9525">
            <a:noFill/>
            <a:miter lim="800000"/>
            <a:headEnd/>
            <a:tailEnd/>
          </a:ln>
        </p:spPr>
        <p:txBody>
          <a:bodyPr>
            <a:spAutoFit/>
          </a:bodyPr>
          <a:lstStyle/>
          <a:p>
            <a:pPr algn="ctr"/>
            <a:r>
              <a:rPr lang="pl-PL" altLang="pl-PL" sz="2800" b="1" dirty="0">
                <a:solidFill>
                  <a:srgbClr val="002060"/>
                </a:solidFill>
                <a:latin typeface="Arial Narrow" panose="020B0606020202030204" pitchFamily="34" charset="0"/>
                <a:cs typeface="Times New Roman" pitchFamily="18" charset="0"/>
              </a:rPr>
              <a:t>Potrzeby SPECYFICZNE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dla etapu życia czyli dla wieku i płci</a:t>
            </a:r>
          </a:p>
        </p:txBody>
      </p:sp>
      <p:sp>
        <p:nvSpPr>
          <p:cNvPr id="8" name="Elipsa 7"/>
          <p:cNvSpPr>
            <a:spLocks noChangeArrowheads="1"/>
          </p:cNvSpPr>
          <p:nvPr/>
        </p:nvSpPr>
        <p:spPr bwMode="auto">
          <a:xfrm>
            <a:off x="1254125" y="4365104"/>
            <a:ext cx="6769100" cy="2492896"/>
          </a:xfrm>
          <a:prstGeom prst="ellipse">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9" name="pole tekstowe 9"/>
          <p:cNvSpPr txBox="1">
            <a:spLocks noChangeArrowheads="1"/>
          </p:cNvSpPr>
          <p:nvPr/>
        </p:nvSpPr>
        <p:spPr bwMode="auto">
          <a:xfrm>
            <a:off x="-88900" y="4632325"/>
            <a:ext cx="9363075" cy="1816100"/>
          </a:xfrm>
          <a:prstGeom prst="rect">
            <a:avLst/>
          </a:prstGeom>
          <a:noFill/>
          <a:ln w="9525">
            <a:noFill/>
            <a:miter lim="800000"/>
            <a:headEnd/>
            <a:tailEnd/>
          </a:ln>
        </p:spPr>
        <p:txBody>
          <a:bodyPr>
            <a:spAutoFit/>
          </a:bodyPr>
          <a:lstStyle/>
          <a:p>
            <a:pPr algn="ctr"/>
            <a:r>
              <a:rPr lang="pl-PL" altLang="pl-PL" sz="2800" b="1" dirty="0">
                <a:solidFill>
                  <a:srgbClr val="002060"/>
                </a:solidFill>
                <a:latin typeface="Arial Black" panose="020B0A04020102020204" pitchFamily="34" charset="0"/>
                <a:cs typeface="Times New Roman" pitchFamily="18" charset="0"/>
              </a:rPr>
              <a:t>Potrzeby SPECJALNE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rozwojowe i edukacyjne ze względu na:</a:t>
            </a:r>
          </a:p>
          <a:p>
            <a:pPr algn="ctr"/>
            <a:r>
              <a:rPr lang="pl-PL" altLang="pl-PL" sz="2800" b="1" dirty="0">
                <a:solidFill>
                  <a:srgbClr val="002060"/>
                </a:solidFill>
                <a:latin typeface="Arial Narrow" panose="020B0606020202030204" pitchFamily="34" charset="0"/>
                <a:cs typeface="Times New Roman" pitchFamily="18" charset="0"/>
              </a:rPr>
              <a:t>(1) deficyty / ograniczenia </a:t>
            </a:r>
            <a:br>
              <a:rPr lang="pl-PL" altLang="pl-PL" sz="2800" b="1" dirty="0">
                <a:solidFill>
                  <a:srgbClr val="002060"/>
                </a:solidFill>
                <a:latin typeface="Arial Narrow" panose="020B0606020202030204" pitchFamily="34" charset="0"/>
                <a:cs typeface="Times New Roman" pitchFamily="18" charset="0"/>
              </a:rPr>
            </a:br>
            <a:r>
              <a:rPr lang="pl-PL" altLang="pl-PL" sz="2800" b="1" dirty="0">
                <a:solidFill>
                  <a:srgbClr val="002060"/>
                </a:solidFill>
                <a:latin typeface="Arial Narrow" panose="020B0606020202030204" pitchFamily="34" charset="0"/>
                <a:cs typeface="Times New Roman" pitchFamily="18" charset="0"/>
              </a:rPr>
              <a:t>(2) nadmiary</a:t>
            </a:r>
          </a:p>
        </p:txBody>
      </p:sp>
      <p:sp>
        <p:nvSpPr>
          <p:cNvPr id="2" name="Schemat blokowy: proces alternatywny 1"/>
          <p:cNvSpPr/>
          <p:nvPr/>
        </p:nvSpPr>
        <p:spPr bwMode="auto">
          <a:xfrm rot="20818602">
            <a:off x="-67477" y="3273008"/>
            <a:ext cx="1907704" cy="1652810"/>
          </a:xfrm>
          <a:prstGeom prst="flowChartAlternateProcess">
            <a:avLst/>
          </a:prstGeom>
          <a:solidFill>
            <a:srgbClr val="FFD85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rgbClr val="002060"/>
                </a:solidFill>
                <a:effectLst/>
                <a:latin typeface="Arial Narrow" panose="020B0606020202030204" pitchFamily="34" charset="0"/>
              </a:rPr>
              <a:t>Potrzebna wiedza z psychologii rozwoju</a:t>
            </a:r>
          </a:p>
        </p:txBody>
      </p:sp>
      <p:sp>
        <p:nvSpPr>
          <p:cNvPr id="11" name="Schemat blokowy: proces alternatywny 10"/>
          <p:cNvSpPr/>
          <p:nvPr/>
        </p:nvSpPr>
        <p:spPr bwMode="auto">
          <a:xfrm rot="19810417">
            <a:off x="-93203" y="5156950"/>
            <a:ext cx="1907704" cy="1652810"/>
          </a:xfrm>
          <a:prstGeom prst="flowChartAlternateProcess">
            <a:avLst/>
          </a:prstGeom>
          <a:solidFill>
            <a:srgbClr val="F7F7F7"/>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rgbClr val="002060"/>
                </a:solidFill>
                <a:effectLst/>
                <a:latin typeface="Arial Narrow" panose="020B0606020202030204" pitchFamily="34" charset="0"/>
              </a:rPr>
              <a:t>Potrzebna wiedza z pedagogiki specjalnej</a:t>
            </a:r>
          </a:p>
        </p:txBody>
      </p:sp>
      <p:sp>
        <p:nvSpPr>
          <p:cNvPr id="12" name="Schemat blokowy: proces alternatywny 11"/>
          <p:cNvSpPr/>
          <p:nvPr/>
        </p:nvSpPr>
        <p:spPr bwMode="auto">
          <a:xfrm rot="20818602">
            <a:off x="190612" y="785491"/>
            <a:ext cx="1907704" cy="1652810"/>
          </a:xfrm>
          <a:prstGeom prst="flowChartAlternateProcess">
            <a:avLst/>
          </a:prstGeom>
          <a:solidFill>
            <a:srgbClr val="99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rgbClr val="002060"/>
                </a:solidFill>
                <a:effectLst/>
                <a:latin typeface="Arial Narrow" panose="020B0606020202030204" pitchFamily="34" charset="0"/>
              </a:rPr>
              <a:t>Potrzebna wiedza z psychologii osobowości</a:t>
            </a:r>
          </a:p>
        </p:txBody>
      </p:sp>
    </p:spTree>
    <p:extLst>
      <p:ext uri="{BB962C8B-B14F-4D97-AF65-F5344CB8AC3E}">
        <p14:creationId xmlns:p14="http://schemas.microsoft.com/office/powerpoint/2010/main" val="2286016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82563"/>
            <a:ext cx="9169400" cy="884237"/>
          </a:xfrm>
          <a:solidFill>
            <a:srgbClr val="CCFF33"/>
          </a:solidFill>
        </p:spPr>
        <p:txBody>
          <a:bodyPr/>
          <a:lstStyle/>
          <a:p>
            <a:pPr eaLnBrk="1" hangingPunct="1"/>
            <a:r>
              <a:rPr lang="pl-PL" altLang="pl-PL" sz="3600" b="1" dirty="0">
                <a:solidFill>
                  <a:srgbClr val="002060"/>
                </a:solidFill>
                <a:latin typeface="Arial Black" panose="020B0A04020102020204" pitchFamily="34" charset="0"/>
                <a:cs typeface="Times New Roman" pitchFamily="18" charset="0"/>
              </a:rPr>
              <a:t>Miejsce dzieciństwa w cyklu życia</a:t>
            </a:r>
          </a:p>
        </p:txBody>
      </p:sp>
      <p:sp>
        <p:nvSpPr>
          <p:cNvPr id="17417" name="Oval 8"/>
          <p:cNvSpPr>
            <a:spLocks noChangeArrowheads="1"/>
          </p:cNvSpPr>
          <p:nvPr/>
        </p:nvSpPr>
        <p:spPr bwMode="auto">
          <a:xfrm>
            <a:off x="0" y="1067364"/>
            <a:ext cx="5905078" cy="5790636"/>
          </a:xfrm>
          <a:prstGeom prst="ellipse">
            <a:avLst/>
          </a:prstGeom>
          <a:solidFill>
            <a:srgbClr val="FFFF0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lang="pl-PL" altLang="pl-PL">
              <a:solidFill>
                <a:srgbClr val="002060"/>
              </a:solidFill>
              <a:latin typeface="Arial Narrow" panose="020B0606020202030204" pitchFamily="34" charset="0"/>
              <a:cs typeface="Times New Roman" panose="02020603050405020304" pitchFamily="18" charset="0"/>
            </a:endParaRPr>
          </a:p>
        </p:txBody>
      </p:sp>
      <p:sp>
        <p:nvSpPr>
          <p:cNvPr id="17418" name="Oval 9"/>
          <p:cNvSpPr>
            <a:spLocks noChangeArrowheads="1"/>
          </p:cNvSpPr>
          <p:nvPr/>
        </p:nvSpPr>
        <p:spPr bwMode="auto">
          <a:xfrm>
            <a:off x="3235747" y="1067364"/>
            <a:ext cx="5905078" cy="5790636"/>
          </a:xfrm>
          <a:prstGeom prst="ellipse">
            <a:avLst/>
          </a:prstGeom>
          <a:solidFill>
            <a:srgbClr val="00FFFF"/>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buClr>
                <a:srgbClr val="000000"/>
              </a:buClr>
              <a:buSzPct val="100000"/>
              <a:buFont typeface="Times New Roman" panose="02020603050405020304" pitchFamily="18" charset="0"/>
              <a:buNone/>
              <a:defRPr/>
            </a:pPr>
            <a:endParaRPr lang="pl-PL" altLang="pl-PL">
              <a:solidFill>
                <a:srgbClr val="002060"/>
              </a:solidFill>
              <a:latin typeface="Arial Narrow" panose="020B0606020202030204" pitchFamily="34" charset="0"/>
              <a:cs typeface="Times New Roman" panose="02020603050405020304" pitchFamily="18" charset="0"/>
            </a:endParaRPr>
          </a:p>
        </p:txBody>
      </p:sp>
      <p:sp>
        <p:nvSpPr>
          <p:cNvPr id="17419" name="Oval 10"/>
          <p:cNvSpPr>
            <a:spLocks noChangeArrowheads="1"/>
          </p:cNvSpPr>
          <p:nvPr/>
        </p:nvSpPr>
        <p:spPr bwMode="auto">
          <a:xfrm>
            <a:off x="3055720" y="1268760"/>
            <a:ext cx="3316480" cy="5589240"/>
          </a:xfrm>
          <a:prstGeom prst="ellipse">
            <a:avLst/>
          </a:prstGeom>
          <a:solidFill>
            <a:srgbClr val="CCFF33"/>
          </a:solidFill>
          <a:ln w="19050">
            <a:no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lang="pl-PL" altLang="pl-PL">
              <a:solidFill>
                <a:srgbClr val="002060"/>
              </a:solidFill>
              <a:latin typeface="Arial Narrow" panose="020B0606020202030204" pitchFamily="34" charset="0"/>
              <a:cs typeface="Times New Roman" panose="02020603050405020304" pitchFamily="18" charset="0"/>
            </a:endParaRPr>
          </a:p>
        </p:txBody>
      </p:sp>
      <p:sp>
        <p:nvSpPr>
          <p:cNvPr id="6160" name="Text Box 11"/>
          <p:cNvSpPr txBox="1">
            <a:spLocks noChangeArrowheads="1"/>
          </p:cNvSpPr>
          <p:nvPr/>
        </p:nvSpPr>
        <p:spPr bwMode="auto">
          <a:xfrm>
            <a:off x="3260725" y="1946275"/>
            <a:ext cx="2906713" cy="3570288"/>
          </a:xfrm>
          <a:prstGeom prst="rect">
            <a:avLst/>
          </a:prstGeom>
          <a:noFill/>
          <a:ln w="9525">
            <a:noFill/>
            <a:miter lim="800000"/>
            <a:headEnd/>
            <a:tailEnd/>
          </a:ln>
        </p:spPr>
        <p:txBody>
          <a:bodyPr/>
          <a:lstStyle/>
          <a:p>
            <a:pPr algn="ctr" eaLnBrk="1" hangingPunct="1">
              <a:spcAft>
                <a:spcPts val="600"/>
              </a:spcAft>
              <a:buClr>
                <a:srgbClr val="000000"/>
              </a:buClr>
              <a:buFont typeface="Times New Roman" pitchFamily="18" charset="0"/>
              <a:buNone/>
            </a:pPr>
            <a:r>
              <a:rPr lang="pl-PL" altLang="pl-PL" sz="2800" b="1" dirty="0">
                <a:solidFill>
                  <a:srgbClr val="002060"/>
                </a:solidFill>
                <a:latin typeface="Arial Black" panose="020B0A04020102020204" pitchFamily="34" charset="0"/>
                <a:cs typeface="Times New Roman" pitchFamily="18" charset="0"/>
              </a:rPr>
              <a:t>DORASTANIE</a:t>
            </a:r>
          </a:p>
          <a:p>
            <a:pPr algn="ctr">
              <a:spcAft>
                <a:spcPts val="600"/>
              </a:spcAft>
            </a:pPr>
            <a:r>
              <a:rPr lang="pl-PL" altLang="pl-PL" sz="2000" b="1" dirty="0">
                <a:solidFill>
                  <a:srgbClr val="002060"/>
                </a:solidFill>
                <a:latin typeface="Arial Narrow" panose="020B0606020202030204" pitchFamily="34" charset="0"/>
                <a:cs typeface="Times New Roman" pitchFamily="18" charset="0"/>
              </a:rPr>
              <a:t>próbowanie, eksperymentowanie</a:t>
            </a:r>
          </a:p>
          <a:p>
            <a:pPr algn="ctr">
              <a:spcAft>
                <a:spcPts val="600"/>
              </a:spcAft>
            </a:pPr>
            <a:r>
              <a:rPr lang="pl-PL" altLang="pl-PL" sz="2000" b="1" dirty="0">
                <a:solidFill>
                  <a:srgbClr val="002060"/>
                </a:solidFill>
                <a:latin typeface="Arial Narrow" panose="020B0606020202030204" pitchFamily="34" charset="0"/>
                <a:cs typeface="Times New Roman" pitchFamily="18" charset="0"/>
                <a:sym typeface="Wingdings" pitchFamily="2" charset="2"/>
              </a:rPr>
              <a:t></a:t>
            </a:r>
            <a:endParaRPr lang="pl-PL" altLang="pl-PL" sz="2000" b="1" dirty="0">
              <a:solidFill>
                <a:srgbClr val="002060"/>
              </a:solidFill>
              <a:latin typeface="Arial Narrow" panose="020B0606020202030204" pitchFamily="34" charset="0"/>
              <a:cs typeface="Times New Roman" pitchFamily="18" charset="0"/>
            </a:endParaRPr>
          </a:p>
          <a:p>
            <a:pPr algn="ctr">
              <a:spcAft>
                <a:spcPts val="600"/>
              </a:spcAft>
            </a:pPr>
            <a:r>
              <a:rPr lang="pl-PL" altLang="pl-PL" sz="2000" b="1" dirty="0">
                <a:solidFill>
                  <a:srgbClr val="002060"/>
                </a:solidFill>
                <a:latin typeface="Arial Narrow" panose="020B0606020202030204" pitchFamily="34" charset="0"/>
                <a:cs typeface="Times New Roman" pitchFamily="18" charset="0"/>
              </a:rPr>
              <a:t>sprawdzanie siebie </a:t>
            </a:r>
            <a:br>
              <a:rPr lang="pl-PL" altLang="pl-PL" sz="2000" b="1" dirty="0">
                <a:solidFill>
                  <a:srgbClr val="002060"/>
                </a:solidFill>
                <a:latin typeface="Arial Narrow" panose="020B0606020202030204" pitchFamily="34" charset="0"/>
                <a:cs typeface="Times New Roman" pitchFamily="18" charset="0"/>
              </a:rPr>
            </a:br>
            <a:r>
              <a:rPr lang="pl-PL" altLang="pl-PL" sz="2000" b="1" dirty="0">
                <a:solidFill>
                  <a:srgbClr val="002060"/>
                </a:solidFill>
                <a:latin typeface="Arial Narrow" panose="020B0606020202030204" pitchFamily="34" charset="0"/>
                <a:cs typeface="Times New Roman" pitchFamily="18" charset="0"/>
              </a:rPr>
              <a:t>w różnych sytuacjach  życiowych</a:t>
            </a:r>
          </a:p>
          <a:p>
            <a:pPr algn="ctr">
              <a:spcAft>
                <a:spcPts val="600"/>
              </a:spcAft>
            </a:pPr>
            <a:r>
              <a:rPr lang="pl-PL" altLang="pl-PL" sz="2000" b="1" dirty="0">
                <a:solidFill>
                  <a:srgbClr val="002060"/>
                </a:solidFill>
                <a:latin typeface="Arial Narrow" panose="020B0606020202030204" pitchFamily="34" charset="0"/>
                <a:cs typeface="Times New Roman" pitchFamily="18" charset="0"/>
                <a:sym typeface="Wingdings" pitchFamily="2" charset="2"/>
              </a:rPr>
              <a:t></a:t>
            </a:r>
            <a:endParaRPr lang="pl-PL" altLang="pl-PL" sz="2000" b="1" dirty="0">
              <a:solidFill>
                <a:srgbClr val="002060"/>
              </a:solidFill>
              <a:latin typeface="Arial Narrow" panose="020B0606020202030204" pitchFamily="34" charset="0"/>
              <a:cs typeface="Times New Roman" pitchFamily="18" charset="0"/>
            </a:endParaRPr>
          </a:p>
          <a:p>
            <a:pPr algn="ctr" eaLnBrk="1" hangingPunct="1">
              <a:spcAft>
                <a:spcPts val="600"/>
              </a:spcAft>
              <a:buClr>
                <a:srgbClr val="000000"/>
              </a:buClr>
              <a:buFont typeface="Times New Roman" pitchFamily="18" charset="0"/>
              <a:buNone/>
            </a:pPr>
            <a:r>
              <a:rPr lang="pl-PL" altLang="pl-PL" sz="2000" b="1" dirty="0">
                <a:solidFill>
                  <a:srgbClr val="002060"/>
                </a:solidFill>
                <a:latin typeface="Arial Black" panose="020B0A04020102020204" pitchFamily="34" charset="0"/>
                <a:cs typeface="Times New Roman" pitchFamily="18" charset="0"/>
              </a:rPr>
              <a:t>START W SAMODZIELNE życie osobiste</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i społeczne</a:t>
            </a:r>
          </a:p>
          <a:p>
            <a:pPr algn="ctr" eaLnBrk="1" hangingPunct="1">
              <a:spcAft>
                <a:spcPts val="600"/>
              </a:spcAft>
              <a:buClr>
                <a:srgbClr val="000000"/>
              </a:buClr>
              <a:buFont typeface="Times New Roman" pitchFamily="18" charset="0"/>
              <a:buNone/>
            </a:pPr>
            <a:endParaRPr lang="pl-PL" altLang="pl-PL" sz="1600" b="1" dirty="0">
              <a:solidFill>
                <a:srgbClr val="002060"/>
              </a:solidFill>
              <a:latin typeface="Arial Narrow" panose="020B0606020202030204" pitchFamily="34" charset="0"/>
              <a:cs typeface="Times New Roman" pitchFamily="18" charset="0"/>
            </a:endParaRPr>
          </a:p>
          <a:p>
            <a:pPr eaLnBrk="1" hangingPunct="1">
              <a:spcAft>
                <a:spcPts val="600"/>
              </a:spcAft>
              <a:buClr>
                <a:srgbClr val="000000"/>
              </a:buClr>
              <a:buFont typeface="Times New Roman" pitchFamily="18" charset="0"/>
              <a:buNone/>
            </a:pPr>
            <a:r>
              <a:rPr lang="pl-PL" altLang="pl-PL" sz="3600" dirty="0">
                <a:solidFill>
                  <a:srgbClr val="002060"/>
                </a:solidFill>
                <a:latin typeface="Arial Narrow" panose="020B0606020202030204" pitchFamily="34" charset="0"/>
                <a:cs typeface="Times New Roman" pitchFamily="18" charset="0"/>
              </a:rPr>
              <a:t> </a:t>
            </a:r>
          </a:p>
        </p:txBody>
      </p:sp>
      <p:sp>
        <p:nvSpPr>
          <p:cNvPr id="6161" name="Text Box 12"/>
          <p:cNvSpPr txBox="1">
            <a:spLocks noChangeArrowheads="1"/>
          </p:cNvSpPr>
          <p:nvPr/>
        </p:nvSpPr>
        <p:spPr bwMode="auto">
          <a:xfrm>
            <a:off x="24978" y="2133600"/>
            <a:ext cx="3148435" cy="3584575"/>
          </a:xfrm>
          <a:prstGeom prst="rect">
            <a:avLst/>
          </a:prstGeom>
          <a:noFill/>
          <a:ln w="9525">
            <a:noFill/>
            <a:miter lim="800000"/>
            <a:headEnd/>
            <a:tailEnd/>
          </a:ln>
        </p:spPr>
        <p:txBody>
          <a:bodyPr/>
          <a:lstStyle/>
          <a:p>
            <a:pPr algn="ctr" eaLnBrk="1" hangingPunct="1">
              <a:spcAft>
                <a:spcPts val="600"/>
              </a:spcAft>
              <a:buClr>
                <a:srgbClr val="000000"/>
              </a:buClr>
              <a:buFont typeface="Times New Roman" pitchFamily="18" charset="0"/>
              <a:buNone/>
            </a:pPr>
            <a:r>
              <a:rPr lang="pl-PL" altLang="pl-PL" sz="2800" b="1" dirty="0">
                <a:solidFill>
                  <a:srgbClr val="002060"/>
                </a:solidFill>
                <a:latin typeface="Arial Black" panose="020B0A04020102020204" pitchFamily="34" charset="0"/>
                <a:cs typeface="Times New Roman" pitchFamily="18" charset="0"/>
              </a:rPr>
              <a:t>DZIECIŃSTWO</a:t>
            </a:r>
          </a:p>
          <a:p>
            <a:pPr algn="ctr" eaLnBrk="1" hangingPunct="1">
              <a:spcAft>
                <a:spcPts val="600"/>
              </a:spcAft>
              <a:buClr>
                <a:srgbClr val="000000"/>
              </a:buClr>
            </a:pPr>
            <a:r>
              <a:rPr lang="pl-PL" altLang="pl-PL" sz="2000" b="1" dirty="0">
                <a:solidFill>
                  <a:srgbClr val="002060"/>
                </a:solidFill>
                <a:latin typeface="Arial Narrow" panose="020B0606020202030204" pitchFamily="34" charset="0"/>
                <a:cs typeface="Times New Roman" pitchFamily="18" charset="0"/>
              </a:rPr>
              <a:t>nabywanie </a:t>
            </a:r>
            <a:br>
              <a:rPr lang="pl-PL" altLang="pl-PL" sz="2000" b="1" dirty="0">
                <a:solidFill>
                  <a:srgbClr val="002060"/>
                </a:solidFill>
                <a:latin typeface="Arial Narrow" panose="020B0606020202030204" pitchFamily="34" charset="0"/>
                <a:cs typeface="Times New Roman" pitchFamily="18" charset="0"/>
              </a:rPr>
            </a:br>
            <a:r>
              <a:rPr lang="pl-PL" altLang="pl-PL" sz="2000" b="1" dirty="0">
                <a:solidFill>
                  <a:srgbClr val="002060"/>
                </a:solidFill>
                <a:latin typeface="Arial Narrow" panose="020B0606020202030204" pitchFamily="34" charset="0"/>
                <a:cs typeface="Times New Roman" pitchFamily="18" charset="0"/>
              </a:rPr>
              <a:t>i doskonalenie podstawowych kompetencji życiowych</a:t>
            </a:r>
          </a:p>
          <a:p>
            <a:pPr algn="ctr" eaLnBrk="1" hangingPunct="1">
              <a:spcAft>
                <a:spcPts val="600"/>
              </a:spcAft>
              <a:buClr>
                <a:srgbClr val="000000"/>
              </a:buClr>
            </a:pPr>
            <a:r>
              <a:rPr lang="pl-PL" altLang="pl-PL" sz="2000" b="1" dirty="0">
                <a:solidFill>
                  <a:srgbClr val="002060"/>
                </a:solidFill>
                <a:latin typeface="Arial Narrow" panose="020B0606020202030204" pitchFamily="34" charset="0"/>
                <a:cs typeface="Times New Roman" pitchFamily="18" charset="0"/>
                <a:sym typeface="Wingdings" pitchFamily="2" charset="2"/>
              </a:rPr>
              <a:t></a:t>
            </a:r>
            <a:endParaRPr lang="pl-PL" altLang="pl-PL" sz="2000" b="1" dirty="0">
              <a:solidFill>
                <a:srgbClr val="002060"/>
              </a:solidFill>
              <a:latin typeface="Arial Narrow" panose="020B0606020202030204" pitchFamily="34" charset="0"/>
              <a:cs typeface="Times New Roman" pitchFamily="18" charset="0"/>
            </a:endParaRPr>
          </a:p>
          <a:p>
            <a:pPr algn="ctr" eaLnBrk="1" hangingPunct="1">
              <a:spcAft>
                <a:spcPts val="600"/>
              </a:spcAft>
              <a:buClr>
                <a:srgbClr val="000000"/>
              </a:buClr>
              <a:buFont typeface="Times New Roman" pitchFamily="18" charset="0"/>
              <a:buNone/>
            </a:pPr>
            <a:r>
              <a:rPr lang="pl-PL" altLang="pl-PL" sz="2000" b="1" dirty="0">
                <a:solidFill>
                  <a:srgbClr val="002060"/>
                </a:solidFill>
                <a:latin typeface="Arial Black" panose="020B0A04020102020204" pitchFamily="34" charset="0"/>
                <a:cs typeface="Times New Roman" pitchFamily="18" charset="0"/>
              </a:rPr>
              <a:t>BUDOWANIE </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PODSTAW </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samodzielnego funkcjonowania</a:t>
            </a:r>
          </a:p>
          <a:p>
            <a:pPr algn="ctr" eaLnBrk="1" hangingPunct="1">
              <a:spcAft>
                <a:spcPts val="600"/>
              </a:spcAft>
              <a:buClr>
                <a:srgbClr val="000000"/>
              </a:buClr>
              <a:buFont typeface="Times New Roman" pitchFamily="18" charset="0"/>
              <a:buNone/>
            </a:pPr>
            <a:endParaRPr lang="pl-PL" altLang="pl-PL" sz="1600" b="1" dirty="0">
              <a:solidFill>
                <a:srgbClr val="002060"/>
              </a:solidFill>
              <a:latin typeface="Arial Narrow" panose="020B0606020202030204" pitchFamily="34" charset="0"/>
              <a:cs typeface="Times New Roman" pitchFamily="18" charset="0"/>
            </a:endParaRPr>
          </a:p>
          <a:p>
            <a:pPr algn="ctr" eaLnBrk="1" hangingPunct="1">
              <a:spcAft>
                <a:spcPts val="600"/>
              </a:spcAft>
              <a:buClr>
                <a:srgbClr val="000000"/>
              </a:buClr>
              <a:buFont typeface="Times New Roman" pitchFamily="18" charset="0"/>
              <a:buNone/>
            </a:pPr>
            <a:endParaRPr lang="pl-PL" altLang="pl-PL" sz="4400" dirty="0">
              <a:solidFill>
                <a:srgbClr val="002060"/>
              </a:solidFill>
              <a:latin typeface="Arial Narrow" panose="020B0606020202030204" pitchFamily="34" charset="0"/>
              <a:cs typeface="Times New Roman" pitchFamily="18" charset="0"/>
            </a:endParaRPr>
          </a:p>
          <a:p>
            <a:pPr eaLnBrk="1" hangingPunct="1">
              <a:spcAft>
                <a:spcPts val="600"/>
              </a:spcAft>
              <a:buClr>
                <a:srgbClr val="000000"/>
              </a:buClr>
              <a:buFont typeface="Times New Roman" pitchFamily="18" charset="0"/>
              <a:buNone/>
            </a:pPr>
            <a:endParaRPr lang="pl-PL" altLang="pl-PL" sz="3600" dirty="0">
              <a:solidFill>
                <a:srgbClr val="002060"/>
              </a:solidFill>
              <a:latin typeface="Arial Narrow" panose="020B0606020202030204" pitchFamily="34" charset="0"/>
              <a:cs typeface="Times New Roman" pitchFamily="18" charset="0"/>
            </a:endParaRPr>
          </a:p>
        </p:txBody>
      </p:sp>
      <p:sp>
        <p:nvSpPr>
          <p:cNvPr id="6162" name="Text Box 13"/>
          <p:cNvSpPr txBox="1">
            <a:spLocks noChangeArrowheads="1"/>
          </p:cNvSpPr>
          <p:nvPr/>
        </p:nvSpPr>
        <p:spPr bwMode="auto">
          <a:xfrm>
            <a:off x="6188075" y="2133600"/>
            <a:ext cx="2776538" cy="3740150"/>
          </a:xfrm>
          <a:prstGeom prst="rect">
            <a:avLst/>
          </a:prstGeom>
          <a:noFill/>
          <a:ln w="9525">
            <a:noFill/>
            <a:miter lim="800000"/>
            <a:headEnd/>
            <a:tailEnd/>
          </a:ln>
        </p:spPr>
        <p:txBody>
          <a:bodyPr/>
          <a:lstStyle/>
          <a:p>
            <a:pPr algn="ctr" eaLnBrk="1" hangingPunct="1">
              <a:spcAft>
                <a:spcPts val="600"/>
              </a:spcAft>
              <a:buClr>
                <a:srgbClr val="000000"/>
              </a:buClr>
              <a:buFont typeface="Times New Roman" pitchFamily="18" charset="0"/>
              <a:buNone/>
            </a:pPr>
            <a:r>
              <a:rPr lang="pl-PL" altLang="pl-PL" sz="2800" b="1" dirty="0">
                <a:solidFill>
                  <a:srgbClr val="002060"/>
                </a:solidFill>
                <a:latin typeface="Arial Black" panose="020B0A04020102020204" pitchFamily="34" charset="0"/>
                <a:cs typeface="Times New Roman" pitchFamily="18" charset="0"/>
              </a:rPr>
              <a:t>DOROSŁOŚĆ</a:t>
            </a:r>
          </a:p>
          <a:p>
            <a:pPr algn="ctr" eaLnBrk="1" hangingPunct="1">
              <a:spcAft>
                <a:spcPts val="600"/>
              </a:spcAft>
              <a:buClr>
                <a:srgbClr val="000000"/>
              </a:buClr>
            </a:pPr>
            <a:r>
              <a:rPr lang="pl-PL" altLang="pl-PL" sz="2000" b="1" dirty="0">
                <a:solidFill>
                  <a:srgbClr val="002060"/>
                </a:solidFill>
                <a:latin typeface="Arial Narrow" panose="020B0606020202030204" pitchFamily="34" charset="0"/>
                <a:cs typeface="Times New Roman" pitchFamily="18" charset="0"/>
              </a:rPr>
              <a:t>budowanie planów</a:t>
            </a:r>
            <a:br>
              <a:rPr lang="pl-PL" altLang="pl-PL" sz="2000" b="1" dirty="0">
                <a:solidFill>
                  <a:srgbClr val="002060"/>
                </a:solidFill>
                <a:latin typeface="Arial Narrow" panose="020B0606020202030204" pitchFamily="34" charset="0"/>
                <a:cs typeface="Times New Roman" pitchFamily="18" charset="0"/>
              </a:rPr>
            </a:br>
            <a:r>
              <a:rPr lang="pl-PL" altLang="pl-PL" sz="2000" b="1" dirty="0">
                <a:solidFill>
                  <a:srgbClr val="002060"/>
                </a:solidFill>
                <a:latin typeface="Arial Narrow" panose="020B0606020202030204" pitchFamily="34" charset="0"/>
                <a:cs typeface="Times New Roman" pitchFamily="18" charset="0"/>
              </a:rPr>
              <a:t> i realizacja celów życiowych</a:t>
            </a:r>
          </a:p>
          <a:p>
            <a:pPr algn="ctr" eaLnBrk="1" hangingPunct="1">
              <a:spcAft>
                <a:spcPts val="600"/>
              </a:spcAft>
              <a:buClr>
                <a:srgbClr val="000000"/>
              </a:buClr>
            </a:pPr>
            <a:r>
              <a:rPr lang="pl-PL" altLang="pl-PL" sz="2000" b="1" dirty="0">
                <a:solidFill>
                  <a:srgbClr val="002060"/>
                </a:solidFill>
                <a:latin typeface="Arial Narrow" panose="020B0606020202030204" pitchFamily="34" charset="0"/>
                <a:cs typeface="Times New Roman" pitchFamily="18" charset="0"/>
                <a:sym typeface="Wingdings" pitchFamily="2" charset="2"/>
              </a:rPr>
              <a:t></a:t>
            </a:r>
            <a:endParaRPr lang="pl-PL" altLang="pl-PL" sz="2000" b="1" dirty="0">
              <a:solidFill>
                <a:srgbClr val="002060"/>
              </a:solidFill>
              <a:latin typeface="Arial Narrow" panose="020B0606020202030204" pitchFamily="34" charset="0"/>
              <a:cs typeface="Times New Roman" pitchFamily="18" charset="0"/>
            </a:endParaRPr>
          </a:p>
          <a:p>
            <a:pPr algn="ctr" eaLnBrk="1" hangingPunct="1">
              <a:spcAft>
                <a:spcPts val="600"/>
              </a:spcAft>
              <a:buClr>
                <a:srgbClr val="000000"/>
              </a:buClr>
              <a:buFont typeface="Times New Roman" pitchFamily="18" charset="0"/>
              <a:buNone/>
            </a:pPr>
            <a:r>
              <a:rPr lang="pl-PL" altLang="pl-PL" sz="2000" b="1" dirty="0">
                <a:solidFill>
                  <a:srgbClr val="002060"/>
                </a:solidFill>
                <a:latin typeface="Arial Black" panose="020B0A04020102020204" pitchFamily="34" charset="0"/>
                <a:cs typeface="Times New Roman" pitchFamily="18" charset="0"/>
              </a:rPr>
              <a:t>KORZYSTANIE </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Z SAMODZIELNOŚCI</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dla siebie, </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dla innych, </a:t>
            </a:r>
            <a:br>
              <a:rPr lang="pl-PL" altLang="pl-PL" sz="2000" b="1" dirty="0">
                <a:solidFill>
                  <a:srgbClr val="002060"/>
                </a:solidFill>
                <a:latin typeface="Arial Black" panose="020B0A04020102020204" pitchFamily="34" charset="0"/>
                <a:cs typeface="Times New Roman" pitchFamily="18" charset="0"/>
              </a:rPr>
            </a:br>
            <a:r>
              <a:rPr lang="pl-PL" altLang="pl-PL" sz="2000" b="1" dirty="0">
                <a:solidFill>
                  <a:srgbClr val="002060"/>
                </a:solidFill>
                <a:latin typeface="Arial Black" panose="020B0A04020102020204" pitchFamily="34" charset="0"/>
                <a:cs typeface="Times New Roman" pitchFamily="18" charset="0"/>
              </a:rPr>
              <a:t>dla dobra wspólnego</a:t>
            </a:r>
          </a:p>
          <a:p>
            <a:pPr algn="ctr" eaLnBrk="1" hangingPunct="1">
              <a:spcAft>
                <a:spcPts val="600"/>
              </a:spcAft>
              <a:buClr>
                <a:srgbClr val="000000"/>
              </a:buClr>
              <a:buFont typeface="Times New Roman" pitchFamily="18" charset="0"/>
              <a:buNone/>
            </a:pPr>
            <a:endParaRPr lang="pl-PL" altLang="pl-PL" sz="1600" b="1" dirty="0">
              <a:solidFill>
                <a:srgbClr val="002060"/>
              </a:solidFill>
              <a:latin typeface="Arial Narrow" panose="020B0606020202030204" pitchFamily="34" charset="0"/>
              <a:cs typeface="Times New Roman" pitchFamily="18" charset="0"/>
            </a:endParaRPr>
          </a:p>
          <a:p>
            <a:pPr eaLnBrk="1" hangingPunct="1">
              <a:spcAft>
                <a:spcPts val="600"/>
              </a:spcAft>
              <a:buClr>
                <a:srgbClr val="000000"/>
              </a:buClr>
              <a:buFont typeface="Times New Roman" pitchFamily="18" charset="0"/>
              <a:buNone/>
            </a:pPr>
            <a:endParaRPr lang="pl-PL" altLang="pl-PL" sz="3600" dirty="0">
              <a:solidFill>
                <a:srgbClr val="002060"/>
              </a:solidFill>
              <a:latin typeface="Arial Narrow" panose="020B0606020202030204" pitchFamily="34" charset="0"/>
              <a:cs typeface="Times New Roman" pitchFamily="18" charset="0"/>
            </a:endParaRPr>
          </a:p>
        </p:txBody>
      </p:sp>
      <p:sp>
        <p:nvSpPr>
          <p:cNvPr id="3" name="Strzałka w prawo 2"/>
          <p:cNvSpPr/>
          <p:nvPr/>
        </p:nvSpPr>
        <p:spPr bwMode="auto">
          <a:xfrm>
            <a:off x="-3175" y="868782"/>
            <a:ext cx="9144000" cy="875533"/>
          </a:xfrm>
          <a:prstGeom prst="rightArrow">
            <a:avLst/>
          </a:prstGeom>
          <a:solidFill>
            <a:srgbClr val="00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87193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6161" grpId="0"/>
      <p:bldP spid="61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2" cstate="print"/>
          <a:srcRect/>
          <a:stretch>
            <a:fillRect/>
          </a:stretch>
        </p:blipFill>
        <p:spPr bwMode="auto">
          <a:xfrm>
            <a:off x="-19050" y="1428750"/>
            <a:ext cx="3416362" cy="5112804"/>
          </a:xfrm>
          <a:prstGeom prst="rect">
            <a:avLst/>
          </a:prstGeom>
          <a:noFill/>
          <a:ln w="9525">
            <a:noFill/>
            <a:miter lim="800000"/>
            <a:headEnd/>
            <a:tailEnd/>
          </a:ln>
        </p:spPr>
      </p:pic>
      <p:sp>
        <p:nvSpPr>
          <p:cNvPr id="6" name="Prostokąt 5"/>
          <p:cNvSpPr/>
          <p:nvPr/>
        </p:nvSpPr>
        <p:spPr bwMode="auto">
          <a:xfrm>
            <a:off x="3397312" y="1390199"/>
            <a:ext cx="5746688" cy="1753304"/>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Narrow" panose="020B0606020202030204" pitchFamily="34" charset="0"/>
            </a:endParaRPr>
          </a:p>
        </p:txBody>
      </p:sp>
      <p:sp>
        <p:nvSpPr>
          <p:cNvPr id="5" name="Prostokąt 4"/>
          <p:cNvSpPr/>
          <p:nvPr/>
        </p:nvSpPr>
        <p:spPr bwMode="auto">
          <a:xfrm>
            <a:off x="-12576" y="3142613"/>
            <a:ext cx="9156576" cy="1150483"/>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Narrow" panose="020B0606020202030204" pitchFamily="34" charset="0"/>
            </a:endParaRPr>
          </a:p>
        </p:txBody>
      </p:sp>
      <p:sp>
        <p:nvSpPr>
          <p:cNvPr id="4" name="Prostokąt 3"/>
          <p:cNvSpPr/>
          <p:nvPr/>
        </p:nvSpPr>
        <p:spPr bwMode="auto">
          <a:xfrm>
            <a:off x="-36512" y="4293096"/>
            <a:ext cx="9180512" cy="23183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a:ln>
                  <a:noFill/>
                </a:ln>
                <a:solidFill>
                  <a:schemeClr val="tx1"/>
                </a:solidFill>
                <a:effectLst/>
                <a:latin typeface="Arial Narrow" panose="020B0606020202030204" pitchFamily="34" charset="0"/>
              </a:rPr>
              <a:t>era</a:t>
            </a:r>
          </a:p>
        </p:txBody>
      </p:sp>
      <p:sp>
        <p:nvSpPr>
          <p:cNvPr id="2" name="pole tekstowe 1"/>
          <p:cNvSpPr txBox="1"/>
          <p:nvPr/>
        </p:nvSpPr>
        <p:spPr>
          <a:xfrm>
            <a:off x="-12576" y="116632"/>
            <a:ext cx="9156576" cy="1277273"/>
          </a:xfrm>
          <a:prstGeom prst="rect">
            <a:avLst/>
          </a:prstGeo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600"/>
              </a:spcAft>
              <a:defRPr/>
            </a:pPr>
            <a:r>
              <a:rPr lang="pl-PL" sz="2400" b="1" dirty="0">
                <a:solidFill>
                  <a:srgbClr val="002060"/>
                </a:solidFill>
                <a:latin typeface="Arial Black" panose="020B0A04020102020204" pitchFamily="34" charset="0"/>
                <a:cs typeface="Times New Roman" panose="02020603050405020304" pitchFamily="18" charset="0"/>
              </a:rPr>
              <a:t>DZIECIŃSTWO TO WAŻNY ETAP W ŻYCIU:</a:t>
            </a:r>
          </a:p>
          <a:p>
            <a:pPr algn="ctr">
              <a:spcAft>
                <a:spcPts val="600"/>
              </a:spcAft>
              <a:defRPr/>
            </a:pPr>
            <a:r>
              <a:rPr lang="pl-PL" sz="2400" b="1" dirty="0">
                <a:solidFill>
                  <a:srgbClr val="002060"/>
                </a:solidFill>
                <a:latin typeface="Arial Black" panose="020B0A04020102020204" pitchFamily="34" charset="0"/>
                <a:cs typeface="Times New Roman" panose="02020603050405020304" pitchFamily="18" charset="0"/>
              </a:rPr>
              <a:t>kształtują się podstawy </a:t>
            </a:r>
            <a:r>
              <a:rPr lang="pl-PL" sz="2400" b="1" dirty="0">
                <a:solidFill>
                  <a:srgbClr val="002060"/>
                </a:solidFill>
                <a:latin typeface="Arial Narrow" panose="020B0606020202030204" pitchFamily="34" charset="0"/>
                <a:cs typeface="Times New Roman" panose="02020603050405020304" pitchFamily="18" charset="0"/>
              </a:rPr>
              <a:t>kompetencji poznawczych, emocjonalnych i społecznych potrzebnych w codziennym życiu </a:t>
            </a:r>
          </a:p>
        </p:txBody>
      </p:sp>
      <p:grpSp>
        <p:nvGrpSpPr>
          <p:cNvPr id="16390" name="Grupa 19"/>
          <p:cNvGrpSpPr>
            <a:grpSpLocks/>
          </p:cNvGrpSpPr>
          <p:nvPr/>
        </p:nvGrpSpPr>
        <p:grpSpPr bwMode="auto">
          <a:xfrm>
            <a:off x="-6152" y="6683456"/>
            <a:ext cx="9114656" cy="369200"/>
            <a:chOff x="368258" y="6000328"/>
            <a:chExt cx="8610600" cy="381191"/>
          </a:xfrm>
        </p:grpSpPr>
        <p:sp>
          <p:nvSpPr>
            <p:cNvPr id="9" name="Line 14"/>
            <p:cNvSpPr>
              <a:spLocks noChangeShapeType="1"/>
            </p:cNvSpPr>
            <p:nvPr/>
          </p:nvSpPr>
          <p:spPr bwMode="auto">
            <a:xfrm>
              <a:off x="368258" y="6000328"/>
              <a:ext cx="8610600" cy="0"/>
            </a:xfrm>
            <a:prstGeom prst="line">
              <a:avLst/>
            </a:prstGeom>
            <a:noFill/>
            <a:ln w="76200">
              <a:solidFill>
                <a:srgbClr val="000099"/>
              </a:solidFill>
              <a:round/>
              <a:headEnd/>
              <a:tailEnd type="triangle" w="med" len="me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0" name="Line 15"/>
            <p:cNvSpPr>
              <a:spLocks noChangeShapeType="1"/>
            </p:cNvSpPr>
            <p:nvPr/>
          </p:nvSpPr>
          <p:spPr bwMode="auto">
            <a:xfrm>
              <a:off x="11429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1" name="Line 16"/>
            <p:cNvSpPr>
              <a:spLocks noChangeShapeType="1"/>
            </p:cNvSpPr>
            <p:nvPr/>
          </p:nvSpPr>
          <p:spPr bwMode="auto">
            <a:xfrm>
              <a:off x="27177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2" name="Line 17"/>
            <p:cNvSpPr>
              <a:spLocks noChangeShapeType="1"/>
            </p:cNvSpPr>
            <p:nvPr/>
          </p:nvSpPr>
          <p:spPr bwMode="auto">
            <a:xfrm>
              <a:off x="19303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3" name="Line 18"/>
            <p:cNvSpPr>
              <a:spLocks noChangeShapeType="1"/>
            </p:cNvSpPr>
            <p:nvPr/>
          </p:nvSpPr>
          <p:spPr bwMode="auto">
            <a:xfrm>
              <a:off x="35051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4" name="Line 19"/>
            <p:cNvSpPr>
              <a:spLocks noChangeShapeType="1"/>
            </p:cNvSpPr>
            <p:nvPr/>
          </p:nvSpPr>
          <p:spPr bwMode="auto">
            <a:xfrm>
              <a:off x="42925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5" name="Line 20"/>
            <p:cNvSpPr>
              <a:spLocks noChangeShapeType="1"/>
            </p:cNvSpPr>
            <p:nvPr/>
          </p:nvSpPr>
          <p:spPr bwMode="auto">
            <a:xfrm>
              <a:off x="50799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6" name="Line 21"/>
            <p:cNvSpPr>
              <a:spLocks noChangeShapeType="1"/>
            </p:cNvSpPr>
            <p:nvPr/>
          </p:nvSpPr>
          <p:spPr bwMode="auto">
            <a:xfrm>
              <a:off x="58673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7" name="Line 22"/>
            <p:cNvSpPr>
              <a:spLocks noChangeShapeType="1"/>
            </p:cNvSpPr>
            <p:nvPr/>
          </p:nvSpPr>
          <p:spPr bwMode="auto">
            <a:xfrm>
              <a:off x="66547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8" name="Line 23"/>
            <p:cNvSpPr>
              <a:spLocks noChangeShapeType="1"/>
            </p:cNvSpPr>
            <p:nvPr/>
          </p:nvSpPr>
          <p:spPr bwMode="auto">
            <a:xfrm>
              <a:off x="74421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sp>
          <p:nvSpPr>
            <p:cNvPr id="19" name="Line 24"/>
            <p:cNvSpPr>
              <a:spLocks noChangeShapeType="1"/>
            </p:cNvSpPr>
            <p:nvPr/>
          </p:nvSpPr>
          <p:spPr bwMode="auto">
            <a:xfrm>
              <a:off x="8229558" y="6000328"/>
              <a:ext cx="0" cy="381191"/>
            </a:xfrm>
            <a:prstGeom prst="line">
              <a:avLst/>
            </a:prstGeom>
            <a:noFill/>
            <a:ln w="57150">
              <a:solidFill>
                <a:srgbClr val="000099"/>
              </a:solidFill>
              <a:round/>
              <a:headEnd/>
              <a:tailEnd/>
            </a:ln>
            <a:effectLst>
              <a:prstShdw prst="shdw17" dist="17961" dir="2700000">
                <a:schemeClr val="tx2">
                  <a:gamma/>
                  <a:shade val="60000"/>
                  <a:invGamma/>
                </a:schemeClr>
              </a:prstShdw>
            </a:effectLst>
            <a:extLst>
              <a:ext uri="{909E8E84-426E-40DD-AFC4-6F175D3DCCD1}">
                <a14:hiddenFill xmlns:a14="http://schemas.microsoft.com/office/drawing/2010/main">
                  <a:noFill/>
                </a14:hiddenFill>
              </a:ext>
            </a:extLst>
          </p:spPr>
          <p:txBody>
            <a:bodyPr wrap="none"/>
            <a:lstStyle/>
            <a:p>
              <a:pPr>
                <a:defRPr/>
              </a:pPr>
              <a:endParaRPr lang="pl-PL">
                <a:latin typeface="Arial Narrow" panose="020B0606020202030204" pitchFamily="34" charset="0"/>
                <a:cs typeface="Times New Roman" panose="02020603050405020304" pitchFamily="18" charset="0"/>
              </a:endParaRPr>
            </a:p>
          </p:txBody>
        </p:sp>
      </p:grpSp>
      <p:sp>
        <p:nvSpPr>
          <p:cNvPr id="30" name="Text Box 38"/>
          <p:cNvSpPr txBox="1">
            <a:spLocks noChangeArrowheads="1"/>
          </p:cNvSpPr>
          <p:nvPr/>
        </p:nvSpPr>
        <p:spPr bwMode="auto">
          <a:xfrm>
            <a:off x="104392" y="6074132"/>
            <a:ext cx="9034281"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0-1 rok ż. </a:t>
            </a:r>
            <a:r>
              <a:rPr lang="pl-PL" altLang="pl-PL" sz="2800" b="1" dirty="0">
                <a:solidFill>
                  <a:srgbClr val="002060"/>
                </a:solidFill>
                <a:latin typeface="Arial Narrow" panose="020B0606020202030204" pitchFamily="34" charset="0"/>
                <a:cs typeface="Times New Roman" panose="02020603050405020304" pitchFamily="18" charset="0"/>
              </a:rPr>
              <a:t>Bazowe zaufanie do innych ludzi, świata i siebie</a:t>
            </a:r>
          </a:p>
        </p:txBody>
      </p:sp>
      <p:sp>
        <p:nvSpPr>
          <p:cNvPr id="31" name="Text Box 39"/>
          <p:cNvSpPr txBox="1">
            <a:spLocks noChangeArrowheads="1"/>
          </p:cNvSpPr>
          <p:nvPr/>
        </p:nvSpPr>
        <p:spPr bwMode="auto">
          <a:xfrm>
            <a:off x="1247392" y="5498068"/>
            <a:ext cx="7900595"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2-3 lata </a:t>
            </a:r>
            <a:r>
              <a:rPr lang="pl-PL" altLang="pl-PL" sz="2800" b="1" dirty="0">
                <a:solidFill>
                  <a:srgbClr val="002060"/>
                </a:solidFill>
                <a:latin typeface="Arial Narrow" panose="020B0606020202030204" pitchFamily="34" charset="0"/>
                <a:cs typeface="Times New Roman" panose="02020603050405020304" pitchFamily="18" charset="0"/>
              </a:rPr>
              <a:t>Autonomia i własne terytorium psychiczne</a:t>
            </a:r>
          </a:p>
        </p:txBody>
      </p:sp>
      <p:sp>
        <p:nvSpPr>
          <p:cNvPr id="32" name="Text Box 40"/>
          <p:cNvSpPr txBox="1">
            <a:spLocks noChangeArrowheads="1"/>
          </p:cNvSpPr>
          <p:nvPr/>
        </p:nvSpPr>
        <p:spPr bwMode="auto">
          <a:xfrm>
            <a:off x="2417216" y="4938844"/>
            <a:ext cx="6691288"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4-6 lat   </a:t>
            </a:r>
            <a:r>
              <a:rPr lang="pl-PL" altLang="pl-PL" sz="2800" b="1" dirty="0">
                <a:solidFill>
                  <a:srgbClr val="002060"/>
                </a:solidFill>
                <a:latin typeface="Arial Narrow" panose="020B0606020202030204" pitchFamily="34" charset="0"/>
                <a:cs typeface="Times New Roman" panose="02020603050405020304" pitchFamily="18" charset="0"/>
              </a:rPr>
              <a:t>Fantazja, inicjatywa, tworzenie</a:t>
            </a:r>
          </a:p>
        </p:txBody>
      </p:sp>
      <p:sp>
        <p:nvSpPr>
          <p:cNvPr id="33" name="Text Box 41"/>
          <p:cNvSpPr txBox="1">
            <a:spLocks noChangeArrowheads="1"/>
          </p:cNvSpPr>
          <p:nvPr/>
        </p:nvSpPr>
        <p:spPr bwMode="auto">
          <a:xfrm>
            <a:off x="2732175" y="4345940"/>
            <a:ext cx="6427911"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7-10 lat </a:t>
            </a:r>
            <a:r>
              <a:rPr lang="pl-PL" altLang="pl-PL" sz="2800" b="1" dirty="0">
                <a:solidFill>
                  <a:srgbClr val="002060"/>
                </a:solidFill>
                <a:latin typeface="Arial Narrow" panose="020B0606020202030204" pitchFamily="34" charset="0"/>
                <a:cs typeface="Times New Roman" panose="02020603050405020304" pitchFamily="18" charset="0"/>
              </a:rPr>
              <a:t>Przedsiębiorczość, skuteczność</a:t>
            </a:r>
          </a:p>
        </p:txBody>
      </p:sp>
      <p:sp>
        <p:nvSpPr>
          <p:cNvPr id="40" name="Text Box 41"/>
          <p:cNvSpPr txBox="1">
            <a:spLocks noChangeArrowheads="1"/>
          </p:cNvSpPr>
          <p:nvPr/>
        </p:nvSpPr>
        <p:spPr bwMode="auto">
          <a:xfrm>
            <a:off x="3076234" y="3769876"/>
            <a:ext cx="6086656"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11-16 lat </a:t>
            </a:r>
            <a:r>
              <a:rPr lang="pl-PL" altLang="pl-PL" sz="2800" b="1" dirty="0">
                <a:solidFill>
                  <a:srgbClr val="002060"/>
                </a:solidFill>
                <a:latin typeface="Arial Narrow" panose="020B0606020202030204" pitchFamily="34" charset="0"/>
                <a:cs typeface="Times New Roman" panose="02020603050405020304" pitchFamily="18" charset="0"/>
              </a:rPr>
              <a:t>Tożsamość (</a:t>
            </a:r>
            <a:r>
              <a:rPr lang="pl-PL" altLang="pl-PL" sz="2800" b="1" dirty="0" err="1">
                <a:solidFill>
                  <a:srgbClr val="002060"/>
                </a:solidFill>
                <a:latin typeface="Arial Narrow" panose="020B0606020202030204" pitchFamily="34" charset="0"/>
                <a:cs typeface="Times New Roman" panose="02020603050405020304" pitchFamily="18" charset="0"/>
              </a:rPr>
              <a:t>wielo</a:t>
            </a:r>
            <a:r>
              <a:rPr lang="pl-PL" altLang="pl-PL" sz="2800" b="1" dirty="0">
                <a:solidFill>
                  <a:srgbClr val="002060"/>
                </a:solidFill>
                <a:latin typeface="Arial Narrow" panose="020B0606020202030204" pitchFamily="34" charset="0"/>
                <a:cs typeface="Times New Roman" panose="02020603050405020304" pitchFamily="18" charset="0"/>
              </a:rPr>
              <a:t>)grupowa</a:t>
            </a:r>
          </a:p>
        </p:txBody>
      </p:sp>
      <p:sp>
        <p:nvSpPr>
          <p:cNvPr id="41" name="Text Box 41"/>
          <p:cNvSpPr txBox="1">
            <a:spLocks noChangeArrowheads="1"/>
          </p:cNvSpPr>
          <p:nvPr/>
        </p:nvSpPr>
        <p:spPr bwMode="auto">
          <a:xfrm>
            <a:off x="3588148" y="3193812"/>
            <a:ext cx="5578913"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17-22 lata </a:t>
            </a:r>
            <a:r>
              <a:rPr lang="pl-PL" altLang="pl-PL" sz="2800" b="1" dirty="0">
                <a:solidFill>
                  <a:srgbClr val="002060"/>
                </a:solidFill>
                <a:latin typeface="Arial Narrow" panose="020B0606020202030204" pitchFamily="34" charset="0"/>
                <a:cs typeface="Times New Roman" panose="02020603050405020304" pitchFamily="18" charset="0"/>
              </a:rPr>
              <a:t>Tożsamość indywidualna</a:t>
            </a:r>
          </a:p>
        </p:txBody>
      </p:sp>
      <p:sp>
        <p:nvSpPr>
          <p:cNvPr id="34" name="Text Box 41"/>
          <p:cNvSpPr txBox="1">
            <a:spLocks noChangeArrowheads="1"/>
          </p:cNvSpPr>
          <p:nvPr/>
        </p:nvSpPr>
        <p:spPr bwMode="auto">
          <a:xfrm>
            <a:off x="3955152" y="2579339"/>
            <a:ext cx="5214900"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23-35 lat </a:t>
            </a:r>
            <a:r>
              <a:rPr lang="pl-PL" altLang="pl-PL" sz="2800" b="1" dirty="0">
                <a:solidFill>
                  <a:srgbClr val="002060"/>
                </a:solidFill>
                <a:latin typeface="Arial Narrow" panose="020B0606020202030204" pitchFamily="34" charset="0"/>
                <a:cs typeface="Times New Roman" panose="02020603050405020304" pitchFamily="18" charset="0"/>
              </a:rPr>
              <a:t>Bliskie związki</a:t>
            </a:r>
          </a:p>
        </p:txBody>
      </p:sp>
      <p:sp>
        <p:nvSpPr>
          <p:cNvPr id="35" name="Text Box 41"/>
          <p:cNvSpPr txBox="1">
            <a:spLocks noChangeArrowheads="1"/>
          </p:cNvSpPr>
          <p:nvPr/>
        </p:nvSpPr>
        <p:spPr bwMode="auto">
          <a:xfrm>
            <a:off x="4352864" y="1974633"/>
            <a:ext cx="4820429"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35-65 lat </a:t>
            </a:r>
            <a:r>
              <a:rPr lang="pl-PL" altLang="pl-PL" sz="2800" b="1" dirty="0">
                <a:solidFill>
                  <a:srgbClr val="002060"/>
                </a:solidFill>
                <a:latin typeface="Arial Narrow" panose="020B0606020202030204" pitchFamily="34" charset="0"/>
                <a:cs typeface="Times New Roman" panose="02020603050405020304" pitchFamily="18" charset="0"/>
              </a:rPr>
              <a:t>Generatywność</a:t>
            </a:r>
          </a:p>
        </p:txBody>
      </p:sp>
      <p:sp>
        <p:nvSpPr>
          <p:cNvPr id="38" name="Text Box 41"/>
          <p:cNvSpPr txBox="1">
            <a:spLocks noChangeArrowheads="1"/>
          </p:cNvSpPr>
          <p:nvPr/>
        </p:nvSpPr>
        <p:spPr bwMode="auto">
          <a:xfrm>
            <a:off x="4860032" y="1417493"/>
            <a:ext cx="4320480"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altLang="pl-PL" sz="2800" b="1" dirty="0">
                <a:solidFill>
                  <a:srgbClr val="FF0066"/>
                </a:solidFill>
                <a:latin typeface="Arial Narrow" panose="020B0606020202030204" pitchFamily="34" charset="0"/>
                <a:cs typeface="Times New Roman" panose="02020603050405020304" pitchFamily="18" charset="0"/>
              </a:rPr>
              <a:t>65-..?.. lat </a:t>
            </a:r>
            <a:r>
              <a:rPr lang="pl-PL" altLang="pl-PL" sz="2800" b="1" dirty="0">
                <a:solidFill>
                  <a:srgbClr val="002060"/>
                </a:solidFill>
                <a:latin typeface="Arial Narrow" panose="020B0606020202030204" pitchFamily="34" charset="0"/>
                <a:cs typeface="Times New Roman" panose="02020603050405020304" pitchFamily="18" charset="0"/>
              </a:rPr>
              <a:t>Integracja</a:t>
            </a:r>
            <a:r>
              <a:rPr lang="pl-PL" altLang="pl-PL" sz="2800" b="1" dirty="0">
                <a:solidFill>
                  <a:srgbClr val="FF0066"/>
                </a:solidFill>
                <a:latin typeface="Arial Narrow" panose="020B0606020202030204" pitchFamily="34" charset="0"/>
                <a:cs typeface="Times New Roman" panose="02020603050405020304" pitchFamily="18" charset="0"/>
              </a:rPr>
              <a:t> </a:t>
            </a:r>
            <a:endParaRPr lang="pl-PL" altLang="pl-PL" sz="2800" b="1" dirty="0">
              <a:solidFill>
                <a:srgbClr val="002060"/>
              </a:solidFill>
              <a:latin typeface="Arial Narrow" panose="020B0606020202030204" pitchFamily="34" charset="0"/>
              <a:cs typeface="Times New Roman" panose="02020603050405020304" pitchFamily="18" charset="0"/>
            </a:endParaRPr>
          </a:p>
        </p:txBody>
      </p:sp>
      <p:cxnSp>
        <p:nvCxnSpPr>
          <p:cNvPr id="7" name="Łącznik prosty ze strzałką 6"/>
          <p:cNvCxnSpPr/>
          <p:nvPr/>
        </p:nvCxnSpPr>
        <p:spPr bwMode="auto">
          <a:xfrm flipV="1">
            <a:off x="467544" y="2780928"/>
            <a:ext cx="3487608" cy="3293204"/>
          </a:xfrm>
          <a:prstGeom prst="straightConnector1">
            <a:avLst/>
          </a:prstGeom>
          <a:solidFill>
            <a:schemeClr val="accent1"/>
          </a:solidFill>
          <a:ln w="57150" cap="flat" cmpd="sng" algn="ctr">
            <a:solidFill>
              <a:srgbClr val="66FF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Łącznik prosty ze strzałką 19"/>
          <p:cNvCxnSpPr/>
          <p:nvPr/>
        </p:nvCxnSpPr>
        <p:spPr bwMode="auto">
          <a:xfrm flipV="1">
            <a:off x="1331640" y="2924944"/>
            <a:ext cx="2623512" cy="2520280"/>
          </a:xfrm>
          <a:prstGeom prst="straightConnector1">
            <a:avLst/>
          </a:prstGeom>
          <a:solidFill>
            <a:schemeClr val="accent1"/>
          </a:solidFill>
          <a:ln w="57150" cap="flat" cmpd="sng" algn="ctr">
            <a:solidFill>
              <a:srgbClr val="66FF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Łącznik prosty ze strzałką 23"/>
          <p:cNvCxnSpPr/>
          <p:nvPr/>
        </p:nvCxnSpPr>
        <p:spPr bwMode="auto">
          <a:xfrm flipH="1" flipV="1">
            <a:off x="8315341" y="2204864"/>
            <a:ext cx="649147" cy="2448272"/>
          </a:xfrm>
          <a:prstGeom prst="straightConnector1">
            <a:avLst/>
          </a:prstGeom>
          <a:solidFill>
            <a:schemeClr val="accent1"/>
          </a:solidFill>
          <a:ln w="57150" cap="flat" cmpd="sng" algn="ctr">
            <a:solidFill>
              <a:srgbClr val="9900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Łącznik prosty ze strzałką 25"/>
          <p:cNvCxnSpPr/>
          <p:nvPr/>
        </p:nvCxnSpPr>
        <p:spPr bwMode="auto">
          <a:xfrm flipH="1" flipV="1">
            <a:off x="8280950" y="2266851"/>
            <a:ext cx="539522" cy="2933603"/>
          </a:xfrm>
          <a:prstGeom prst="straightConnector1">
            <a:avLst/>
          </a:prstGeom>
          <a:solidFill>
            <a:schemeClr val="accent1"/>
          </a:solidFill>
          <a:ln w="57150" cap="flat" cmpd="sng" algn="ctr">
            <a:solidFill>
              <a:srgbClr val="9900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ipsa 26"/>
          <p:cNvSpPr/>
          <p:nvPr/>
        </p:nvSpPr>
        <p:spPr bwMode="auto">
          <a:xfrm>
            <a:off x="323528" y="5805264"/>
            <a:ext cx="360040" cy="432048"/>
          </a:xfrm>
          <a:prstGeom prst="ellipse">
            <a:avLst/>
          </a:prstGeom>
          <a:solidFill>
            <a:srgbClr val="66FF33"/>
          </a:solidFill>
          <a:ln w="9525" cap="flat" cmpd="sng" algn="ctr">
            <a:solidFill>
              <a:srgbClr val="66FF33"/>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39" name="Elipsa 38"/>
          <p:cNvSpPr/>
          <p:nvPr/>
        </p:nvSpPr>
        <p:spPr bwMode="auto">
          <a:xfrm>
            <a:off x="1209065" y="5181250"/>
            <a:ext cx="360040" cy="432048"/>
          </a:xfrm>
          <a:prstGeom prst="ellipse">
            <a:avLst/>
          </a:prstGeom>
          <a:solidFill>
            <a:srgbClr val="66FF33"/>
          </a:solidFill>
          <a:ln w="9525" cap="flat" cmpd="sng" algn="ctr">
            <a:solidFill>
              <a:srgbClr val="66FF33"/>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2" name="Elipsa 41"/>
          <p:cNvSpPr/>
          <p:nvPr/>
        </p:nvSpPr>
        <p:spPr bwMode="auto">
          <a:xfrm>
            <a:off x="8599625" y="4931586"/>
            <a:ext cx="360040" cy="432048"/>
          </a:xfrm>
          <a:prstGeom prst="ellipse">
            <a:avLst/>
          </a:prstGeom>
          <a:solidFill>
            <a:srgbClr val="990099"/>
          </a:solidFill>
          <a:ln w="9525" cap="flat" cmpd="sng" algn="ctr">
            <a:solidFill>
              <a:srgbClr val="990099"/>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rgbClr val="00B0F0"/>
              </a:solidFill>
              <a:effectLst/>
              <a:latin typeface="Arial" panose="020B0604020202020204" pitchFamily="34" charset="0"/>
            </a:endParaRPr>
          </a:p>
        </p:txBody>
      </p:sp>
      <p:sp>
        <p:nvSpPr>
          <p:cNvPr id="43" name="Elipsa 42"/>
          <p:cNvSpPr/>
          <p:nvPr/>
        </p:nvSpPr>
        <p:spPr bwMode="auto">
          <a:xfrm>
            <a:off x="8800046" y="4425935"/>
            <a:ext cx="360040" cy="432048"/>
          </a:xfrm>
          <a:prstGeom prst="ellipse">
            <a:avLst/>
          </a:prstGeom>
          <a:solidFill>
            <a:srgbClr val="990099"/>
          </a:solidFill>
          <a:ln w="9525" cap="flat" cmpd="sng" algn="ctr">
            <a:solidFill>
              <a:srgbClr val="990099"/>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rgbClr val="00B0F0"/>
              </a:solidFill>
              <a:effectLst/>
              <a:latin typeface="Arial" panose="020B0604020202020204" pitchFamily="34" charset="0"/>
            </a:endParaRPr>
          </a:p>
        </p:txBody>
      </p:sp>
    </p:spTree>
    <p:extLst>
      <p:ext uri="{BB962C8B-B14F-4D97-AF65-F5344CB8AC3E}">
        <p14:creationId xmlns:p14="http://schemas.microsoft.com/office/powerpoint/2010/main" val="2585413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0-#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5" descr="prezentacja_str. tytułowa_PL_1024x76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Prostokąt 1"/>
          <p:cNvSpPr>
            <a:spLocks noChangeArrowheads="1"/>
          </p:cNvSpPr>
          <p:nvPr/>
        </p:nvSpPr>
        <p:spPr bwMode="auto">
          <a:xfrm>
            <a:off x="11950" y="196491"/>
            <a:ext cx="9180513" cy="6786563"/>
          </a:xfrm>
          <a:prstGeom prst="rect">
            <a:avLst/>
          </a:prstGeom>
          <a:solidFill>
            <a:schemeClr val="bg1"/>
          </a:solidFill>
          <a:ln w="9525" algn="ctr">
            <a:noFill/>
            <a:round/>
            <a:headEnd/>
            <a:tailEnd/>
          </a:ln>
        </p:spPr>
        <p:txBody>
          <a:bodyPr/>
          <a:lstStyle/>
          <a:p>
            <a:pPr algn="ctr" eaLnBrk="1" hangingPunct="1"/>
            <a:r>
              <a:rPr lang="pl-PL" altLang="pl-PL">
                <a:latin typeface="Arial Narrow" panose="020B0606020202030204" pitchFamily="34" charset="0"/>
                <a:cs typeface="Times New Roman" pitchFamily="18" charset="0"/>
              </a:rPr>
              <a:t> </a:t>
            </a:r>
          </a:p>
        </p:txBody>
      </p:sp>
      <p:sp>
        <p:nvSpPr>
          <p:cNvPr id="17412" name="pole tekstowe 2"/>
          <p:cNvSpPr txBox="1">
            <a:spLocks noChangeArrowheads="1"/>
          </p:cNvSpPr>
          <p:nvPr/>
        </p:nvSpPr>
        <p:spPr bwMode="auto">
          <a:xfrm>
            <a:off x="0" y="188913"/>
            <a:ext cx="9180513" cy="954087"/>
          </a:xfrm>
          <a:prstGeom prst="rect">
            <a:avLst/>
          </a:prstGeom>
          <a:solidFill>
            <a:srgbClr val="CCFF33"/>
          </a:solidFill>
          <a:ln w="9525">
            <a:noFill/>
            <a:miter lim="800000"/>
            <a:headEnd/>
            <a:tailEnd/>
          </a:ln>
        </p:spPr>
        <p:txBody>
          <a:bodyPr>
            <a:spAutoFit/>
          </a:bodyPr>
          <a:lstStyle/>
          <a:p>
            <a:pPr algn="ctr"/>
            <a:r>
              <a:rPr lang="pl-PL" altLang="pl-PL" sz="2800" b="1">
                <a:solidFill>
                  <a:srgbClr val="002060"/>
                </a:solidFill>
                <a:latin typeface="Arial Narrow" panose="020B0606020202030204" pitchFamily="34" charset="0"/>
                <a:cs typeface="Times New Roman" pitchFamily="18" charset="0"/>
              </a:rPr>
              <a:t>Bazowe kompetencje potrzebne do zaspokajania </a:t>
            </a:r>
            <a:br>
              <a:rPr lang="pl-PL" altLang="pl-PL" sz="2800" b="1">
                <a:solidFill>
                  <a:srgbClr val="002060"/>
                </a:solidFill>
                <a:latin typeface="Arial Narrow" panose="020B0606020202030204" pitchFamily="34" charset="0"/>
                <a:cs typeface="Times New Roman" pitchFamily="18" charset="0"/>
              </a:rPr>
            </a:br>
            <a:r>
              <a:rPr lang="pl-PL" altLang="pl-PL" sz="2800" b="1">
                <a:solidFill>
                  <a:srgbClr val="002060"/>
                </a:solidFill>
                <a:latin typeface="Arial Narrow" panose="020B0606020202030204" pitchFamily="34" charset="0"/>
                <a:cs typeface="Times New Roman" pitchFamily="18" charset="0"/>
              </a:rPr>
              <a:t>własnych potrzeb i spełniania wymagań otoczenia</a:t>
            </a:r>
          </a:p>
        </p:txBody>
      </p:sp>
      <p:sp>
        <p:nvSpPr>
          <p:cNvPr id="4" name="pole tekstowe 3"/>
          <p:cNvSpPr txBox="1"/>
          <p:nvPr/>
        </p:nvSpPr>
        <p:spPr>
          <a:xfrm>
            <a:off x="107504" y="3068960"/>
            <a:ext cx="1944216" cy="120032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Zaufanie</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i poczucie autonomii</a:t>
            </a:r>
          </a:p>
        </p:txBody>
      </p:sp>
      <p:sp>
        <p:nvSpPr>
          <p:cNvPr id="10" name="pole tekstowe 9"/>
          <p:cNvSpPr txBox="1"/>
          <p:nvPr/>
        </p:nvSpPr>
        <p:spPr>
          <a:xfrm>
            <a:off x="6659216" y="3068960"/>
            <a:ext cx="2484784" cy="120032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Dojrzałe = odpowiedzialne funkcjonowanie</a:t>
            </a:r>
          </a:p>
        </p:txBody>
      </p:sp>
      <p:sp>
        <p:nvSpPr>
          <p:cNvPr id="5" name="Strzałka zakrzywiona w dół 4"/>
          <p:cNvSpPr/>
          <p:nvPr/>
        </p:nvSpPr>
        <p:spPr bwMode="auto">
          <a:xfrm>
            <a:off x="954864" y="1527648"/>
            <a:ext cx="7361552" cy="1551287"/>
          </a:xfrm>
          <a:prstGeom prst="curvedDownArrow">
            <a:avLst/>
          </a:prstGeom>
          <a:solidFill>
            <a:srgbClr val="FFFF00"/>
          </a:solidFill>
          <a:ln w="9525" cap="flat" cmpd="sng" algn="ctr">
            <a:solidFill>
              <a:srgbClr val="FFC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12" name="Strzałka zakrzywiona w dół 11"/>
          <p:cNvSpPr/>
          <p:nvPr/>
        </p:nvSpPr>
        <p:spPr bwMode="auto">
          <a:xfrm flipV="1">
            <a:off x="916902" y="4281063"/>
            <a:ext cx="7361552" cy="1661455"/>
          </a:xfrm>
          <a:prstGeom prst="curvedDownArrow">
            <a:avLst/>
          </a:prstGeom>
          <a:solidFill>
            <a:srgbClr val="FFC000"/>
          </a:solidFill>
          <a:ln w="9525" cap="flat" cmpd="sng" algn="ctr">
            <a:solidFill>
              <a:srgbClr val="FFC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6" name="pole tekstowe 5"/>
          <p:cNvSpPr txBox="1"/>
          <p:nvPr/>
        </p:nvSpPr>
        <p:spPr>
          <a:xfrm>
            <a:off x="2051720" y="4372860"/>
            <a:ext cx="2151366" cy="1200329"/>
          </a:xfrm>
          <a:prstGeom prst="rect">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Ciekawość, fantazja </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i wyobraźnia</a:t>
            </a:r>
          </a:p>
        </p:txBody>
      </p:sp>
      <p:sp>
        <p:nvSpPr>
          <p:cNvPr id="7" name="pole tekstowe 6"/>
          <p:cNvSpPr txBox="1"/>
          <p:nvPr/>
        </p:nvSpPr>
        <p:spPr>
          <a:xfrm>
            <a:off x="2088359" y="1779662"/>
            <a:ext cx="2151366" cy="1200329"/>
          </a:xfrm>
          <a:prstGeom prst="rect">
            <a:avLst/>
          </a:prstGeo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Gotowość</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i umiejętność współpracy</a:t>
            </a:r>
          </a:p>
        </p:txBody>
      </p:sp>
      <p:sp>
        <p:nvSpPr>
          <p:cNvPr id="8" name="pole tekstowe 7"/>
          <p:cNvSpPr txBox="1"/>
          <p:nvPr/>
        </p:nvSpPr>
        <p:spPr>
          <a:xfrm>
            <a:off x="4507850" y="4372859"/>
            <a:ext cx="2151366" cy="1200329"/>
          </a:xfrm>
          <a:prstGeom prst="rect">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Twórcze rozwiązywanie problemów</a:t>
            </a:r>
          </a:p>
        </p:txBody>
      </p:sp>
      <p:sp>
        <p:nvSpPr>
          <p:cNvPr id="9" name="pole tekstowe 8"/>
          <p:cNvSpPr txBox="1"/>
          <p:nvPr/>
        </p:nvSpPr>
        <p:spPr>
          <a:xfrm>
            <a:off x="4499992" y="1763589"/>
            <a:ext cx="2151366" cy="1200329"/>
          </a:xfrm>
          <a:prstGeom prst="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Bliskie</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związki </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z ludźmi</a:t>
            </a:r>
          </a:p>
        </p:txBody>
      </p:sp>
      <p:sp>
        <p:nvSpPr>
          <p:cNvPr id="2" name="Strzałka w prawo 1"/>
          <p:cNvSpPr/>
          <p:nvPr/>
        </p:nvSpPr>
        <p:spPr bwMode="auto">
          <a:xfrm>
            <a:off x="4157874" y="2147729"/>
            <a:ext cx="475275" cy="432048"/>
          </a:xfrm>
          <a:prstGeom prst="rightArrow">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14" name="Strzałka w prawo 13"/>
          <p:cNvSpPr/>
          <p:nvPr/>
        </p:nvSpPr>
        <p:spPr bwMode="auto">
          <a:xfrm>
            <a:off x="4117831" y="4756999"/>
            <a:ext cx="475275" cy="432048"/>
          </a:xfrm>
          <a:prstGeom prst="rightArrow">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410950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trzałka w górę 7"/>
          <p:cNvSpPr>
            <a:spLocks noChangeArrowheads="1"/>
          </p:cNvSpPr>
          <p:nvPr/>
        </p:nvSpPr>
        <p:spPr bwMode="auto">
          <a:xfrm>
            <a:off x="4111625" y="504825"/>
            <a:ext cx="936625" cy="6453188"/>
          </a:xfrm>
          <a:prstGeom prst="upArrow">
            <a:avLst>
              <a:gd name="adj1" fmla="val 50000"/>
              <a:gd name="adj2" fmla="val 37575"/>
            </a:avLst>
          </a:prstGeom>
          <a:solidFill>
            <a:srgbClr val="FFFF00"/>
          </a:solidFill>
          <a:ln w="9525" algn="ctr">
            <a:solidFill>
              <a:schemeClr val="tx1"/>
            </a:solidFill>
            <a:round/>
            <a:headEnd/>
            <a:tailEnd/>
          </a:ln>
        </p:spPr>
        <p:txBody>
          <a:bodyPr/>
          <a:lstStyle/>
          <a:p>
            <a:pPr algn="ctr" eaLnBrk="1" hangingPunct="1"/>
            <a:endParaRPr lang="pl-PL" altLang="pl-PL">
              <a:latin typeface="Arial Narrow" panose="020B0606020202030204" pitchFamily="34" charset="0"/>
              <a:cs typeface="Times New Roman" pitchFamily="18" charset="0"/>
            </a:endParaRPr>
          </a:p>
        </p:txBody>
      </p:sp>
      <p:sp>
        <p:nvSpPr>
          <p:cNvPr id="19459" name="Prostokąt 7"/>
          <p:cNvSpPr>
            <a:spLocks noChangeArrowheads="1"/>
          </p:cNvSpPr>
          <p:nvPr/>
        </p:nvSpPr>
        <p:spPr bwMode="auto">
          <a:xfrm>
            <a:off x="0" y="0"/>
            <a:ext cx="9140825" cy="6858000"/>
          </a:xfrm>
          <a:prstGeom prst="rect">
            <a:avLst/>
          </a:prstGeom>
          <a:noFill/>
          <a:ln w="9525" algn="ctr">
            <a:solidFill>
              <a:schemeClr val="tx1"/>
            </a:solidFill>
            <a:round/>
            <a:headEnd/>
            <a:tailEnd/>
          </a:ln>
        </p:spPr>
        <p:txBody>
          <a:bodyPr/>
          <a:lstStyle/>
          <a:p>
            <a:pPr algn="ctr" eaLnBrk="1" hangingPunct="1"/>
            <a:endParaRPr lang="pl-PL" altLang="pl-PL">
              <a:latin typeface="Arial Narrow" panose="020B0606020202030204" pitchFamily="34" charset="0"/>
              <a:cs typeface="Times New Roman" pitchFamily="18" charset="0"/>
            </a:endParaRPr>
          </a:p>
        </p:txBody>
      </p:sp>
      <p:sp>
        <p:nvSpPr>
          <p:cNvPr id="6" name="pole tekstowe 5"/>
          <p:cNvSpPr txBox="1"/>
          <p:nvPr/>
        </p:nvSpPr>
        <p:spPr>
          <a:xfrm>
            <a:off x="0" y="4776534"/>
            <a:ext cx="9144000" cy="1969770"/>
          </a:xfrm>
          <a:prstGeom prst="rect">
            <a:avLst/>
          </a:prstGeom>
          <a:solidFill>
            <a:srgbClr val="CCFFCC"/>
          </a:solidFill>
          <a:effectLst>
            <a:innerShdw blurRad="114300">
              <a:prstClr val="black"/>
            </a:innerShdw>
          </a:effectLst>
        </p:spPr>
        <p:txBody>
          <a:bodyPr>
            <a:spAutoFit/>
          </a:bodyPr>
          <a:lstStyle/>
          <a:p>
            <a:pPr algn="ctr">
              <a:defRPr/>
            </a:pPr>
            <a:r>
              <a:rPr lang="pl-PL" sz="2800" b="1" dirty="0">
                <a:solidFill>
                  <a:srgbClr val="002060"/>
                </a:solidFill>
                <a:latin typeface="Arial Black" panose="020B0A04020102020204" pitchFamily="34" charset="0"/>
                <a:cs typeface="Times New Roman" panose="02020603050405020304" pitchFamily="18" charset="0"/>
              </a:rPr>
              <a:t>JAKOŚĆ ŚRODOWISKA ROZWOJU</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FF0066"/>
                </a:solidFill>
                <a:latin typeface="Arial Narrow" panose="020B0606020202030204" pitchFamily="34" charset="0"/>
                <a:cs typeface="Times New Roman" panose="02020603050405020304" pitchFamily="18" charset="0"/>
              </a:rPr>
              <a:t>rola osób znaczących – przyzwolenie na poszukiwanie i wybieranie </a:t>
            </a:r>
          </a:p>
          <a:p>
            <a:pPr>
              <a:defRPr/>
            </a:pPr>
            <a:endParaRPr lang="pl-PL" sz="2000" dirty="0">
              <a:latin typeface="Arial Narrow" panose="020B0606020202030204" pitchFamily="34" charset="0"/>
              <a:cs typeface="Times New Roman" panose="02020603050405020304" pitchFamily="18" charset="0"/>
            </a:endParaRPr>
          </a:p>
          <a:p>
            <a:pPr>
              <a:defRPr/>
            </a:pPr>
            <a:endParaRPr lang="pl-PL" sz="2000" dirty="0">
              <a:latin typeface="Arial Narrow" panose="020B0606020202030204" pitchFamily="34" charset="0"/>
              <a:cs typeface="Times New Roman" panose="02020603050405020304" pitchFamily="18" charset="0"/>
            </a:endParaRPr>
          </a:p>
          <a:p>
            <a:pPr>
              <a:defRPr/>
            </a:pPr>
            <a:endParaRPr lang="pl-PL" sz="2000" dirty="0">
              <a:latin typeface="Arial Narrow" panose="020B0606020202030204" pitchFamily="34" charset="0"/>
              <a:cs typeface="Times New Roman" panose="02020603050405020304" pitchFamily="18" charset="0"/>
            </a:endParaRPr>
          </a:p>
          <a:p>
            <a:pPr>
              <a:defRPr/>
            </a:pPr>
            <a:endParaRPr lang="pl-PL" sz="1000" dirty="0">
              <a:latin typeface="Arial Narrow" panose="020B0606020202030204" pitchFamily="34" charset="0"/>
              <a:cs typeface="Times New Roman" panose="02020603050405020304" pitchFamily="18" charset="0"/>
            </a:endParaRPr>
          </a:p>
        </p:txBody>
      </p:sp>
      <p:sp>
        <p:nvSpPr>
          <p:cNvPr id="5" name="pole tekstowe 4"/>
          <p:cNvSpPr txBox="1"/>
          <p:nvPr/>
        </p:nvSpPr>
        <p:spPr>
          <a:xfrm>
            <a:off x="0" y="-43088"/>
            <a:ext cx="9144000" cy="584775"/>
          </a:xfrm>
          <a:prstGeom prst="rect">
            <a:avLst/>
          </a:prstGeom>
          <a:solidFill>
            <a:srgbClr val="CCFF33"/>
          </a:solidFill>
          <a:ln>
            <a:noFill/>
          </a:ln>
          <a:effectLst>
            <a:innerShdw blurRad="114300">
              <a:prstClr val="black"/>
            </a:innerShdw>
          </a:effectLst>
        </p:spPr>
        <p:txBody>
          <a:bodyPr>
            <a:spAutoFit/>
          </a:bodyPr>
          <a:lstStyle/>
          <a:p>
            <a:pPr algn="ctr">
              <a:spcBef>
                <a:spcPts val="0"/>
              </a:spcBef>
              <a:spcAft>
                <a:spcPts val="0"/>
              </a:spcAft>
              <a:defRPr/>
            </a:pPr>
            <a:r>
              <a:rPr lang="pl-PL" sz="3200" b="1" dirty="0">
                <a:solidFill>
                  <a:srgbClr val="002060"/>
                </a:solidFill>
                <a:latin typeface="Arial Narrow" panose="020B0606020202030204" pitchFamily="34" charset="0"/>
                <a:cs typeface="Times New Roman" panose="02020603050405020304" pitchFamily="18" charset="0"/>
              </a:rPr>
              <a:t>Od czego zależy nasz rozwój?</a:t>
            </a:r>
          </a:p>
        </p:txBody>
      </p:sp>
      <p:sp>
        <p:nvSpPr>
          <p:cNvPr id="3" name="pole tekstowe 2"/>
          <p:cNvSpPr txBox="1"/>
          <p:nvPr/>
        </p:nvSpPr>
        <p:spPr>
          <a:xfrm>
            <a:off x="3968" y="2976191"/>
            <a:ext cx="9136065" cy="1692771"/>
          </a:xfrm>
          <a:prstGeom prst="rect">
            <a:avLst/>
          </a:prstGeom>
          <a:solidFill>
            <a:srgbClr val="CCFFCC"/>
          </a:solidFill>
          <a:ln>
            <a:solidFill>
              <a:schemeClr val="accent1"/>
            </a:solidFill>
          </a:ln>
          <a:effectLst>
            <a:innerShdw blurRad="114300">
              <a:prstClr val="black"/>
            </a:innerShdw>
          </a:effectLst>
        </p:spPr>
        <p:txBody>
          <a:bodyPr>
            <a:spAutoFit/>
          </a:bodyPr>
          <a:lstStyle/>
          <a:p>
            <a:pPr algn="ctr">
              <a:defRPr/>
            </a:pPr>
            <a:r>
              <a:rPr lang="pl-PL" sz="2800" b="1" dirty="0">
                <a:solidFill>
                  <a:srgbClr val="002060"/>
                </a:solidFill>
                <a:latin typeface="Arial Black" panose="020B0A04020102020204" pitchFamily="34" charset="0"/>
                <a:cs typeface="Times New Roman" panose="02020603050405020304" pitchFamily="18" charset="0"/>
              </a:rPr>
              <a:t>AKTYWNOŚĆ OSOBY</a:t>
            </a:r>
          </a:p>
          <a:p>
            <a:pPr algn="ctr">
              <a:defRPr/>
            </a:pPr>
            <a:endParaRPr lang="pl-PL" sz="2800" b="1" dirty="0">
              <a:solidFill>
                <a:srgbClr val="002060"/>
              </a:solidFill>
              <a:latin typeface="Arial Narrow" panose="020B0606020202030204" pitchFamily="34" charset="0"/>
              <a:cs typeface="Times New Roman" panose="02020603050405020304" pitchFamily="18" charset="0"/>
            </a:endParaRPr>
          </a:p>
          <a:p>
            <a:pPr algn="ctr">
              <a:defRPr/>
            </a:pPr>
            <a:endParaRPr lang="pl-PL" sz="2800" b="1" dirty="0">
              <a:solidFill>
                <a:srgbClr val="002060"/>
              </a:solidFill>
              <a:latin typeface="Arial Narrow" panose="020B0606020202030204" pitchFamily="34" charset="0"/>
              <a:cs typeface="Times New Roman" panose="02020603050405020304" pitchFamily="18" charset="0"/>
            </a:endParaRPr>
          </a:p>
          <a:p>
            <a:pPr>
              <a:defRPr/>
            </a:pPr>
            <a:endParaRPr lang="pl-PL" sz="2000" b="1" dirty="0">
              <a:solidFill>
                <a:srgbClr val="002060"/>
              </a:solidFill>
              <a:latin typeface="Arial Narrow" panose="020B0606020202030204" pitchFamily="34" charset="0"/>
              <a:cs typeface="Times New Roman" panose="02020603050405020304" pitchFamily="18" charset="0"/>
            </a:endParaRPr>
          </a:p>
        </p:txBody>
      </p:sp>
      <p:sp>
        <p:nvSpPr>
          <p:cNvPr id="4" name="pole tekstowe 3"/>
          <p:cNvSpPr txBox="1"/>
          <p:nvPr/>
        </p:nvSpPr>
        <p:spPr>
          <a:xfrm>
            <a:off x="0" y="1052736"/>
            <a:ext cx="9144000" cy="1815882"/>
          </a:xfrm>
          <a:prstGeom prst="rect">
            <a:avLst/>
          </a:prstGeom>
          <a:solidFill>
            <a:srgbClr val="CCFFCC"/>
          </a:solidFill>
          <a:effectLst>
            <a:innerShdw blurRad="114300">
              <a:prstClr val="black"/>
            </a:innerShdw>
          </a:effectLst>
        </p:spPr>
        <p:txBody>
          <a:bodyPr>
            <a:spAutoFit/>
          </a:bodyPr>
          <a:lstStyle/>
          <a:p>
            <a:pPr algn="ctr">
              <a:defRPr/>
            </a:pPr>
            <a:r>
              <a:rPr lang="pl-PL" sz="2800" b="1" dirty="0">
                <a:solidFill>
                  <a:srgbClr val="002060"/>
                </a:solidFill>
                <a:latin typeface="Arial Black" panose="020B0A04020102020204" pitchFamily="34" charset="0"/>
                <a:cs typeface="Times New Roman" panose="02020603050405020304" pitchFamily="18" charset="0"/>
              </a:rPr>
              <a:t>PRZEBIEG I EFEKTY ROZWOJU</a:t>
            </a:r>
          </a:p>
          <a:p>
            <a:pPr algn="ctr">
              <a:defRPr/>
            </a:pPr>
            <a:endParaRPr lang="pl-PL" sz="2800" b="1" dirty="0">
              <a:solidFill>
                <a:srgbClr val="002060"/>
              </a:solidFill>
              <a:latin typeface="Arial Narrow" panose="020B0606020202030204" pitchFamily="34" charset="0"/>
              <a:cs typeface="Times New Roman" panose="02020603050405020304" pitchFamily="18" charset="0"/>
            </a:endParaRPr>
          </a:p>
          <a:p>
            <a:pPr algn="ctr">
              <a:defRPr/>
            </a:pPr>
            <a:endParaRPr lang="pl-PL" sz="2800" b="1" dirty="0">
              <a:solidFill>
                <a:srgbClr val="002060"/>
              </a:solidFill>
              <a:latin typeface="Arial Narrow" panose="020B0606020202030204" pitchFamily="34" charset="0"/>
              <a:cs typeface="Times New Roman" panose="02020603050405020304" pitchFamily="18" charset="0"/>
            </a:endParaRPr>
          </a:p>
          <a:p>
            <a:pPr algn="ctr">
              <a:defRPr/>
            </a:pPr>
            <a:endParaRPr lang="pl-PL" sz="2800" b="1" dirty="0">
              <a:solidFill>
                <a:srgbClr val="002060"/>
              </a:solidFill>
              <a:latin typeface="Arial Narrow" panose="020B0606020202030204" pitchFamily="34" charset="0"/>
              <a:cs typeface="Times New Roman" panose="02020603050405020304" pitchFamily="18" charset="0"/>
            </a:endParaRPr>
          </a:p>
        </p:txBody>
      </p:sp>
      <p:sp>
        <p:nvSpPr>
          <p:cNvPr id="11" name="pole tekstowe 10"/>
          <p:cNvSpPr txBox="1"/>
          <p:nvPr/>
        </p:nvSpPr>
        <p:spPr>
          <a:xfrm>
            <a:off x="179512" y="1628800"/>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Zaspokajanie potrzeb: </a:t>
            </a:r>
            <a:r>
              <a:rPr lang="pl-PL" sz="2400" b="1" dirty="0" err="1">
                <a:solidFill>
                  <a:srgbClr val="002060"/>
                </a:solidFill>
                <a:latin typeface="Arial Narrow" panose="020B0606020202030204" pitchFamily="34" charset="0"/>
                <a:cs typeface="Times New Roman" panose="02020603050405020304" pitchFamily="18" charset="0"/>
              </a:rPr>
              <a:t>uni-wersalnych</a:t>
            </a:r>
            <a:r>
              <a:rPr lang="pl-PL" sz="2400" b="1" dirty="0">
                <a:solidFill>
                  <a:srgbClr val="002060"/>
                </a:solidFill>
                <a:latin typeface="Arial Narrow" panose="020B0606020202030204" pitchFamily="34" charset="0"/>
                <a:cs typeface="Times New Roman" panose="02020603050405020304" pitchFamily="18" charset="0"/>
              </a:rPr>
              <a:t> i indywidualnych</a:t>
            </a:r>
          </a:p>
        </p:txBody>
      </p:sp>
      <p:sp>
        <p:nvSpPr>
          <p:cNvPr id="12" name="pole tekstowe 11"/>
          <p:cNvSpPr txBox="1"/>
          <p:nvPr/>
        </p:nvSpPr>
        <p:spPr>
          <a:xfrm>
            <a:off x="4788024" y="1628800"/>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Realizowanie oczekiwań </a:t>
            </a:r>
            <a:br>
              <a:rPr lang="pl-PL" sz="2400" b="1" dirty="0">
                <a:solidFill>
                  <a:srgbClr val="002060"/>
                </a:solidFill>
                <a:latin typeface="Arial Narrow" panose="020B0606020202030204" pitchFamily="34" charset="0"/>
                <a:cs typeface="Times New Roman" panose="02020603050405020304" pitchFamily="18" charset="0"/>
              </a:rPr>
            </a:br>
            <a:r>
              <a:rPr lang="pl-PL" sz="2400" b="1" dirty="0">
                <a:solidFill>
                  <a:srgbClr val="002060"/>
                </a:solidFill>
                <a:latin typeface="Arial Narrow" panose="020B0606020202030204" pitchFamily="34" charset="0"/>
                <a:cs typeface="Times New Roman" panose="02020603050405020304" pitchFamily="18" charset="0"/>
              </a:rPr>
              <a:t>i wymagań otoczenia</a:t>
            </a:r>
          </a:p>
        </p:txBody>
      </p:sp>
      <p:sp>
        <p:nvSpPr>
          <p:cNvPr id="5141" name="Strzałka w lewo i prawo 8"/>
          <p:cNvSpPr>
            <a:spLocks noChangeArrowheads="1"/>
          </p:cNvSpPr>
          <p:nvPr/>
        </p:nvSpPr>
        <p:spPr bwMode="auto">
          <a:xfrm>
            <a:off x="4284663" y="1798778"/>
            <a:ext cx="574675" cy="368300"/>
          </a:xfrm>
          <a:prstGeom prst="leftRightArrow">
            <a:avLst>
              <a:gd name="adj1" fmla="val 50000"/>
              <a:gd name="adj2" fmla="val 49895"/>
            </a:avLst>
          </a:prstGeom>
          <a:solidFill>
            <a:srgbClr val="FF0066"/>
          </a:solidFill>
          <a:ln w="9525" algn="ctr">
            <a:solidFill>
              <a:schemeClr val="tx1"/>
            </a:solidFill>
            <a:round/>
            <a:headEnd/>
            <a:tailEnd/>
          </a:ln>
          <a:effectLst>
            <a:innerShdw blurRad="114300">
              <a:prstClr val="black"/>
            </a:inn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sz="2000">
              <a:latin typeface="Arial Narrow" panose="020B0606020202030204" pitchFamily="34" charset="0"/>
              <a:cs typeface="Times New Roman" panose="02020603050405020304" pitchFamily="18" charset="0"/>
            </a:endParaRPr>
          </a:p>
        </p:txBody>
      </p:sp>
      <p:sp>
        <p:nvSpPr>
          <p:cNvPr id="13" name="pole tekstowe 12"/>
          <p:cNvSpPr txBox="1"/>
          <p:nvPr/>
        </p:nvSpPr>
        <p:spPr>
          <a:xfrm>
            <a:off x="179512" y="3534107"/>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Motywacja i chęć działania:</a:t>
            </a:r>
          </a:p>
          <a:p>
            <a:pPr algn="ctr">
              <a:defRPr/>
            </a:pPr>
            <a:r>
              <a:rPr lang="pl-PL" sz="2400" b="1" dirty="0">
                <a:solidFill>
                  <a:srgbClr val="FF5050"/>
                </a:solidFill>
                <a:latin typeface="Arial Narrow" panose="020B0606020202030204" pitchFamily="34" charset="0"/>
                <a:cs typeface="Times New Roman" panose="02020603050405020304" pitchFamily="18" charset="0"/>
              </a:rPr>
              <a:t>„z ciekawości”</a:t>
            </a:r>
          </a:p>
        </p:txBody>
      </p:sp>
      <p:sp>
        <p:nvSpPr>
          <p:cNvPr id="14" name="pole tekstowe 13"/>
          <p:cNvSpPr txBox="1"/>
          <p:nvPr/>
        </p:nvSpPr>
        <p:spPr>
          <a:xfrm>
            <a:off x="4788024" y="3534107"/>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Umiejętności i chęć uczenia się</a:t>
            </a:r>
          </a:p>
          <a:p>
            <a:pPr algn="ctr">
              <a:defRPr/>
            </a:pPr>
            <a:r>
              <a:rPr lang="pl-PL" sz="2400" b="1" dirty="0">
                <a:solidFill>
                  <a:srgbClr val="FF5050"/>
                </a:solidFill>
                <a:latin typeface="Arial Narrow" panose="020B0606020202030204" pitchFamily="34" charset="0"/>
                <a:cs typeface="Times New Roman" panose="02020603050405020304" pitchFamily="18" charset="0"/>
              </a:rPr>
              <a:t>„dla przyjemności”</a:t>
            </a:r>
          </a:p>
        </p:txBody>
      </p:sp>
      <p:sp>
        <p:nvSpPr>
          <p:cNvPr id="5148" name="Strzałka w lewo i prawo 16"/>
          <p:cNvSpPr>
            <a:spLocks noChangeArrowheads="1"/>
          </p:cNvSpPr>
          <p:nvPr/>
        </p:nvSpPr>
        <p:spPr bwMode="auto">
          <a:xfrm>
            <a:off x="4267200" y="3703151"/>
            <a:ext cx="576263" cy="369888"/>
          </a:xfrm>
          <a:prstGeom prst="leftRightArrow">
            <a:avLst>
              <a:gd name="adj1" fmla="val 50000"/>
              <a:gd name="adj2" fmla="val 49818"/>
            </a:avLst>
          </a:prstGeom>
          <a:solidFill>
            <a:srgbClr val="FF0066"/>
          </a:solidFill>
          <a:ln w="9525" algn="ctr">
            <a:solidFill>
              <a:schemeClr val="tx1"/>
            </a:solidFill>
            <a:round/>
            <a:headEnd/>
            <a:tailEnd/>
          </a:ln>
          <a:effectLst>
            <a:innerShdw blurRad="114300">
              <a:prstClr val="black"/>
            </a:inn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sz="2000">
              <a:latin typeface="Arial Narrow" panose="020B0606020202030204" pitchFamily="34" charset="0"/>
              <a:cs typeface="Times New Roman" panose="02020603050405020304" pitchFamily="18" charset="0"/>
            </a:endParaRPr>
          </a:p>
        </p:txBody>
      </p:sp>
      <p:sp>
        <p:nvSpPr>
          <p:cNvPr id="2" name="pole tekstowe 1"/>
          <p:cNvSpPr txBox="1"/>
          <p:nvPr/>
        </p:nvSpPr>
        <p:spPr>
          <a:xfrm>
            <a:off x="179512" y="5694347"/>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Potencjał biologiczny:</a:t>
            </a:r>
          </a:p>
          <a:p>
            <a:pPr algn="ctr">
              <a:defRPr/>
            </a:pPr>
            <a:r>
              <a:rPr lang="pl-PL" sz="2400" b="1" dirty="0">
                <a:solidFill>
                  <a:srgbClr val="FF0066"/>
                </a:solidFill>
                <a:latin typeface="Arial Narrow" panose="020B0606020202030204" pitchFamily="34" charset="0"/>
                <a:cs typeface="Times New Roman" panose="02020603050405020304" pitchFamily="18" charset="0"/>
              </a:rPr>
              <a:t>możliwości organizmu</a:t>
            </a:r>
          </a:p>
        </p:txBody>
      </p:sp>
      <p:sp>
        <p:nvSpPr>
          <p:cNvPr id="7" name="pole tekstowe 6"/>
          <p:cNvSpPr txBox="1"/>
          <p:nvPr/>
        </p:nvSpPr>
        <p:spPr>
          <a:xfrm>
            <a:off x="4788024" y="5694347"/>
            <a:ext cx="4176464" cy="830997"/>
          </a:xfrm>
          <a:prstGeom prst="rect">
            <a:avLst/>
          </a:prstGeom>
          <a:solidFill>
            <a:srgbClr val="CCFF33"/>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Jakość środowiska fizycznego: </a:t>
            </a:r>
            <a:r>
              <a:rPr lang="pl-PL" sz="2400" b="1" dirty="0">
                <a:solidFill>
                  <a:srgbClr val="FF0066"/>
                </a:solidFill>
                <a:latin typeface="Arial Narrow" panose="020B0606020202030204" pitchFamily="34" charset="0"/>
                <a:cs typeface="Times New Roman" panose="02020603050405020304" pitchFamily="18" charset="0"/>
              </a:rPr>
              <a:t>możliwości działania</a:t>
            </a:r>
          </a:p>
        </p:txBody>
      </p:sp>
      <p:sp>
        <p:nvSpPr>
          <p:cNvPr id="5155" name="Strzałka w lewo i prawo 17"/>
          <p:cNvSpPr>
            <a:spLocks noChangeArrowheads="1"/>
          </p:cNvSpPr>
          <p:nvPr/>
        </p:nvSpPr>
        <p:spPr bwMode="auto">
          <a:xfrm>
            <a:off x="4284663" y="5864394"/>
            <a:ext cx="574675" cy="368300"/>
          </a:xfrm>
          <a:prstGeom prst="leftRightArrow">
            <a:avLst>
              <a:gd name="adj1" fmla="val 50000"/>
              <a:gd name="adj2" fmla="val 49895"/>
            </a:avLst>
          </a:prstGeom>
          <a:solidFill>
            <a:srgbClr val="FF0066"/>
          </a:solidFill>
          <a:ln w="9525" algn="ctr">
            <a:solidFill>
              <a:schemeClr val="tx1"/>
            </a:solidFill>
            <a:round/>
            <a:headEnd/>
            <a:tailEnd/>
          </a:ln>
          <a:effectLst>
            <a:innerShdw blurRad="114300">
              <a:prstClr val="black"/>
            </a:inn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pl-PL" altLang="pl-PL" sz="200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12188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001" y="0"/>
            <a:ext cx="9144000" cy="720080"/>
          </a:xfrm>
          <a:solidFill>
            <a:srgbClr val="CCFF33"/>
          </a:solidFill>
        </p:spPr>
        <p:txBody>
          <a:bodyPr/>
          <a:lstStyle/>
          <a:p>
            <a:r>
              <a:rPr lang="pl-PL" dirty="0">
                <a:latin typeface="Arial Black" panose="020B0A04020102020204" pitchFamily="34" charset="0"/>
              </a:rPr>
              <a:t>Ważne pytania</a:t>
            </a:r>
          </a:p>
        </p:txBody>
      </p:sp>
      <p:sp>
        <p:nvSpPr>
          <p:cNvPr id="5" name="pole tekstowe 4"/>
          <p:cNvSpPr txBox="1"/>
          <p:nvPr/>
        </p:nvSpPr>
        <p:spPr>
          <a:xfrm>
            <a:off x="107504" y="831478"/>
            <a:ext cx="4355976" cy="5693866"/>
          </a:xfrm>
          <a:prstGeom prst="rect">
            <a:avLst/>
          </a:prstGeom>
          <a:noFill/>
          <a:ln w="38100">
            <a:solidFill>
              <a:srgbClr val="FF0066"/>
            </a:solidFill>
          </a:ln>
        </p:spPr>
        <p:txBody>
          <a:bodyPr wrap="square" rtlCol="0">
            <a:spAutoFit/>
          </a:bodyPr>
          <a:lstStyle/>
          <a:p>
            <a:pPr algn="just"/>
            <a:r>
              <a:rPr lang="pl-PL" sz="2600" dirty="0">
                <a:latin typeface="Arial Narrow" panose="020B0606020202030204" pitchFamily="34" charset="0"/>
              </a:rPr>
              <a:t>Na ile osoby dorosłe w roli rodziców i dziadków, opiekunów, wychowawców i nauczycieli, </a:t>
            </a:r>
            <a:br>
              <a:rPr lang="pl-PL" sz="2600" dirty="0">
                <a:latin typeface="Arial Narrow" panose="020B0606020202030204" pitchFamily="34" charset="0"/>
              </a:rPr>
            </a:br>
            <a:r>
              <a:rPr lang="pl-PL" sz="2600" dirty="0">
                <a:latin typeface="Arial Narrow" panose="020B0606020202030204" pitchFamily="34" charset="0"/>
              </a:rPr>
              <a:t>a więc znajdujące się na różnych etapach dorosłości </a:t>
            </a:r>
            <a:r>
              <a:rPr lang="pl-PL" sz="2600" b="1" dirty="0">
                <a:solidFill>
                  <a:srgbClr val="002060"/>
                </a:solidFill>
                <a:latin typeface="Arial Narrow" panose="020B0606020202030204" pitchFamily="34" charset="0"/>
              </a:rPr>
              <a:t>są w stanie dokonać </a:t>
            </a:r>
            <a:r>
              <a:rPr lang="pl-PL" sz="2600" b="1" dirty="0">
                <a:solidFill>
                  <a:srgbClr val="002060"/>
                </a:solidFill>
                <a:latin typeface="Arial Black" panose="020B0A04020102020204" pitchFamily="34" charset="0"/>
              </a:rPr>
              <a:t>decentracji</a:t>
            </a:r>
            <a:r>
              <a:rPr lang="pl-PL" sz="2600" b="1" dirty="0">
                <a:solidFill>
                  <a:srgbClr val="002060"/>
                </a:solidFill>
                <a:latin typeface="Arial Narrow" panose="020B0606020202030204" pitchFamily="34" charset="0"/>
              </a:rPr>
              <a:t> w takim stopniu, </a:t>
            </a:r>
            <a:r>
              <a:rPr lang="pl-PL" sz="2600" b="1" dirty="0">
                <a:solidFill>
                  <a:srgbClr val="002060"/>
                </a:solidFill>
                <a:latin typeface="Arial Black" panose="020B0A04020102020204" pitchFamily="34" charset="0"/>
              </a:rPr>
              <a:t>by uwolnić się od kontekstu swojego życia</a:t>
            </a:r>
            <a:r>
              <a:rPr lang="pl-PL" sz="2600" b="1" dirty="0">
                <a:solidFill>
                  <a:srgbClr val="002060"/>
                </a:solidFill>
                <a:latin typeface="Arial Narrow" panose="020B0606020202030204" pitchFamily="34" charset="0"/>
              </a:rPr>
              <a:t>, w tym dzieciństwa i dorastania </a:t>
            </a:r>
            <a:br>
              <a:rPr lang="pl-PL" sz="2600" b="1" dirty="0">
                <a:solidFill>
                  <a:srgbClr val="002060"/>
                </a:solidFill>
                <a:latin typeface="Arial Narrow" panose="020B0606020202030204" pitchFamily="34" charset="0"/>
              </a:rPr>
            </a:br>
            <a:r>
              <a:rPr lang="pl-PL" sz="2600" b="1" dirty="0">
                <a:solidFill>
                  <a:srgbClr val="002060"/>
                </a:solidFill>
                <a:latin typeface="Arial Narrow" panose="020B0606020202030204" pitchFamily="34" charset="0"/>
              </a:rPr>
              <a:t>w czasach bardziej stabilnych</a:t>
            </a:r>
            <a:br>
              <a:rPr lang="pl-PL" sz="2600" b="1" dirty="0">
                <a:solidFill>
                  <a:srgbClr val="002060"/>
                </a:solidFill>
                <a:latin typeface="Arial Narrow" panose="020B0606020202030204" pitchFamily="34" charset="0"/>
              </a:rPr>
            </a:br>
            <a:r>
              <a:rPr lang="pl-PL" sz="2600" b="1" dirty="0">
                <a:solidFill>
                  <a:srgbClr val="002060"/>
                </a:solidFill>
                <a:latin typeface="Arial Narrow" panose="020B0606020202030204" pitchFamily="34" charset="0"/>
              </a:rPr>
              <a:t> i przewidywalnych niż świat ich dzieci, wnuków i uczniów – niestabilny i nieprzewidywalny?</a:t>
            </a:r>
          </a:p>
        </p:txBody>
      </p:sp>
      <p:sp>
        <p:nvSpPr>
          <p:cNvPr id="6" name="pole tekstowe 5"/>
          <p:cNvSpPr txBox="1"/>
          <p:nvPr/>
        </p:nvSpPr>
        <p:spPr>
          <a:xfrm>
            <a:off x="4490517" y="831478"/>
            <a:ext cx="4554067" cy="5693866"/>
          </a:xfrm>
          <a:prstGeom prst="rect">
            <a:avLst/>
          </a:prstGeom>
          <a:noFill/>
          <a:ln w="38100">
            <a:solidFill>
              <a:srgbClr val="FF0066"/>
            </a:solidFill>
          </a:ln>
        </p:spPr>
        <p:txBody>
          <a:bodyPr wrap="square" rtlCol="0">
            <a:spAutoFit/>
          </a:bodyPr>
          <a:lstStyle/>
          <a:p>
            <a:pPr algn="just"/>
            <a:r>
              <a:rPr lang="pl-PL" sz="2600" dirty="0">
                <a:latin typeface="Arial Narrow" panose="020B0606020202030204" pitchFamily="34" charset="0"/>
              </a:rPr>
              <a:t>Czy osoby dorosłe, w roli rodziców i dziadków, opiekunów, </a:t>
            </a:r>
            <a:r>
              <a:rPr lang="pl-PL" sz="2600" dirty="0" err="1">
                <a:latin typeface="Arial Narrow" panose="020B0606020202030204" pitchFamily="34" charset="0"/>
              </a:rPr>
              <a:t>wychowaw-ców</a:t>
            </a:r>
            <a:r>
              <a:rPr lang="pl-PL" sz="2600" dirty="0">
                <a:latin typeface="Arial Narrow" panose="020B0606020202030204" pitchFamily="34" charset="0"/>
              </a:rPr>
              <a:t> i nauczycieli, </a:t>
            </a:r>
            <a:r>
              <a:rPr lang="pl-PL" sz="2600" b="1" dirty="0">
                <a:solidFill>
                  <a:srgbClr val="002060"/>
                </a:solidFill>
                <a:latin typeface="Arial Black" panose="020B0A04020102020204" pitchFamily="34" charset="0"/>
              </a:rPr>
              <a:t>są gotowe </a:t>
            </a:r>
            <a:br>
              <a:rPr lang="pl-PL" sz="2600" b="1" dirty="0">
                <a:solidFill>
                  <a:srgbClr val="002060"/>
                </a:solidFill>
                <a:latin typeface="Arial Black" panose="020B0A04020102020204" pitchFamily="34" charset="0"/>
              </a:rPr>
            </a:br>
            <a:r>
              <a:rPr lang="pl-PL" sz="2600" b="1" dirty="0">
                <a:solidFill>
                  <a:srgbClr val="002060"/>
                </a:solidFill>
                <a:latin typeface="Arial Black" panose="020B0A04020102020204" pitchFamily="34" charset="0"/>
              </a:rPr>
              <a:t>i potrafią</a:t>
            </a:r>
            <a:r>
              <a:rPr lang="pl-PL" sz="2600" b="1" dirty="0">
                <a:solidFill>
                  <a:srgbClr val="002060"/>
                </a:solidFill>
                <a:latin typeface="Arial Narrow" panose="020B0606020202030204" pitchFamily="34" charset="0"/>
              </a:rPr>
              <a:t> </a:t>
            </a:r>
            <a:r>
              <a:rPr lang="pl-PL" sz="2600" dirty="0">
                <a:latin typeface="Arial Narrow" panose="020B0606020202030204" pitchFamily="34" charset="0"/>
              </a:rPr>
              <a:t>– czyli mają odpowiednią motywację, wiedzę i umiejętności </a:t>
            </a:r>
            <a:r>
              <a:rPr lang="pl-PL" sz="2600" b="1" dirty="0">
                <a:solidFill>
                  <a:srgbClr val="002060"/>
                </a:solidFill>
                <a:latin typeface="Arial Narrow" panose="020B0606020202030204" pitchFamily="34" charset="0"/>
              </a:rPr>
              <a:t>– tworzyć dzieciom i uczniom warunki rozwoju optymalne ze względu na zmieniające się z wiekiem potrzeby, </a:t>
            </a:r>
            <a:r>
              <a:rPr lang="pl-PL" sz="2600" dirty="0">
                <a:latin typeface="Arial Narrow" panose="020B0606020202030204" pitchFamily="34" charset="0"/>
              </a:rPr>
              <a:t>zarówno w środowisku fizycznym, jak i społecznym (domowym, klasowym i szkolnym), a także w przestrzeni publicznej </a:t>
            </a:r>
            <a:br>
              <a:rPr lang="pl-PL" sz="2600" dirty="0">
                <a:latin typeface="Arial Narrow" panose="020B0606020202030204" pitchFamily="34" charset="0"/>
              </a:rPr>
            </a:br>
            <a:r>
              <a:rPr lang="pl-PL" sz="2600" dirty="0">
                <a:latin typeface="Arial Narrow" panose="020B0606020202030204" pitchFamily="34" charset="0"/>
              </a:rPr>
              <a:t>i w rzeczywistości </a:t>
            </a:r>
            <a:r>
              <a:rPr lang="pl-PL" sz="2600" dirty="0" err="1">
                <a:latin typeface="Arial Narrow" panose="020B0606020202030204" pitchFamily="34" charset="0"/>
              </a:rPr>
              <a:t>internetu</a:t>
            </a:r>
            <a:r>
              <a:rPr lang="pl-PL" sz="2600" dirty="0">
                <a:latin typeface="Arial Narrow" panose="020B0606020202030204" pitchFamily="34" charset="0"/>
              </a:rPr>
              <a:t>? </a:t>
            </a:r>
          </a:p>
        </p:txBody>
      </p:sp>
    </p:spTree>
    <p:extLst>
      <p:ext uri="{BB962C8B-B14F-4D97-AF65-F5344CB8AC3E}">
        <p14:creationId xmlns:p14="http://schemas.microsoft.com/office/powerpoint/2010/main" val="23123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ole tekstowe 2"/>
          <p:cNvSpPr txBox="1">
            <a:spLocks noChangeArrowheads="1"/>
          </p:cNvSpPr>
          <p:nvPr/>
        </p:nvSpPr>
        <p:spPr bwMode="auto">
          <a:xfrm>
            <a:off x="0" y="187325"/>
            <a:ext cx="9144000" cy="523875"/>
          </a:xfrm>
          <a:prstGeom prst="rect">
            <a:avLst/>
          </a:prstGeom>
          <a:solidFill>
            <a:srgbClr val="CCFF33"/>
          </a:solidFill>
          <a:ln w="9525">
            <a:noFill/>
            <a:miter lim="800000"/>
            <a:headEnd/>
            <a:tailEnd/>
          </a:ln>
        </p:spPr>
        <p:txBody>
          <a:bodyPr>
            <a:spAutoFit/>
          </a:bodyPr>
          <a:lstStyle/>
          <a:p>
            <a:pPr algn="ctr"/>
            <a:r>
              <a:rPr lang="pl-PL" altLang="pl-PL" sz="2800" b="1">
                <a:solidFill>
                  <a:srgbClr val="002060"/>
                </a:solidFill>
                <a:latin typeface="Arial Narrow" panose="020B0606020202030204" pitchFamily="34" charset="0"/>
                <a:cs typeface="Times New Roman" pitchFamily="18" charset="0"/>
              </a:rPr>
              <a:t>Co oznacza równowaga w wymiarze wychowawczym?</a:t>
            </a:r>
          </a:p>
        </p:txBody>
      </p:sp>
      <p:sp>
        <p:nvSpPr>
          <p:cNvPr id="4" name="pole tekstowe 3"/>
          <p:cNvSpPr txBox="1"/>
          <p:nvPr/>
        </p:nvSpPr>
        <p:spPr>
          <a:xfrm>
            <a:off x="117860" y="1585170"/>
            <a:ext cx="2654224" cy="1569660"/>
          </a:xfrm>
          <a:prstGeom prst="rect">
            <a:avLst/>
          </a:prstGeo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600"/>
              </a:spcAft>
              <a:defRPr/>
            </a:pPr>
            <a:r>
              <a:rPr lang="pl-PL" sz="1600" b="1" dirty="0">
                <a:solidFill>
                  <a:srgbClr val="002060"/>
                </a:solidFill>
                <a:latin typeface="Arial Narrow" panose="020B0606020202030204" pitchFamily="34" charset="0"/>
                <a:cs typeface="Times New Roman" panose="02020603050405020304" pitchFamily="18" charset="0"/>
              </a:rPr>
              <a:t>EKSPLORACJA I EKSPERYMENTOWANIE </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fizyczny świat przedmiotów</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relacje z innymi ludźmi </a:t>
            </a:r>
          </a:p>
        </p:txBody>
      </p:sp>
      <p:sp>
        <p:nvSpPr>
          <p:cNvPr id="7" name="pole tekstowe 6"/>
          <p:cNvSpPr txBox="1"/>
          <p:nvPr/>
        </p:nvSpPr>
        <p:spPr>
          <a:xfrm>
            <a:off x="5958533" y="1585170"/>
            <a:ext cx="3080640" cy="1877437"/>
          </a:xfrm>
          <a:prstGeom prst="rect">
            <a:avLst/>
          </a:prstGeo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600"/>
              </a:spcAft>
              <a:defRPr/>
            </a:pPr>
            <a:r>
              <a:rPr lang="pl-PL" sz="2100" b="1" dirty="0">
                <a:solidFill>
                  <a:srgbClr val="002060"/>
                </a:solidFill>
                <a:latin typeface="Arial Narrow" panose="020B0606020202030204" pitchFamily="34" charset="0"/>
                <a:cs typeface="Times New Roman" panose="02020603050405020304" pitchFamily="18" charset="0"/>
              </a:rPr>
              <a:t>EFEKT</a:t>
            </a:r>
          </a:p>
          <a:p>
            <a:pPr algn="ctr">
              <a:spcAft>
                <a:spcPts val="400"/>
              </a:spcAft>
              <a:defRPr/>
            </a:pPr>
            <a:r>
              <a:rPr lang="pl-PL" b="1" dirty="0">
                <a:solidFill>
                  <a:srgbClr val="002060"/>
                </a:solidFill>
                <a:latin typeface="Arial Narrow" panose="020B0606020202030204" pitchFamily="34" charset="0"/>
                <a:cs typeface="Times New Roman" panose="02020603050405020304" pitchFamily="18" charset="0"/>
              </a:rPr>
              <a:t>zróżnicowane doświadczenia </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 świecie przedmiotów</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 świecie ludzi</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 świecie idei</a:t>
            </a:r>
          </a:p>
        </p:txBody>
      </p:sp>
      <p:sp>
        <p:nvSpPr>
          <p:cNvPr id="8" name="pole tekstowe 7"/>
          <p:cNvSpPr txBox="1"/>
          <p:nvPr/>
        </p:nvSpPr>
        <p:spPr>
          <a:xfrm>
            <a:off x="117860" y="4526974"/>
            <a:ext cx="2654224" cy="1854354"/>
          </a:xfrm>
          <a:prstGeom prst="rect">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900"/>
              </a:spcAft>
              <a:defRPr/>
            </a:pPr>
            <a:r>
              <a:rPr lang="pl-PL" sz="2000" b="1" dirty="0">
                <a:solidFill>
                  <a:srgbClr val="002060"/>
                </a:solidFill>
                <a:latin typeface="Arial Narrow" panose="020B0606020202030204" pitchFamily="34" charset="0"/>
                <a:cs typeface="Times New Roman" panose="02020603050405020304" pitchFamily="18" charset="0"/>
              </a:rPr>
              <a:t>OBOWIĄZKI</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wobec siebie</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wobec innych ludzi</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na rzecz dobra wspólnego</a:t>
            </a:r>
          </a:p>
        </p:txBody>
      </p:sp>
      <p:sp>
        <p:nvSpPr>
          <p:cNvPr id="10" name="pole tekstowe 9"/>
          <p:cNvSpPr txBox="1"/>
          <p:nvPr/>
        </p:nvSpPr>
        <p:spPr>
          <a:xfrm>
            <a:off x="5963334" y="4526974"/>
            <a:ext cx="3075839" cy="1831271"/>
          </a:xfrm>
          <a:prstGeom prst="rect">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600"/>
              </a:spcAft>
              <a:defRPr/>
            </a:pPr>
            <a:r>
              <a:rPr lang="pl-PL" b="1" dirty="0">
                <a:solidFill>
                  <a:srgbClr val="002060"/>
                </a:solidFill>
                <a:latin typeface="Arial Narrow" panose="020B0606020202030204" pitchFamily="34" charset="0"/>
                <a:cs typeface="Times New Roman" panose="02020603050405020304" pitchFamily="18" charset="0"/>
              </a:rPr>
              <a:t>EFEKT</a:t>
            </a:r>
          </a:p>
          <a:p>
            <a:pPr marL="285750" indent="-285750">
              <a:spcAft>
                <a:spcPts val="600"/>
              </a:spcAft>
              <a:buFont typeface="Arial" panose="020B0604020202020204" pitchFamily="34" charset="0"/>
              <a:buChar char="•"/>
              <a:defRPr/>
            </a:pPr>
            <a:r>
              <a:rPr lang="pl-PL" sz="1600" b="1" dirty="0">
                <a:solidFill>
                  <a:srgbClr val="002060"/>
                </a:solidFill>
                <a:latin typeface="Arial Narrow" panose="020B0606020202030204" pitchFamily="34" charset="0"/>
                <a:cs typeface="Times New Roman" panose="02020603050405020304" pitchFamily="18" charset="0"/>
              </a:rPr>
              <a:t>odpowiedzialne podejmowanie decyzji</a:t>
            </a:r>
          </a:p>
          <a:p>
            <a:pPr marL="285750" indent="-285750">
              <a:spcAft>
                <a:spcPts val="600"/>
              </a:spcAft>
              <a:buFont typeface="Arial" panose="020B0604020202020204" pitchFamily="34" charset="0"/>
              <a:buChar char="•"/>
              <a:defRPr/>
            </a:pPr>
            <a:r>
              <a:rPr lang="pl-PL" sz="1600" b="1" dirty="0">
                <a:solidFill>
                  <a:srgbClr val="002060"/>
                </a:solidFill>
                <a:latin typeface="Arial Narrow" panose="020B0606020202030204" pitchFamily="34" charset="0"/>
                <a:cs typeface="Times New Roman" panose="02020603050405020304" pitchFamily="18" charset="0"/>
              </a:rPr>
              <a:t>przewidywanie ich skutków </a:t>
            </a:r>
          </a:p>
          <a:p>
            <a:pPr marL="285750" indent="-285750">
              <a:spcAft>
                <a:spcPts val="600"/>
              </a:spcAft>
              <a:buFont typeface="Arial" panose="020B0604020202020204" pitchFamily="34" charset="0"/>
              <a:buChar char="•"/>
              <a:defRPr/>
            </a:pPr>
            <a:r>
              <a:rPr lang="pl-PL" sz="1600" b="1" dirty="0">
                <a:solidFill>
                  <a:srgbClr val="002060"/>
                </a:solidFill>
                <a:latin typeface="Arial Narrow" panose="020B0606020202030204" pitchFamily="34" charset="0"/>
                <a:cs typeface="Times New Roman" panose="02020603050405020304" pitchFamily="18" charset="0"/>
              </a:rPr>
              <a:t>gotowość ponoszenia ich konsekwencji</a:t>
            </a:r>
          </a:p>
        </p:txBody>
      </p:sp>
      <p:cxnSp>
        <p:nvCxnSpPr>
          <p:cNvPr id="32783" name="Łącznik prosty ze strzałką 13"/>
          <p:cNvCxnSpPr>
            <a:cxnSpLocks noChangeShapeType="1"/>
          </p:cNvCxnSpPr>
          <p:nvPr/>
        </p:nvCxnSpPr>
        <p:spPr bwMode="auto">
          <a:xfrm>
            <a:off x="2749550" y="2563813"/>
            <a:ext cx="3255963" cy="0"/>
          </a:xfrm>
          <a:prstGeom prst="straightConnector1">
            <a:avLst/>
          </a:prstGeom>
          <a:noFill/>
          <a:ln w="76200" algn="ctr">
            <a:solidFill>
              <a:srgbClr val="000099"/>
            </a:solidFill>
            <a:round/>
            <a:headEnd/>
            <a:tailEnd type="triangle" w="med" len="med"/>
          </a:ln>
          <a:effectLst/>
        </p:spPr>
      </p:cxnSp>
      <p:sp>
        <p:nvSpPr>
          <p:cNvPr id="6" name="pole tekstowe 5"/>
          <p:cNvSpPr txBox="1"/>
          <p:nvPr/>
        </p:nvSpPr>
        <p:spPr>
          <a:xfrm>
            <a:off x="3047629" y="1585170"/>
            <a:ext cx="2640160" cy="1846659"/>
          </a:xfrm>
          <a:prstGeom prst="rect">
            <a:avLst/>
          </a:prstGeom>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600"/>
              </a:spcAft>
              <a:defRPr/>
            </a:pPr>
            <a:r>
              <a:rPr lang="pl-PL" sz="1600" b="1" dirty="0">
                <a:solidFill>
                  <a:srgbClr val="002060"/>
                </a:solidFill>
                <a:latin typeface="Arial Narrow" panose="020B0606020202030204" pitchFamily="34" charset="0"/>
                <a:cs typeface="Times New Roman" panose="02020603050405020304" pitchFamily="18" charset="0"/>
              </a:rPr>
              <a:t>EKSPLORACJA I EKSPERYMENTOWANIE </a:t>
            </a:r>
            <a:endParaRPr lang="pl-PL" b="1" dirty="0">
              <a:solidFill>
                <a:srgbClr val="002060"/>
              </a:solidFill>
              <a:latin typeface="Arial Narrow" panose="020B0606020202030204" pitchFamily="34" charset="0"/>
              <a:cs typeface="Times New Roman" panose="02020603050405020304" pitchFamily="18" charset="0"/>
            </a:endParaRP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wewnętrzny świat psychiczny </a:t>
            </a:r>
          </a:p>
          <a:p>
            <a:pPr marL="285750" indent="-285750">
              <a:spcAft>
                <a:spcPts val="6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świat idei (ideologia, religia, filozofia)</a:t>
            </a:r>
          </a:p>
        </p:txBody>
      </p:sp>
      <p:grpSp>
        <p:nvGrpSpPr>
          <p:cNvPr id="32787" name="Grupa 13"/>
          <p:cNvGrpSpPr>
            <a:grpSpLocks/>
          </p:cNvGrpSpPr>
          <p:nvPr/>
        </p:nvGrpSpPr>
        <p:grpSpPr bwMode="auto">
          <a:xfrm>
            <a:off x="107950" y="3475038"/>
            <a:ext cx="8729663" cy="1049337"/>
            <a:chOff x="212329" y="3187785"/>
            <a:chExt cx="8729612" cy="1048949"/>
          </a:xfrm>
        </p:grpSpPr>
        <p:sp>
          <p:nvSpPr>
            <p:cNvPr id="5" name="Strzałka w górę i w dół 4"/>
            <p:cNvSpPr/>
            <p:nvPr/>
          </p:nvSpPr>
          <p:spPr bwMode="auto">
            <a:xfrm>
              <a:off x="1189757" y="3187785"/>
              <a:ext cx="720080" cy="1048949"/>
            </a:xfrm>
            <a:prstGeom prst="upDownArrow">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12" name="Strzałka w górę i w dół 11"/>
            <p:cNvSpPr/>
            <p:nvPr/>
          </p:nvSpPr>
          <p:spPr bwMode="auto">
            <a:xfrm>
              <a:off x="4112494" y="3187785"/>
              <a:ext cx="720080" cy="1048949"/>
            </a:xfrm>
            <a:prstGeom prst="upDownArrow">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13" name="Strzałka w górę i w dół 12"/>
            <p:cNvSpPr/>
            <p:nvPr/>
          </p:nvSpPr>
          <p:spPr bwMode="auto">
            <a:xfrm>
              <a:off x="7243638" y="3187785"/>
              <a:ext cx="720080" cy="1048949"/>
            </a:xfrm>
            <a:prstGeom prst="upDownArrow">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32805" name="pole tekstowe 14"/>
            <p:cNvSpPr txBox="1">
              <a:spLocks noChangeArrowheads="1"/>
            </p:cNvSpPr>
            <p:nvPr/>
          </p:nvSpPr>
          <p:spPr bwMode="auto">
            <a:xfrm>
              <a:off x="212329" y="3530497"/>
              <a:ext cx="2674937" cy="399962"/>
            </a:xfrm>
            <a:prstGeom prst="rect">
              <a:avLst/>
            </a:prstGeom>
            <a:noFill/>
            <a:ln w="9525">
              <a:noFill/>
              <a:miter lim="800000"/>
              <a:headEnd/>
              <a:tailEnd/>
            </a:ln>
          </p:spPr>
          <p:txBody>
            <a:bodyPr>
              <a:spAutoFit/>
            </a:bodyPr>
            <a:lstStyle/>
            <a:p>
              <a:pPr algn="ctr"/>
              <a:r>
                <a:rPr lang="pl-PL" altLang="pl-PL" sz="2000" b="1">
                  <a:solidFill>
                    <a:srgbClr val="002060"/>
                  </a:solidFill>
                  <a:latin typeface="Arial Narrow" panose="020B0606020202030204" pitchFamily="34" charset="0"/>
                  <a:cs typeface="Times New Roman" pitchFamily="18" charset="0"/>
                </a:rPr>
                <a:t>równowaga</a:t>
              </a:r>
            </a:p>
          </p:txBody>
        </p:sp>
        <p:sp>
          <p:nvSpPr>
            <p:cNvPr id="32806" name="pole tekstowe 17"/>
            <p:cNvSpPr txBox="1">
              <a:spLocks noChangeArrowheads="1"/>
            </p:cNvSpPr>
            <p:nvPr/>
          </p:nvSpPr>
          <p:spPr bwMode="auto">
            <a:xfrm>
              <a:off x="3135066" y="3530497"/>
              <a:ext cx="2674937" cy="399962"/>
            </a:xfrm>
            <a:prstGeom prst="rect">
              <a:avLst/>
            </a:prstGeom>
            <a:noFill/>
            <a:ln w="9525">
              <a:noFill/>
              <a:miter lim="800000"/>
              <a:headEnd/>
              <a:tailEnd/>
            </a:ln>
          </p:spPr>
          <p:txBody>
            <a:bodyPr>
              <a:spAutoFit/>
            </a:bodyPr>
            <a:lstStyle/>
            <a:p>
              <a:pPr algn="ctr"/>
              <a:r>
                <a:rPr lang="pl-PL" altLang="pl-PL" sz="2000" b="1">
                  <a:solidFill>
                    <a:srgbClr val="002060"/>
                  </a:solidFill>
                  <a:latin typeface="Arial Narrow" panose="020B0606020202030204" pitchFamily="34" charset="0"/>
                  <a:cs typeface="Times New Roman" pitchFamily="18" charset="0"/>
                </a:rPr>
                <a:t>równowaga</a:t>
              </a:r>
            </a:p>
          </p:txBody>
        </p:sp>
        <p:sp>
          <p:nvSpPr>
            <p:cNvPr id="32807" name="pole tekstowe 18"/>
            <p:cNvSpPr txBox="1">
              <a:spLocks noChangeArrowheads="1"/>
            </p:cNvSpPr>
            <p:nvPr/>
          </p:nvSpPr>
          <p:spPr bwMode="auto">
            <a:xfrm>
              <a:off x="6265416" y="3530497"/>
              <a:ext cx="2676525" cy="399962"/>
            </a:xfrm>
            <a:prstGeom prst="rect">
              <a:avLst/>
            </a:prstGeom>
            <a:noFill/>
            <a:ln w="9525">
              <a:noFill/>
              <a:miter lim="800000"/>
              <a:headEnd/>
              <a:tailEnd/>
            </a:ln>
          </p:spPr>
          <p:txBody>
            <a:bodyPr>
              <a:spAutoFit/>
            </a:bodyPr>
            <a:lstStyle/>
            <a:p>
              <a:pPr algn="ctr"/>
              <a:r>
                <a:rPr lang="pl-PL" altLang="pl-PL" sz="2000" b="1">
                  <a:solidFill>
                    <a:srgbClr val="002060"/>
                  </a:solidFill>
                  <a:latin typeface="Arial Narrow" panose="020B0606020202030204" pitchFamily="34" charset="0"/>
                  <a:cs typeface="Times New Roman" pitchFamily="18" charset="0"/>
                </a:rPr>
                <a:t>równowaga</a:t>
              </a:r>
            </a:p>
          </p:txBody>
        </p:sp>
      </p:grpSp>
      <p:grpSp>
        <p:nvGrpSpPr>
          <p:cNvPr id="32788" name="Grupa 14"/>
          <p:cNvGrpSpPr>
            <a:grpSpLocks/>
          </p:cNvGrpSpPr>
          <p:nvPr/>
        </p:nvGrpSpPr>
        <p:grpSpPr bwMode="auto">
          <a:xfrm>
            <a:off x="127000" y="1019175"/>
            <a:ext cx="8689975" cy="584200"/>
            <a:chOff x="231875" y="731144"/>
            <a:chExt cx="8689725" cy="584775"/>
          </a:xfrm>
        </p:grpSpPr>
        <p:sp>
          <p:nvSpPr>
            <p:cNvPr id="32793" name="pole tekstowe 10"/>
            <p:cNvSpPr txBox="1">
              <a:spLocks noChangeArrowheads="1"/>
            </p:cNvSpPr>
            <p:nvPr/>
          </p:nvSpPr>
          <p:spPr bwMode="auto">
            <a:xfrm>
              <a:off x="231875" y="731144"/>
              <a:ext cx="2635844" cy="584775"/>
            </a:xfrm>
            <a:prstGeom prst="rect">
              <a:avLst/>
            </a:prstGeom>
            <a:noFill/>
            <a:ln w="9525">
              <a:noFill/>
              <a:miter lim="800000"/>
              <a:headEnd/>
              <a:tailEnd/>
            </a:ln>
          </p:spPr>
          <p:txBody>
            <a:bodyPr>
              <a:spAutoFit/>
            </a:bodyPr>
            <a:lstStyle/>
            <a:p>
              <a:pPr algn="ctr"/>
              <a:r>
                <a:rPr lang="pl-PL" altLang="pl-PL" sz="3200" b="1">
                  <a:solidFill>
                    <a:srgbClr val="002060"/>
                  </a:solidFill>
                  <a:latin typeface="Arial Narrow" panose="020B0606020202030204" pitchFamily="34" charset="0"/>
                  <a:cs typeface="Times New Roman" pitchFamily="18" charset="0"/>
                </a:rPr>
                <a:t>Dzieciństwo</a:t>
              </a:r>
            </a:p>
          </p:txBody>
        </p:sp>
        <p:sp>
          <p:nvSpPr>
            <p:cNvPr id="32794" name="pole tekstowe 21"/>
            <p:cNvSpPr txBox="1">
              <a:spLocks noChangeArrowheads="1"/>
            </p:cNvSpPr>
            <p:nvPr/>
          </p:nvSpPr>
          <p:spPr bwMode="auto">
            <a:xfrm>
              <a:off x="3154612" y="731144"/>
              <a:ext cx="2635844" cy="584775"/>
            </a:xfrm>
            <a:prstGeom prst="rect">
              <a:avLst/>
            </a:prstGeom>
            <a:noFill/>
            <a:ln w="9525">
              <a:noFill/>
              <a:miter lim="800000"/>
              <a:headEnd/>
              <a:tailEnd/>
            </a:ln>
          </p:spPr>
          <p:txBody>
            <a:bodyPr>
              <a:spAutoFit/>
            </a:bodyPr>
            <a:lstStyle/>
            <a:p>
              <a:pPr algn="ctr"/>
              <a:r>
                <a:rPr lang="pl-PL" altLang="pl-PL" sz="3200" b="1">
                  <a:solidFill>
                    <a:srgbClr val="002060"/>
                  </a:solidFill>
                  <a:latin typeface="Arial Narrow" panose="020B0606020202030204" pitchFamily="34" charset="0"/>
                  <a:cs typeface="Times New Roman" pitchFamily="18" charset="0"/>
                </a:rPr>
                <a:t>Dorastanie</a:t>
              </a:r>
            </a:p>
          </p:txBody>
        </p:sp>
        <p:sp>
          <p:nvSpPr>
            <p:cNvPr id="32795" name="pole tekstowe 22"/>
            <p:cNvSpPr txBox="1">
              <a:spLocks noChangeArrowheads="1"/>
            </p:cNvSpPr>
            <p:nvPr/>
          </p:nvSpPr>
          <p:spPr bwMode="auto">
            <a:xfrm>
              <a:off x="6285756" y="731144"/>
              <a:ext cx="2635844" cy="584775"/>
            </a:xfrm>
            <a:prstGeom prst="rect">
              <a:avLst/>
            </a:prstGeom>
            <a:noFill/>
            <a:ln w="9525">
              <a:noFill/>
              <a:miter lim="800000"/>
              <a:headEnd/>
              <a:tailEnd/>
            </a:ln>
          </p:spPr>
          <p:txBody>
            <a:bodyPr>
              <a:spAutoFit/>
            </a:bodyPr>
            <a:lstStyle/>
            <a:p>
              <a:pPr algn="ctr"/>
              <a:r>
                <a:rPr lang="pl-PL" altLang="pl-PL" sz="3200" b="1">
                  <a:solidFill>
                    <a:srgbClr val="002060"/>
                  </a:solidFill>
                  <a:latin typeface="Arial Narrow" panose="020B0606020202030204" pitchFamily="34" charset="0"/>
                  <a:cs typeface="Times New Roman" pitchFamily="18" charset="0"/>
                </a:rPr>
                <a:t>Dorosłość</a:t>
              </a:r>
            </a:p>
          </p:txBody>
        </p:sp>
      </p:grpSp>
      <p:cxnSp>
        <p:nvCxnSpPr>
          <p:cNvPr id="32789" name="Łącznik prosty ze strzałką 13"/>
          <p:cNvCxnSpPr>
            <a:cxnSpLocks noChangeShapeType="1"/>
          </p:cNvCxnSpPr>
          <p:nvPr/>
        </p:nvCxnSpPr>
        <p:spPr bwMode="auto">
          <a:xfrm>
            <a:off x="2762250" y="5516563"/>
            <a:ext cx="3255963" cy="0"/>
          </a:xfrm>
          <a:prstGeom prst="straightConnector1">
            <a:avLst/>
          </a:prstGeom>
          <a:noFill/>
          <a:ln w="76200" algn="ctr">
            <a:solidFill>
              <a:srgbClr val="000099"/>
            </a:solidFill>
            <a:round/>
            <a:headEnd/>
            <a:tailEnd type="triangle" w="med" len="med"/>
          </a:ln>
          <a:effectLst/>
        </p:spPr>
      </p:cxnSp>
      <p:sp>
        <p:nvSpPr>
          <p:cNvPr id="9" name="pole tekstowe 8"/>
          <p:cNvSpPr txBox="1"/>
          <p:nvPr/>
        </p:nvSpPr>
        <p:spPr>
          <a:xfrm>
            <a:off x="3047629" y="4526974"/>
            <a:ext cx="2640160" cy="1854354"/>
          </a:xfrm>
          <a:prstGeom prst="rect">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900"/>
              </a:spcAft>
              <a:defRPr/>
            </a:pPr>
            <a:r>
              <a:rPr lang="pl-PL" sz="2000" b="1" dirty="0">
                <a:solidFill>
                  <a:srgbClr val="002060"/>
                </a:solidFill>
                <a:latin typeface="Arial Narrow" panose="020B0606020202030204" pitchFamily="34" charset="0"/>
                <a:cs typeface="Times New Roman" panose="02020603050405020304" pitchFamily="18" charset="0"/>
              </a:rPr>
              <a:t>ZOBOWIĄZANIA</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wobec siebie</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wobec innych</a:t>
            </a:r>
          </a:p>
          <a:p>
            <a:pPr marL="285750" indent="-285750">
              <a:spcAft>
                <a:spcPts val="900"/>
              </a:spcAft>
              <a:buFont typeface="Arial" panose="020B0604020202020204" pitchFamily="34" charset="0"/>
              <a:buChar char="•"/>
              <a:defRPr/>
            </a:pPr>
            <a:r>
              <a:rPr lang="pl-PL" b="1" dirty="0">
                <a:solidFill>
                  <a:srgbClr val="002060"/>
                </a:solidFill>
                <a:latin typeface="Arial Narrow" panose="020B0606020202030204" pitchFamily="34" charset="0"/>
                <a:cs typeface="Times New Roman" panose="02020603050405020304" pitchFamily="18" charset="0"/>
              </a:rPr>
              <a:t>na rzecz dobra wspólnego</a:t>
            </a:r>
          </a:p>
        </p:txBody>
      </p:sp>
    </p:spTree>
    <p:extLst>
      <p:ext uri="{BB962C8B-B14F-4D97-AF65-F5344CB8AC3E}">
        <p14:creationId xmlns:p14="http://schemas.microsoft.com/office/powerpoint/2010/main" val="57169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5"/>
          <p:cNvSpPr>
            <a:spLocks noChangeArrowheads="1"/>
          </p:cNvSpPr>
          <p:nvPr/>
        </p:nvSpPr>
        <p:spPr bwMode="auto">
          <a:xfrm>
            <a:off x="-508" y="0"/>
            <a:ext cx="9218613" cy="6858001"/>
          </a:xfrm>
          <a:prstGeom prst="rect">
            <a:avLst/>
          </a:prstGeom>
          <a:solidFill>
            <a:srgbClr val="CCFF33"/>
          </a:solidFill>
          <a:ln w="9525" algn="ctr">
            <a:noFill/>
            <a:round/>
            <a:headEnd/>
            <a:tailEnd/>
          </a:ln>
        </p:spPr>
        <p:txBody>
          <a:bodyPr/>
          <a:lstStyle/>
          <a:p>
            <a:pPr algn="ctr" eaLnBrk="1" hangingPunct="1"/>
            <a:endParaRPr lang="pl-PL" altLang="pl-PL"/>
          </a:p>
        </p:txBody>
      </p:sp>
      <p:sp>
        <p:nvSpPr>
          <p:cNvPr id="20483" name="Tytuł 1"/>
          <p:cNvSpPr>
            <a:spLocks noGrp="1"/>
          </p:cNvSpPr>
          <p:nvPr>
            <p:ph type="title"/>
          </p:nvPr>
        </p:nvSpPr>
        <p:spPr>
          <a:xfrm>
            <a:off x="-74613" y="274638"/>
            <a:ext cx="9218613" cy="1143000"/>
          </a:xfrm>
        </p:spPr>
        <p:txBody>
          <a:bodyPr/>
          <a:lstStyle/>
          <a:p>
            <a:r>
              <a:rPr lang="pl-PL" altLang="pl-PL" dirty="0">
                <a:solidFill>
                  <a:srgbClr val="002060"/>
                </a:solidFill>
                <a:latin typeface="Arial Black" pitchFamily="34" charset="0"/>
              </a:rPr>
              <a:t>3. Rola dorosłych</a:t>
            </a:r>
          </a:p>
        </p:txBody>
      </p:sp>
      <p:pic>
        <p:nvPicPr>
          <p:cNvPr id="20484" name="Picture 4" descr="tata, dziecko, syn, chłopiec">
            <a:hlinkClick r:id="rId2" tooltip="&quot;Pokaż zdjęcie&quot;"/>
          </p:cNvPr>
          <p:cNvPicPr>
            <a:picLocks noChangeAspect="1" noChangeArrowheads="1"/>
          </p:cNvPicPr>
          <p:nvPr/>
        </p:nvPicPr>
        <p:blipFill>
          <a:blip r:embed="rId3" cstate="print"/>
          <a:srcRect/>
          <a:stretch>
            <a:fillRect/>
          </a:stretch>
        </p:blipFill>
        <p:spPr bwMode="auto">
          <a:xfrm>
            <a:off x="130175" y="1698625"/>
            <a:ext cx="3371850" cy="5091113"/>
          </a:xfrm>
          <a:prstGeom prst="rect">
            <a:avLst/>
          </a:prstGeom>
          <a:noFill/>
          <a:ln w="9525">
            <a:noFill/>
            <a:miter lim="800000"/>
            <a:headEnd/>
            <a:tailEnd/>
          </a:ln>
        </p:spPr>
      </p:pic>
      <p:sp>
        <p:nvSpPr>
          <p:cNvPr id="5" name="pole tekstowe 4"/>
          <p:cNvSpPr txBox="1"/>
          <p:nvPr/>
        </p:nvSpPr>
        <p:spPr>
          <a:xfrm>
            <a:off x="3551740" y="1461788"/>
            <a:ext cx="5641975" cy="5361468"/>
          </a:xfrm>
          <a:prstGeom prst="rect">
            <a:avLst/>
          </a:prstGeom>
          <a:solidFill>
            <a:schemeClr val="bg1"/>
          </a:solidFill>
          <a:ln>
            <a:noFill/>
          </a:ln>
          <a:effectLst>
            <a:innerShdw blurRad="114300">
              <a:prstClr val="black"/>
            </a:innerShdw>
          </a:effectLst>
        </p:spPr>
        <p:txBody>
          <a:bodyPr wrap="square">
            <a:spAutoFit/>
          </a:bodyPr>
          <a:lstStyle/>
          <a:p>
            <a:pPr marL="457200" indent="-457200">
              <a:lnSpc>
                <a:spcPct val="90000"/>
              </a:lnSpc>
              <a:spcBef>
                <a:spcPct val="40000"/>
              </a:spcBef>
              <a:spcAft>
                <a:spcPct val="40000"/>
              </a:spcAft>
              <a:buClr>
                <a:srgbClr val="FF0066"/>
              </a:buClr>
              <a:buSzPct val="140000"/>
              <a:buFont typeface="Arial" panose="020B0604020202020204" pitchFamily="34" charset="0"/>
              <a:buChar char="•"/>
              <a:defRPr/>
            </a:pPr>
            <a:r>
              <a:rPr lang="pl-PL" altLang="pl-PL" sz="3200" b="1" dirty="0">
                <a:solidFill>
                  <a:srgbClr val="FF0066"/>
                </a:solidFill>
                <a:latin typeface="Arial Narrow" panose="020B0606020202030204" pitchFamily="34" charset="0"/>
                <a:cs typeface="Times New Roman" panose="02020603050405020304" pitchFamily="18" charset="0"/>
              </a:rPr>
              <a:t>Coraz rzadziej wzór do naśladowania</a:t>
            </a:r>
            <a:r>
              <a:rPr lang="pl-PL" altLang="pl-PL" sz="3200" b="1" dirty="0">
                <a:solidFill>
                  <a:srgbClr val="002D69"/>
                </a:solidFill>
                <a:latin typeface="Arial Narrow" panose="020B0606020202030204" pitchFamily="34" charset="0"/>
                <a:cs typeface="Times New Roman" panose="02020603050405020304" pitchFamily="18" charset="0"/>
              </a:rPr>
              <a:t> </a:t>
            </a:r>
            <a:br>
              <a:rPr lang="pl-PL" altLang="pl-PL" sz="3200" b="1" dirty="0">
                <a:solidFill>
                  <a:srgbClr val="002D69"/>
                </a:solidFill>
                <a:latin typeface="Arial Narrow" panose="020B0606020202030204" pitchFamily="34" charset="0"/>
                <a:cs typeface="Times New Roman" panose="02020603050405020304" pitchFamily="18" charset="0"/>
              </a:rPr>
            </a:br>
            <a:r>
              <a:rPr lang="pl-PL" altLang="pl-PL" sz="3200" b="1" dirty="0">
                <a:solidFill>
                  <a:srgbClr val="002D69"/>
                </a:solidFill>
                <a:latin typeface="Arial Narrow" panose="020B0606020202030204" pitchFamily="34" charset="0"/>
                <a:cs typeface="Times New Roman" panose="02020603050405020304" pitchFamily="18" charset="0"/>
                <a:sym typeface="Wingdings" panose="05000000000000000000" pitchFamily="2" charset="2"/>
              </a:rPr>
              <a:t> </a:t>
            </a:r>
            <a:r>
              <a:rPr lang="pl-PL" altLang="pl-PL" sz="3200" b="1" dirty="0">
                <a:solidFill>
                  <a:srgbClr val="002D69"/>
                </a:solidFill>
                <a:latin typeface="Arial Narrow" panose="020B0606020202030204" pitchFamily="34" charset="0"/>
                <a:cs typeface="Times New Roman" panose="02020603050405020304" pitchFamily="18" charset="0"/>
              </a:rPr>
              <a:t>coraz częściej osoba, </a:t>
            </a:r>
            <a:br>
              <a:rPr lang="pl-PL" altLang="pl-PL" sz="3200" b="1" dirty="0">
                <a:solidFill>
                  <a:srgbClr val="002D69"/>
                </a:solidFill>
                <a:latin typeface="Arial Narrow" panose="020B0606020202030204" pitchFamily="34" charset="0"/>
                <a:cs typeface="Times New Roman" panose="02020603050405020304" pitchFamily="18" charset="0"/>
              </a:rPr>
            </a:br>
            <a:r>
              <a:rPr lang="pl-PL" altLang="pl-PL" sz="3200" b="1" dirty="0">
                <a:solidFill>
                  <a:srgbClr val="002D69"/>
                </a:solidFill>
                <a:latin typeface="Arial Narrow" panose="020B0606020202030204" pitchFamily="34" charset="0"/>
                <a:cs typeface="Times New Roman" panose="02020603050405020304" pitchFamily="18" charset="0"/>
              </a:rPr>
              <a:t>z którą razem się coś robi </a:t>
            </a:r>
            <a:br>
              <a:rPr lang="pl-PL" altLang="pl-PL" sz="3200" b="1" dirty="0">
                <a:solidFill>
                  <a:srgbClr val="002D69"/>
                </a:solidFill>
                <a:latin typeface="Arial Narrow" panose="020B0606020202030204" pitchFamily="34" charset="0"/>
                <a:cs typeface="Times New Roman" panose="02020603050405020304" pitchFamily="18" charset="0"/>
              </a:rPr>
            </a:br>
            <a:r>
              <a:rPr lang="pl-PL" altLang="pl-PL" sz="3200" b="1" dirty="0">
                <a:solidFill>
                  <a:srgbClr val="002D69"/>
                </a:solidFill>
                <a:latin typeface="Arial Narrow" panose="020B0606020202030204" pitchFamily="34" charset="0"/>
                <a:cs typeface="Times New Roman" panose="02020603050405020304" pitchFamily="18" charset="0"/>
              </a:rPr>
              <a:t>dla innych i razem z innymi</a:t>
            </a:r>
          </a:p>
          <a:p>
            <a:pPr marL="457200" indent="-457200">
              <a:lnSpc>
                <a:spcPct val="90000"/>
              </a:lnSpc>
              <a:spcBef>
                <a:spcPct val="40000"/>
              </a:spcBef>
              <a:spcAft>
                <a:spcPct val="40000"/>
              </a:spcAft>
              <a:buClr>
                <a:srgbClr val="FF0066"/>
              </a:buClr>
              <a:buSzPct val="140000"/>
              <a:buFont typeface="Arial" panose="020B0604020202020204" pitchFamily="34" charset="0"/>
              <a:buChar char="•"/>
              <a:defRPr/>
            </a:pPr>
            <a:r>
              <a:rPr lang="pl-PL" altLang="pl-PL" sz="3200" b="1" dirty="0">
                <a:solidFill>
                  <a:srgbClr val="FF0066"/>
                </a:solidFill>
                <a:latin typeface="Arial Narrow" panose="020B0606020202030204" pitchFamily="34" charset="0"/>
                <a:cs typeface="Times New Roman" panose="02020603050405020304" pitchFamily="18" charset="0"/>
              </a:rPr>
              <a:t>Coraz rzadziej „źródło wiedzy”  i „wyrocznia moralna” </a:t>
            </a:r>
            <a:br>
              <a:rPr lang="pl-PL" altLang="pl-PL" sz="3200" b="1" dirty="0">
                <a:solidFill>
                  <a:srgbClr val="FF0066"/>
                </a:solidFill>
                <a:latin typeface="Arial Narrow" panose="020B0606020202030204" pitchFamily="34" charset="0"/>
                <a:cs typeface="Times New Roman" panose="02020603050405020304" pitchFamily="18" charset="0"/>
              </a:rPr>
            </a:br>
            <a:r>
              <a:rPr lang="pl-PL" altLang="pl-PL" sz="3200" b="1" dirty="0">
                <a:solidFill>
                  <a:srgbClr val="002D69"/>
                </a:solidFill>
                <a:latin typeface="Arial Narrow" panose="020B0606020202030204" pitchFamily="34" charset="0"/>
                <a:cs typeface="Times New Roman" panose="02020603050405020304" pitchFamily="18" charset="0"/>
                <a:sym typeface="Wingdings" panose="05000000000000000000" pitchFamily="2" charset="2"/>
              </a:rPr>
              <a:t> </a:t>
            </a:r>
            <a:r>
              <a:rPr lang="pl-PL" altLang="pl-PL" sz="3200" b="1" dirty="0">
                <a:solidFill>
                  <a:srgbClr val="002D69"/>
                </a:solidFill>
                <a:latin typeface="Arial Narrow" panose="020B0606020202030204" pitchFamily="34" charset="0"/>
                <a:cs typeface="Times New Roman" panose="02020603050405020304" pitchFamily="18" charset="0"/>
              </a:rPr>
              <a:t>coraz częściej źródło poczucia bezpieczeństwa </a:t>
            </a:r>
            <a:br>
              <a:rPr lang="pl-PL" altLang="pl-PL" sz="3200" b="1" dirty="0">
                <a:solidFill>
                  <a:srgbClr val="002D69"/>
                </a:solidFill>
                <a:latin typeface="Arial Narrow" panose="020B0606020202030204" pitchFamily="34" charset="0"/>
                <a:cs typeface="Times New Roman" panose="02020603050405020304" pitchFamily="18" charset="0"/>
              </a:rPr>
            </a:br>
            <a:r>
              <a:rPr lang="pl-PL" altLang="pl-PL" sz="3200" b="1" dirty="0">
                <a:solidFill>
                  <a:srgbClr val="002D69"/>
                </a:solidFill>
                <a:latin typeface="Arial Narrow" panose="020B0606020202030204" pitchFamily="34" charset="0"/>
                <a:cs typeface="Times New Roman" panose="02020603050405020304" pitchFamily="18" charset="0"/>
              </a:rPr>
              <a:t>i partner w rozmowie, wymianie opinii i ocen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4288" y="11113"/>
            <a:ext cx="9158288" cy="6846887"/>
          </a:xfrm>
          <a:prstGeom prst="rect">
            <a:avLst/>
          </a:prstGeom>
          <a:no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300"/>
              </a:spcAft>
              <a:defRPr/>
            </a:pPr>
            <a:endParaRPr lang="pl-PL">
              <a:latin typeface="Arial Narrow" panose="020B0606020202030204" pitchFamily="34" charset="0"/>
              <a:cs typeface="Times New Roman" panose="02020603050405020304" pitchFamily="18" charset="0"/>
            </a:endParaRPr>
          </a:p>
        </p:txBody>
      </p:sp>
      <p:sp>
        <p:nvSpPr>
          <p:cNvPr id="2" name="Pole tekstowe 2"/>
          <p:cNvSpPr txBox="1"/>
          <p:nvPr/>
        </p:nvSpPr>
        <p:spPr>
          <a:xfrm>
            <a:off x="23905" y="4155433"/>
            <a:ext cx="9117182" cy="2560640"/>
          </a:xfrm>
          <a:prstGeom prst="rect">
            <a:avLst/>
          </a:prstGeom>
          <a:solidFill>
            <a:schemeClr val="bg1"/>
          </a:solidFill>
          <a:ln w="57150">
            <a:noFill/>
          </a:ln>
          <a:effectLst>
            <a:innerShdw blurRad="114300">
              <a:prstClr val="black"/>
            </a:innerShdw>
          </a:effectLst>
        </p:spPr>
        <p:style>
          <a:lnRef idx="0">
            <a:schemeClr val="accent1"/>
          </a:lnRef>
          <a:fillRef idx="0">
            <a:schemeClr val="accent1"/>
          </a:fillRef>
          <a:effectRef idx="0">
            <a:schemeClr val="accent1"/>
          </a:effectRef>
          <a:fontRef idx="minor">
            <a:schemeClr val="dk1"/>
          </a:fontRef>
        </p:style>
        <p:txBody>
          <a:bodyPr/>
          <a:lstStyle/>
          <a:p>
            <a:pPr marL="342900" indent="-342900">
              <a:lnSpc>
                <a:spcPct val="107000"/>
              </a:lnSpc>
              <a:spcAft>
                <a:spcPts val="300"/>
              </a:spcAft>
              <a:buFont typeface="+mj-lt"/>
              <a:buAutoNum type="arabicPeriod"/>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bezpieczeństwo fizyczne i zdrowie: </a:t>
            </a:r>
            <a:b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b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przestrzeń, hałas, światło, temperatura, zieleń</a:t>
            </a:r>
            <a:endParaRPr lang="pl-PL" sz="2400" dirty="0">
              <a:solidFill>
                <a:srgbClr val="000066"/>
              </a:solidFill>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 typeface="+mj-lt"/>
              <a:buAutoNum type="arabicPeriod"/>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czystość, porządek, ład, estetyka</a:t>
            </a:r>
            <a:endParaRPr lang="pl-PL" sz="2400" dirty="0">
              <a:solidFill>
                <a:srgbClr val="000066"/>
              </a:solidFill>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 typeface="+mj-lt"/>
              <a:buAutoNum type="arabicPeriod"/>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dostępność fizyczna - brak barier np. architektonicznych</a:t>
            </a:r>
          </a:p>
          <a:p>
            <a:pPr marL="342900" indent="-342900">
              <a:lnSpc>
                <a:spcPct val="107000"/>
              </a:lnSpc>
              <a:spcAft>
                <a:spcPts val="300"/>
              </a:spcAft>
              <a:buFont typeface="+mj-lt"/>
              <a:buAutoNum type="arabicPeriod"/>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dostępność psychiczna - </a:t>
            </a:r>
            <a:r>
              <a:rPr lang="pl-PL" sz="2400" b="1" i="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wolno mi, mogę, nie boję się </a:t>
            </a:r>
            <a:endParaRPr lang="pl-PL" sz="2400" dirty="0">
              <a:solidFill>
                <a:srgbClr val="000066"/>
              </a:solidFill>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 typeface="+mj-lt"/>
              <a:buAutoNum type="arabicPeriod"/>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atrakcyjność </a:t>
            </a: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sym typeface="Wingdings" panose="05000000000000000000" pitchFamily="2" charset="2"/>
              </a:rPr>
              <a:t></a:t>
            </a: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 </a:t>
            </a:r>
            <a:r>
              <a:rPr lang="pl-PL" sz="24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WŁASNE MIEJSCA PO SWOJEMU URZĄDZONE</a:t>
            </a:r>
            <a:endParaRPr lang="pl-PL" sz="2400" dirty="0">
              <a:solidFill>
                <a:srgbClr val="FF0066"/>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Prostokąt 4"/>
          <p:cNvSpPr/>
          <p:nvPr/>
        </p:nvSpPr>
        <p:spPr>
          <a:xfrm>
            <a:off x="2023" y="1209045"/>
            <a:ext cx="4422691" cy="1980670"/>
          </a:xfrm>
          <a:prstGeom prst="rect">
            <a:avLst/>
          </a:prstGeom>
          <a:solidFill>
            <a:schemeClr val="bg1"/>
          </a:solidFill>
          <a:ln>
            <a:noFill/>
          </a:ln>
          <a:effectLst>
            <a:innerShdw blurRad="114300">
              <a:prstClr val="black"/>
            </a:innerShdw>
          </a:effectLst>
        </p:spPr>
        <p:txBody>
          <a:bodyPr>
            <a:spAutoFit/>
          </a:bodyPr>
          <a:lstStyle/>
          <a:p>
            <a:pPr algn="ctr">
              <a:lnSpc>
                <a:spcPct val="107000"/>
              </a:lnSpc>
              <a:spcAft>
                <a:spcPts val="300"/>
              </a:spcAft>
              <a:defRPr/>
            </a:pP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DOM</a:t>
            </a:r>
          </a:p>
          <a:p>
            <a:pPr marL="342900" indent="-342900">
              <a:lnSpc>
                <a:spcPct val="107000"/>
              </a:lnSpc>
              <a:spcAft>
                <a:spcPts val="300"/>
              </a:spcAft>
              <a:buFont typeface="Arial" panose="020B0604020202020204" pitchFamily="34" charset="0"/>
              <a:buChar char="•"/>
              <a:defRPr/>
            </a:pP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wokół domu, w domu </a:t>
            </a:r>
          </a:p>
          <a:p>
            <a:pPr marL="342900" indent="-342900">
              <a:lnSpc>
                <a:spcPct val="107000"/>
              </a:lnSpc>
              <a:spcAft>
                <a:spcPts val="300"/>
              </a:spcAft>
              <a:buFont typeface="Arial" panose="020B0604020202020204" pitchFamily="34" charset="0"/>
              <a:buChar char="•"/>
              <a:defRPr/>
            </a:pPr>
            <a:r>
              <a:rPr lang="pl-PL" sz="22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MOJE MIEJSCE </a:t>
            </a:r>
            <a:br>
              <a:rPr lang="pl-PL" sz="22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b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do spania, nauki, pracy, zabawy, odpoczynku</a:t>
            </a:r>
            <a:endParaRPr lang="pl-PL" sz="2200" dirty="0">
              <a:solidFill>
                <a:srgbClr val="000066"/>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Prostokąt 5"/>
          <p:cNvSpPr/>
          <p:nvPr/>
        </p:nvSpPr>
        <p:spPr>
          <a:xfrm>
            <a:off x="4773038" y="1213332"/>
            <a:ext cx="4353063" cy="1980670"/>
          </a:xfrm>
          <a:prstGeom prst="rect">
            <a:avLst/>
          </a:prstGeom>
          <a:solidFill>
            <a:schemeClr val="bg1"/>
          </a:solidFill>
          <a:ln>
            <a:noFill/>
          </a:ln>
          <a:effectLst>
            <a:innerShdw blurRad="114300">
              <a:prstClr val="black"/>
            </a:innerShdw>
          </a:effectLst>
        </p:spPr>
        <p:txBody>
          <a:bodyPr>
            <a:spAutoFit/>
          </a:bodyPr>
          <a:lstStyle/>
          <a:p>
            <a:pPr algn="ctr">
              <a:lnSpc>
                <a:spcPct val="107000"/>
              </a:lnSpc>
              <a:spcAft>
                <a:spcPts val="300"/>
              </a:spcAft>
              <a:defRPr/>
            </a:pP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Przedszkole / SZKOŁA</a:t>
            </a:r>
          </a:p>
          <a:p>
            <a:pPr marL="342900" indent="-342900">
              <a:lnSpc>
                <a:spcPct val="107000"/>
              </a:lnSpc>
              <a:spcAft>
                <a:spcPts val="300"/>
              </a:spcAft>
              <a:buFont typeface="Arial" panose="020B0604020202020204" pitchFamily="34" charset="0"/>
              <a:buChar char="•"/>
              <a:defRPr/>
            </a:pP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wokół szkoły, w szkole, w klasie</a:t>
            </a:r>
          </a:p>
          <a:p>
            <a:pPr marL="342900" indent="-342900">
              <a:lnSpc>
                <a:spcPct val="107000"/>
              </a:lnSpc>
              <a:spcAft>
                <a:spcPts val="300"/>
              </a:spcAft>
              <a:buFont typeface="Arial" panose="020B0604020202020204" pitchFamily="34" charset="0"/>
              <a:buChar char="•"/>
              <a:defRPr/>
            </a:pPr>
            <a:r>
              <a:rPr lang="pl-PL" sz="22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MOJE</a:t>
            </a:r>
            <a:r>
              <a:rPr lang="pl-PL" sz="2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 </a:t>
            </a:r>
            <a:r>
              <a:rPr lang="pl-PL" sz="22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MIEJSCE </a:t>
            </a:r>
            <a:br>
              <a:rPr lang="pl-PL" sz="22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br>
            <a:r>
              <a:rPr lang="pl-PL" sz="22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do nauki, pracy, zabawy, odpoczynku</a:t>
            </a:r>
            <a:endParaRPr lang="pl-PL" sz="22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pole tekstowe 6"/>
          <p:cNvSpPr txBox="1"/>
          <p:nvPr/>
        </p:nvSpPr>
        <p:spPr>
          <a:xfrm>
            <a:off x="-14986" y="11266"/>
            <a:ext cx="9141087" cy="1138773"/>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3400" b="1" dirty="0">
                <a:solidFill>
                  <a:srgbClr val="002D69"/>
                </a:solidFill>
                <a:latin typeface="Arial Narrow" panose="020B0606020202030204" pitchFamily="34" charset="0"/>
                <a:cs typeface="Times New Roman" panose="02020603050405020304" pitchFamily="18" charset="0"/>
              </a:rPr>
              <a:t>Dorosły razem z dzieckiem</a:t>
            </a:r>
            <a:br>
              <a:rPr lang="pl-PL" sz="3400" b="1" dirty="0">
                <a:solidFill>
                  <a:srgbClr val="002D69"/>
                </a:solidFill>
                <a:latin typeface="Arial Narrow" panose="020B0606020202030204" pitchFamily="34" charset="0"/>
                <a:cs typeface="Times New Roman" panose="02020603050405020304" pitchFamily="18" charset="0"/>
              </a:rPr>
            </a:br>
            <a:r>
              <a:rPr lang="pl-PL" sz="3400" b="1" dirty="0">
                <a:solidFill>
                  <a:srgbClr val="002D69"/>
                </a:solidFill>
                <a:latin typeface="Arial Narrow" panose="020B0606020202030204" pitchFamily="34" charset="0"/>
                <a:cs typeface="Times New Roman" panose="02020603050405020304" pitchFamily="18" charset="0"/>
              </a:rPr>
              <a:t>tworzy i dba o </a:t>
            </a:r>
            <a:r>
              <a:rPr lang="pl-PL" sz="3400" b="1" dirty="0">
                <a:solidFill>
                  <a:srgbClr val="FF0066"/>
                </a:solidFill>
                <a:latin typeface="Arial Narrow" panose="020B0606020202030204" pitchFamily="34" charset="0"/>
                <a:cs typeface="Times New Roman" panose="02020603050405020304" pitchFamily="18" charset="0"/>
              </a:rPr>
              <a:t>środowisko fizyczne</a:t>
            </a:r>
            <a:endParaRPr lang="pl-PL" sz="3400" b="1" dirty="0">
              <a:solidFill>
                <a:srgbClr val="002D69"/>
              </a:solidFill>
              <a:latin typeface="Arial Narrow" panose="020B0606020202030204" pitchFamily="34" charset="0"/>
              <a:cs typeface="Times New Roman" panose="02020603050405020304" pitchFamily="18" charset="0"/>
            </a:endParaRPr>
          </a:p>
        </p:txBody>
      </p:sp>
      <p:sp>
        <p:nvSpPr>
          <p:cNvPr id="19472" name="pole tekstowe 8"/>
          <p:cNvSpPr txBox="1">
            <a:spLocks noChangeArrowheads="1"/>
          </p:cNvSpPr>
          <p:nvPr/>
        </p:nvSpPr>
        <p:spPr bwMode="auto">
          <a:xfrm>
            <a:off x="0" y="3470405"/>
            <a:ext cx="9175751" cy="461665"/>
          </a:xfrm>
          <a:prstGeom prst="rect">
            <a:avLst/>
          </a:prstGeom>
          <a:solidFill>
            <a:srgbClr val="CCFF33"/>
          </a:solidFill>
          <a:ln>
            <a:noFill/>
          </a:ln>
          <a:effectLst>
            <a:innerShdw blurRad="114300">
              <a:prstClr val="black"/>
            </a:innerShdw>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r>
              <a:rPr lang="pl-PL" altLang="pl-PL" sz="2400" b="1" dirty="0">
                <a:solidFill>
                  <a:srgbClr val="FF0066"/>
                </a:solidFill>
                <a:latin typeface="Arial Narrow" panose="020B0606020202030204" pitchFamily="34" charset="0"/>
                <a:cs typeface="Times New Roman" panose="02020603050405020304" pitchFamily="18" charset="0"/>
              </a:rPr>
              <a:t>Środowisko jako </a:t>
            </a:r>
            <a:r>
              <a:rPr lang="pl-PL" altLang="pl-PL" sz="2400" b="1" dirty="0">
                <a:solidFill>
                  <a:srgbClr val="000066"/>
                </a:solidFill>
                <a:latin typeface="Arial Narrow" panose="020B0606020202030204" pitchFamily="34" charset="0"/>
                <a:cs typeface="Times New Roman" panose="02020603050405020304" pitchFamily="18" charset="0"/>
              </a:rPr>
              <a:t>ŹRÓDŁO OFERT </a:t>
            </a:r>
            <a:r>
              <a:rPr lang="pl-PL" altLang="pl-PL" sz="2400" b="1" dirty="0">
                <a:solidFill>
                  <a:srgbClr val="FF0066"/>
                </a:solidFill>
                <a:latin typeface="Arial Narrow" panose="020B0606020202030204" pitchFamily="34" charset="0"/>
                <a:cs typeface="Times New Roman" panose="02020603050405020304" pitchFamily="18" charset="0"/>
              </a:rPr>
              <a:t>zapraszających do aktywności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2"/>
          <p:cNvSpPr txBox="1"/>
          <p:nvPr/>
        </p:nvSpPr>
        <p:spPr>
          <a:xfrm>
            <a:off x="31691" y="5085184"/>
            <a:ext cx="9117182" cy="1630888"/>
          </a:xfrm>
          <a:prstGeom prst="rect">
            <a:avLst/>
          </a:prstGeom>
          <a:solidFill>
            <a:srgbClr val="CCFF33"/>
          </a:solidFill>
          <a:ln w="57150">
            <a:noFill/>
          </a:ln>
          <a:effectLst>
            <a:innerShdw blurRad="114300">
              <a:prstClr val="black"/>
            </a:innerShdw>
          </a:effectLst>
        </p:spPr>
        <p:style>
          <a:lnRef idx="0">
            <a:schemeClr val="accent1"/>
          </a:lnRef>
          <a:fillRef idx="0">
            <a:schemeClr val="accent1"/>
          </a:fillRef>
          <a:effectRef idx="0">
            <a:schemeClr val="accent1"/>
          </a:effectRef>
          <a:fontRef idx="minor">
            <a:schemeClr val="dk1"/>
          </a:fontRef>
        </p:style>
        <p:txBody>
          <a:bodyPr/>
          <a:lstStyle/>
          <a:p>
            <a:pPr marL="800100" lvl="1" indent="-342900">
              <a:spcAft>
                <a:spcPts val="1200"/>
              </a:spcAft>
              <a:buClr>
                <a:srgbClr val="FF0066"/>
              </a:buClr>
              <a:buSzPct val="114000"/>
              <a:buFont typeface="Webdings" panose="05030102010509060703" pitchFamily="18" charset="2"/>
              <a:buChar char="_"/>
              <a:defRPr/>
            </a:pPr>
            <a:r>
              <a:rPr lang="pl-PL" sz="2400" b="1" dirty="0">
                <a:solidFill>
                  <a:srgbClr val="000066"/>
                </a:solidFill>
                <a:latin typeface="Arial Narrow" panose="020B0606020202030204" pitchFamily="34" charset="0"/>
                <a:cs typeface="Times New Roman" panose="02020603050405020304" pitchFamily="18" charset="0"/>
              </a:rPr>
              <a:t>  </a:t>
            </a:r>
            <a:r>
              <a:rPr lang="pl-PL" sz="2800" b="1" dirty="0">
                <a:solidFill>
                  <a:srgbClr val="000066"/>
                </a:solidFill>
                <a:latin typeface="Arial Narrow" panose="020B0606020202030204" pitchFamily="34" charset="0"/>
                <a:cs typeface="Times New Roman" panose="02020603050405020304" pitchFamily="18" charset="0"/>
              </a:rPr>
              <a:t>bogactwo kontaktów społecznych</a:t>
            </a:r>
          </a:p>
          <a:p>
            <a:pPr marL="800100" lvl="1" indent="-342900">
              <a:spcAft>
                <a:spcPts val="1200"/>
              </a:spcAft>
              <a:buClr>
                <a:srgbClr val="FF0066"/>
              </a:buClr>
              <a:buSzPct val="114000"/>
              <a:buFont typeface="Webdings" panose="05030102010509060703" pitchFamily="18" charset="2"/>
              <a:buChar char="_"/>
              <a:defRPr/>
            </a:pPr>
            <a:r>
              <a:rPr lang="pl-PL" sz="2800" b="1" dirty="0">
                <a:solidFill>
                  <a:srgbClr val="000066"/>
                </a:solidFill>
                <a:latin typeface="Arial Narrow" panose="020B0606020202030204" pitchFamily="34" charset="0"/>
                <a:cs typeface="Times New Roman" panose="02020603050405020304" pitchFamily="18" charset="0"/>
              </a:rPr>
              <a:t>  różnorodność kontaktów społecznych</a:t>
            </a:r>
          </a:p>
          <a:p>
            <a:pPr marL="800100" lvl="1" indent="-342900">
              <a:spcAft>
                <a:spcPts val="1200"/>
              </a:spcAft>
              <a:buClr>
                <a:srgbClr val="FF0066"/>
              </a:buClr>
              <a:buSzPct val="114000"/>
              <a:buFont typeface="Webdings" panose="05030102010509060703" pitchFamily="18" charset="2"/>
              <a:buChar char="_"/>
              <a:defRPr/>
            </a:pPr>
            <a:r>
              <a:rPr lang="pl-PL" sz="2800" b="1" dirty="0">
                <a:solidFill>
                  <a:srgbClr val="000066"/>
                </a:solidFill>
                <a:latin typeface="Arial Narrow" panose="020B0606020202030204" pitchFamily="34" charset="0"/>
                <a:cs typeface="Times New Roman" panose="02020603050405020304" pitchFamily="18" charset="0"/>
              </a:rPr>
              <a:t>  jak najwięcej </a:t>
            </a:r>
            <a:r>
              <a:rPr lang="pl-PL" sz="2800" b="1" dirty="0">
                <a:solidFill>
                  <a:srgbClr val="FF0066"/>
                </a:solidFill>
                <a:latin typeface="Arial Narrow" panose="020B0606020202030204" pitchFamily="34" charset="0"/>
                <a:cs typeface="Times New Roman" panose="02020603050405020304" pitchFamily="18" charset="0"/>
              </a:rPr>
              <a:t>miejsc edukacyjnie aktywnych</a:t>
            </a:r>
            <a:endParaRPr lang="pl-PL" sz="2800" dirty="0">
              <a:solidFill>
                <a:srgbClr val="FF0066"/>
              </a:solidFill>
              <a:latin typeface="Arial Narrow" panose="020B0606020202030204" pitchFamily="34" charset="0"/>
              <a:cs typeface="Times New Roman" panose="02020603050405020304" pitchFamily="18" charset="0"/>
            </a:endParaRPr>
          </a:p>
        </p:txBody>
      </p:sp>
      <p:sp>
        <p:nvSpPr>
          <p:cNvPr id="8" name="Elipsa 7"/>
          <p:cNvSpPr/>
          <p:nvPr/>
        </p:nvSpPr>
        <p:spPr bwMode="auto">
          <a:xfrm>
            <a:off x="7092280" y="5229200"/>
            <a:ext cx="2004968" cy="12961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Prostokąt 1"/>
          <p:cNvSpPr/>
          <p:nvPr/>
        </p:nvSpPr>
        <p:spPr>
          <a:xfrm>
            <a:off x="-14288" y="11113"/>
            <a:ext cx="9158288" cy="6846887"/>
          </a:xfrm>
          <a:prstGeom prst="rect">
            <a:avLst/>
          </a:prstGeom>
          <a:no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Narrow" panose="020B0606020202030204" pitchFamily="34" charset="0"/>
              <a:cs typeface="Times New Roman" panose="02020603050405020304" pitchFamily="18" charset="0"/>
            </a:endParaRPr>
          </a:p>
        </p:txBody>
      </p:sp>
      <p:sp>
        <p:nvSpPr>
          <p:cNvPr id="3" name="pole tekstowe 2"/>
          <p:cNvSpPr txBox="1"/>
          <p:nvPr/>
        </p:nvSpPr>
        <p:spPr>
          <a:xfrm>
            <a:off x="-14986" y="11266"/>
            <a:ext cx="9141087" cy="1138773"/>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3400" b="1" dirty="0">
                <a:solidFill>
                  <a:srgbClr val="002D69"/>
                </a:solidFill>
                <a:latin typeface="Arial Narrow" panose="020B0606020202030204" pitchFamily="34" charset="0"/>
                <a:cs typeface="Times New Roman" panose="02020603050405020304" pitchFamily="18" charset="0"/>
              </a:rPr>
              <a:t>Dorosły razem z dzieckiem tworzy </a:t>
            </a:r>
            <a:br>
              <a:rPr lang="pl-PL" sz="3400" b="1" dirty="0">
                <a:solidFill>
                  <a:srgbClr val="002D69"/>
                </a:solidFill>
                <a:latin typeface="Arial Narrow" panose="020B0606020202030204" pitchFamily="34" charset="0"/>
                <a:cs typeface="Times New Roman" panose="02020603050405020304" pitchFamily="18" charset="0"/>
              </a:rPr>
            </a:br>
            <a:r>
              <a:rPr lang="pl-PL" sz="3400" b="1" dirty="0">
                <a:solidFill>
                  <a:srgbClr val="002D69"/>
                </a:solidFill>
                <a:latin typeface="Arial Narrow" panose="020B0606020202030204" pitchFamily="34" charset="0"/>
                <a:cs typeface="Times New Roman" panose="02020603050405020304" pitchFamily="18" charset="0"/>
              </a:rPr>
              <a:t>i dba o </a:t>
            </a:r>
            <a:r>
              <a:rPr lang="pl-PL" sz="3400" b="1" dirty="0">
                <a:solidFill>
                  <a:srgbClr val="FF0066"/>
                </a:solidFill>
                <a:latin typeface="Arial Narrow" panose="020B0606020202030204" pitchFamily="34" charset="0"/>
                <a:cs typeface="Times New Roman" panose="02020603050405020304" pitchFamily="18" charset="0"/>
              </a:rPr>
              <a:t>środowisko społeczne</a:t>
            </a:r>
            <a:endParaRPr lang="pl-PL" sz="3400" b="1" dirty="0">
              <a:solidFill>
                <a:srgbClr val="002D69"/>
              </a:solidFill>
              <a:latin typeface="Arial Narrow" panose="020B0606020202030204" pitchFamily="34" charset="0"/>
              <a:cs typeface="Times New Roman" panose="02020603050405020304" pitchFamily="18" charset="0"/>
            </a:endParaRPr>
          </a:p>
        </p:txBody>
      </p:sp>
      <p:sp>
        <p:nvSpPr>
          <p:cNvPr id="5" name="Prostokąt 4"/>
          <p:cNvSpPr/>
          <p:nvPr/>
        </p:nvSpPr>
        <p:spPr>
          <a:xfrm>
            <a:off x="34681" y="1529011"/>
            <a:ext cx="4422691" cy="3255891"/>
          </a:xfrm>
          <a:prstGeom prst="rect">
            <a:avLst/>
          </a:prstGeom>
          <a:solidFill>
            <a:schemeClr val="bg1"/>
          </a:solidFill>
          <a:ln>
            <a:noFill/>
          </a:ln>
          <a:effectLst>
            <a:innerShdw blurRad="114300">
              <a:prstClr val="black"/>
            </a:inn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spcAft>
                <a:spcPts val="400"/>
              </a:spcAft>
              <a:defRPr/>
            </a:pPr>
            <a:r>
              <a:rPr lang="pl-PL" altLang="pl-PL" sz="3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DOM</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kontakty rodziców</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kontakty dzieci </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bliska i dalsza rodzina</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znajomi i przyjaciele</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sąsiedzi</a:t>
            </a:r>
          </a:p>
          <a:p>
            <a:pPr>
              <a:buClr>
                <a:srgbClr val="000066"/>
              </a:buClr>
              <a:defRPr/>
            </a:pP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sym typeface="Wingdings" panose="05000000000000000000" pitchFamily="2" charset="2"/>
              </a:rPr>
              <a:t> </a:t>
            </a: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rodzina OTWARTA</a:t>
            </a:r>
            <a:endParaRPr lang="pl-PL" altLang="pl-PL" sz="2800" dirty="0">
              <a:solidFill>
                <a:srgbClr val="FF0066"/>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Prostokąt 5"/>
          <p:cNvSpPr/>
          <p:nvPr/>
        </p:nvSpPr>
        <p:spPr>
          <a:xfrm>
            <a:off x="4549240" y="1529011"/>
            <a:ext cx="4548008" cy="3255891"/>
          </a:xfrm>
          <a:prstGeom prst="rect">
            <a:avLst/>
          </a:prstGeom>
          <a:solidFill>
            <a:schemeClr val="bg1"/>
          </a:solidFill>
          <a:ln>
            <a:noFill/>
          </a:ln>
          <a:effectLst>
            <a:innerShdw blurRad="114300">
              <a:prstClr val="black"/>
            </a:inn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spcAft>
                <a:spcPts val="400"/>
              </a:spcAft>
              <a:defRPr/>
            </a:pPr>
            <a:r>
              <a:rPr lang="pl-PL" altLang="pl-PL" sz="32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SZKOŁA i KLASA</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kontakty „w pionie” = </a:t>
            </a:r>
            <a:r>
              <a:rPr lang="pl-PL" altLang="pl-PL" sz="2800" b="1" dirty="0" err="1">
                <a:solidFill>
                  <a:srgbClr val="FF0066"/>
                </a:solidFill>
                <a:latin typeface="Arial Narrow" panose="020B0606020202030204" pitchFamily="34" charset="0"/>
                <a:ea typeface="Calibri" panose="020F0502020204030204" pitchFamily="34" charset="0"/>
                <a:cs typeface="Times New Roman" panose="02020603050405020304" pitchFamily="18" charset="0"/>
              </a:rPr>
              <a:t>międzywiekowe</a:t>
            </a: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 </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kontakty „w poziomie” = </a:t>
            </a:r>
            <a:r>
              <a:rPr lang="pl-PL" altLang="pl-PL" sz="2800" b="1" dirty="0" err="1">
                <a:solidFill>
                  <a:srgbClr val="FF0066"/>
                </a:solidFill>
                <a:latin typeface="Arial Narrow" panose="020B0606020202030204" pitchFamily="34" charset="0"/>
                <a:ea typeface="Calibri" panose="020F0502020204030204" pitchFamily="34" charset="0"/>
                <a:cs typeface="Times New Roman" panose="02020603050405020304" pitchFamily="18" charset="0"/>
              </a:rPr>
              <a:t>wewnątrzwiekowe</a:t>
            </a: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 </a:t>
            </a:r>
          </a:p>
          <a:p>
            <a:pPr marL="457200" indent="-457200">
              <a:buClr>
                <a:srgbClr val="000066"/>
              </a:buClr>
              <a:buFont typeface="Wingdings" panose="05000000000000000000" pitchFamily="2" charset="2"/>
              <a:buChar char="S"/>
              <a:defRPr/>
            </a:pPr>
            <a:r>
              <a:rPr lang="pl-PL" altLang="pl-PL" sz="28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goście w szkole, wyjścia </a:t>
            </a:r>
          </a:p>
          <a:p>
            <a:pPr>
              <a:buClr>
                <a:srgbClr val="000066"/>
              </a:buClr>
              <a:defRPr/>
            </a:pP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sym typeface="Wingdings" panose="05000000000000000000" pitchFamily="2" charset="2"/>
              </a:rPr>
              <a:t> </a:t>
            </a:r>
            <a:r>
              <a:rPr lang="pl-PL" altLang="pl-PL" sz="28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szkoła OTWARTA</a:t>
            </a:r>
          </a:p>
        </p:txBody>
      </p:sp>
      <p:sp>
        <p:nvSpPr>
          <p:cNvPr id="7" name="pole tekstowe 6"/>
          <p:cNvSpPr txBox="1"/>
          <p:nvPr/>
        </p:nvSpPr>
        <p:spPr>
          <a:xfrm>
            <a:off x="7138366" y="5423574"/>
            <a:ext cx="1944216" cy="954107"/>
          </a:xfrm>
          <a:prstGeom prst="rect">
            <a:avLst/>
          </a:prstGeom>
          <a:noFill/>
        </p:spPr>
        <p:txBody>
          <a:bodyPr wrap="square" rtlCol="0">
            <a:spAutoFit/>
          </a:bodyPr>
          <a:lstStyle/>
          <a:p>
            <a:pPr algn="ctr"/>
            <a:r>
              <a:rPr lang="pl-PL" sz="2800" dirty="0">
                <a:latin typeface="Arial Black" panose="020B0A04020102020204" pitchFamily="34" charset="0"/>
              </a:rPr>
              <a:t>Różno-</a:t>
            </a:r>
            <a:br>
              <a:rPr lang="pl-PL" sz="2800" dirty="0">
                <a:latin typeface="Arial Black" panose="020B0A04020102020204" pitchFamily="34" charset="0"/>
              </a:rPr>
            </a:br>
            <a:r>
              <a:rPr lang="pl-PL" sz="2800" dirty="0">
                <a:latin typeface="Arial Black" panose="020B0A04020102020204" pitchFamily="34" charset="0"/>
              </a:rPr>
              <a:t>rodność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a 13"/>
          <p:cNvSpPr/>
          <p:nvPr/>
        </p:nvSpPr>
        <p:spPr>
          <a:xfrm>
            <a:off x="-33338" y="697706"/>
            <a:ext cx="9271524" cy="6819900"/>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Narrow" panose="020B0606020202030204" pitchFamily="34" charset="0"/>
              <a:cs typeface="Times New Roman" panose="02020603050405020304" pitchFamily="18" charset="0"/>
            </a:endParaRPr>
          </a:p>
        </p:txBody>
      </p:sp>
      <p:sp>
        <p:nvSpPr>
          <p:cNvPr id="17" name="Elipsa 16"/>
          <p:cNvSpPr/>
          <p:nvPr/>
        </p:nvSpPr>
        <p:spPr>
          <a:xfrm>
            <a:off x="5219700" y="2429718"/>
            <a:ext cx="3481388" cy="4311650"/>
          </a:xfrm>
          <a:prstGeom prst="ellipse">
            <a:avLst/>
          </a:prstGeom>
          <a:solidFill>
            <a:srgbClr val="99FFCC"/>
          </a:solidFill>
          <a:ln w="38100">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2" name="Elipsa 1"/>
          <p:cNvSpPr/>
          <p:nvPr/>
        </p:nvSpPr>
        <p:spPr>
          <a:xfrm>
            <a:off x="122238" y="2006600"/>
            <a:ext cx="3008312" cy="3813175"/>
          </a:xfrm>
          <a:prstGeom prst="ellipse">
            <a:avLst/>
          </a:prstGeom>
          <a:solidFill>
            <a:srgbClr val="FFCCFF"/>
          </a:solid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4" name="Prostokąt 3"/>
          <p:cNvSpPr/>
          <p:nvPr/>
        </p:nvSpPr>
        <p:spPr bwMode="auto">
          <a:xfrm>
            <a:off x="122238" y="607487"/>
            <a:ext cx="9159876" cy="6846888"/>
          </a:xfrm>
          <a:prstGeom prst="rect">
            <a:avLst/>
          </a:prstGeom>
          <a:no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b="1" dirty="0">
              <a:solidFill>
                <a:srgbClr val="000066"/>
              </a:solidFill>
              <a:latin typeface="Arial Narrow" panose="020B0606020202030204" pitchFamily="34" charset="0"/>
              <a:cs typeface="Times New Roman" panose="02020603050405020304" pitchFamily="18" charset="0"/>
            </a:endParaRPr>
          </a:p>
        </p:txBody>
      </p:sp>
      <p:sp>
        <p:nvSpPr>
          <p:cNvPr id="5" name="pole tekstowe 4"/>
          <p:cNvSpPr txBox="1"/>
          <p:nvPr/>
        </p:nvSpPr>
        <p:spPr>
          <a:xfrm>
            <a:off x="3082925" y="2654204"/>
            <a:ext cx="2535238" cy="4092575"/>
          </a:xfrm>
          <a:prstGeom prst="rect">
            <a:avLst/>
          </a:prstGeom>
          <a:noFill/>
        </p:spPr>
        <p:txBody>
          <a:bodyPr>
            <a:spAutoFit/>
          </a:bodyPr>
          <a:lstStyle/>
          <a:p>
            <a:pPr algn="ctr" eaLnBrk="1" fontAlgn="auto" hangingPunct="1">
              <a:spcBef>
                <a:spcPts val="0"/>
              </a:spcBef>
              <a:spcAft>
                <a:spcPts val="600"/>
              </a:spcAft>
              <a:defRPr/>
            </a:pP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Działania:</a:t>
            </a:r>
          </a:p>
          <a:p>
            <a:pPr marL="342900" indent="-342900" eaLnBrk="1" fontAlgn="auto" hangingPunct="1">
              <a:spcBef>
                <a:spcPts val="0"/>
              </a:spcBef>
              <a:spcAft>
                <a:spcPts val="600"/>
              </a:spcAft>
              <a:buFont typeface="Arial" panose="020B0604020202020204" pitchFamily="34" charset="0"/>
              <a:buChar char="•"/>
              <a:defRPr/>
            </a:pPr>
            <a:r>
              <a:rPr lang="pl-PL" sz="24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bezpośrednie</a:t>
            </a: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 (fizyczne) </a:t>
            </a:r>
          </a:p>
          <a:p>
            <a:pPr marL="342900" indent="-342900" eaLnBrk="1" fontAlgn="auto" hangingPunct="1">
              <a:spcBef>
                <a:spcPts val="0"/>
              </a:spcBef>
              <a:spcAft>
                <a:spcPts val="600"/>
              </a:spcAft>
              <a:buFont typeface="Arial" panose="020B0604020202020204" pitchFamily="34" charset="0"/>
              <a:buChar char="•"/>
              <a:defRPr/>
            </a:pPr>
            <a:r>
              <a:rPr lang="pl-PL" sz="24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pośrednie </a:t>
            </a:r>
            <a:r>
              <a:rPr lang="pl-PL" sz="2400" b="1" dirty="0">
                <a:solidFill>
                  <a:srgbClr val="000066"/>
                </a:solidFill>
                <a:latin typeface="Arial Narrow" panose="020B0606020202030204" pitchFamily="34" charset="0"/>
                <a:ea typeface="Calibri" panose="020F0502020204030204" pitchFamily="34" charset="0"/>
                <a:cs typeface="Times New Roman" panose="02020603050405020304" pitchFamily="18" charset="0"/>
              </a:rPr>
              <a:t>(internet, komórka) </a:t>
            </a:r>
          </a:p>
          <a:p>
            <a:pPr marL="342900" indent="-342900" eaLnBrk="1" fontAlgn="auto" hangingPunct="1">
              <a:spcBef>
                <a:spcPts val="0"/>
              </a:spcBef>
              <a:spcAft>
                <a:spcPts val="600"/>
              </a:spcAft>
              <a:buFont typeface="Arial" panose="020B0604020202020204" pitchFamily="34" charset="0"/>
              <a:buChar char="•"/>
              <a:defRPr/>
            </a:pPr>
            <a:r>
              <a:rPr lang="pl-PL" sz="24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z osobami w różnym wieku</a:t>
            </a:r>
          </a:p>
          <a:p>
            <a:pPr marL="342900" indent="-342900" eaLnBrk="1" fontAlgn="auto" hangingPunct="1">
              <a:spcBef>
                <a:spcPts val="0"/>
              </a:spcBef>
              <a:spcAft>
                <a:spcPts val="600"/>
              </a:spcAft>
              <a:buFont typeface="Arial" panose="020B0604020202020204" pitchFamily="34" charset="0"/>
              <a:buChar char="•"/>
              <a:defRPr/>
            </a:pPr>
            <a:r>
              <a:rPr lang="pl-PL" sz="2400" b="1" dirty="0">
                <a:solidFill>
                  <a:srgbClr val="FF0066"/>
                </a:solidFill>
                <a:latin typeface="Arial Narrow" panose="020B0606020202030204" pitchFamily="34" charset="0"/>
                <a:ea typeface="Calibri" panose="020F0502020204030204" pitchFamily="34" charset="0"/>
                <a:cs typeface="Times New Roman" panose="02020603050405020304" pitchFamily="18" charset="0"/>
              </a:rPr>
              <a:t>W RÓŻNYCH MIEJSCACH</a:t>
            </a:r>
          </a:p>
        </p:txBody>
      </p:sp>
      <p:grpSp>
        <p:nvGrpSpPr>
          <p:cNvPr id="15" name="Grupa 14"/>
          <p:cNvGrpSpPr>
            <a:grpSpLocks/>
          </p:cNvGrpSpPr>
          <p:nvPr/>
        </p:nvGrpSpPr>
        <p:grpSpPr bwMode="auto">
          <a:xfrm>
            <a:off x="313533" y="2573641"/>
            <a:ext cx="2584649" cy="2957848"/>
            <a:chOff x="12986" y="1205785"/>
            <a:chExt cx="2583719" cy="2957878"/>
          </a:xfrm>
          <a:noFill/>
        </p:grpSpPr>
        <p:sp>
          <p:nvSpPr>
            <p:cNvPr id="19466" name="pole tekstowe 6"/>
            <p:cNvSpPr txBox="1">
              <a:spLocks noChangeArrowheads="1"/>
            </p:cNvSpPr>
            <p:nvPr/>
          </p:nvSpPr>
          <p:spPr bwMode="auto">
            <a:xfrm>
              <a:off x="207382" y="1205785"/>
              <a:ext cx="2148702" cy="8310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pl-PL" altLang="pl-PL" sz="2400" b="1" dirty="0">
                  <a:solidFill>
                    <a:srgbClr val="002D69"/>
                  </a:solidFill>
                  <a:latin typeface="Arial Narrow" panose="020B0606020202030204" pitchFamily="34" charset="0"/>
                  <a:cs typeface="Times New Roman" panose="02020603050405020304" pitchFamily="18" charset="0"/>
                </a:rPr>
                <a:t>OBOWIĄZKI </a:t>
              </a:r>
              <a:br>
                <a:rPr lang="pl-PL" altLang="pl-PL" sz="2400" b="1" dirty="0">
                  <a:solidFill>
                    <a:srgbClr val="002D69"/>
                  </a:solidFill>
                  <a:latin typeface="Arial Narrow" panose="020B0606020202030204" pitchFamily="34" charset="0"/>
                  <a:cs typeface="Times New Roman" panose="02020603050405020304" pitchFamily="18" charset="0"/>
                </a:rPr>
              </a:br>
              <a:r>
                <a:rPr lang="pl-PL" altLang="pl-PL" sz="2400" b="1" dirty="0">
                  <a:solidFill>
                    <a:srgbClr val="002D69"/>
                  </a:solidFill>
                  <a:latin typeface="Arial Narrow" panose="020B0606020202030204" pitchFamily="34" charset="0"/>
                  <a:cs typeface="Times New Roman" panose="02020603050405020304" pitchFamily="18" charset="0"/>
                </a:rPr>
                <a:t>i praca</a:t>
              </a:r>
            </a:p>
          </p:txBody>
        </p:sp>
        <p:sp>
          <p:nvSpPr>
            <p:cNvPr id="19467" name="pole tekstowe 7"/>
            <p:cNvSpPr txBox="1">
              <a:spLocks noChangeArrowheads="1"/>
            </p:cNvSpPr>
            <p:nvPr/>
          </p:nvSpPr>
          <p:spPr bwMode="auto">
            <a:xfrm>
              <a:off x="251520" y="2358547"/>
              <a:ext cx="2148702" cy="8310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pl-PL" altLang="pl-PL" sz="2400" b="1" dirty="0">
                  <a:solidFill>
                    <a:srgbClr val="002D69"/>
                  </a:solidFill>
                  <a:latin typeface="Arial Narrow" panose="020B0606020202030204" pitchFamily="34" charset="0"/>
                  <a:cs typeface="Times New Roman" panose="02020603050405020304" pitchFamily="18" charset="0"/>
                </a:rPr>
                <a:t>ZABAWA </a:t>
              </a:r>
              <a:br>
                <a:rPr lang="pl-PL" altLang="pl-PL" sz="2400" b="1" dirty="0">
                  <a:solidFill>
                    <a:srgbClr val="002D69"/>
                  </a:solidFill>
                  <a:latin typeface="Arial Narrow" panose="020B0606020202030204" pitchFamily="34" charset="0"/>
                  <a:cs typeface="Times New Roman" panose="02020603050405020304" pitchFamily="18" charset="0"/>
                </a:rPr>
              </a:br>
              <a:r>
                <a:rPr lang="pl-PL" altLang="pl-PL" sz="2400" b="1" dirty="0">
                  <a:solidFill>
                    <a:srgbClr val="002D69"/>
                  </a:solidFill>
                  <a:latin typeface="Arial Narrow" panose="020B0606020202030204" pitchFamily="34" charset="0"/>
                  <a:cs typeface="Times New Roman" panose="02020603050405020304" pitchFamily="18" charset="0"/>
                </a:rPr>
                <a:t>i odpoczynek</a:t>
              </a:r>
            </a:p>
          </p:txBody>
        </p:sp>
        <p:sp>
          <p:nvSpPr>
            <p:cNvPr id="19468" name="pole tekstowe 8"/>
            <p:cNvSpPr txBox="1">
              <a:spLocks noChangeArrowheads="1"/>
            </p:cNvSpPr>
            <p:nvPr/>
          </p:nvSpPr>
          <p:spPr bwMode="auto">
            <a:xfrm>
              <a:off x="12986" y="3332658"/>
              <a:ext cx="2583719" cy="8310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pl-PL" altLang="pl-PL" sz="2400" b="1" dirty="0">
                  <a:solidFill>
                    <a:srgbClr val="002D69"/>
                  </a:solidFill>
                  <a:latin typeface="Arial Narrow" panose="020B0606020202030204" pitchFamily="34" charset="0"/>
                  <a:cs typeface="Times New Roman" panose="02020603050405020304" pitchFamily="18" charset="0"/>
                </a:rPr>
                <a:t>NAUKA: wiedza</a:t>
              </a:r>
              <a:br>
                <a:rPr lang="pl-PL" altLang="pl-PL" sz="2400" b="1" dirty="0">
                  <a:solidFill>
                    <a:srgbClr val="002D69"/>
                  </a:solidFill>
                  <a:latin typeface="Arial Narrow" panose="020B0606020202030204" pitchFamily="34" charset="0"/>
                  <a:cs typeface="Times New Roman" panose="02020603050405020304" pitchFamily="18" charset="0"/>
                </a:rPr>
              </a:br>
              <a:r>
                <a:rPr lang="pl-PL" altLang="pl-PL" sz="2400" b="1" dirty="0">
                  <a:solidFill>
                    <a:srgbClr val="002D69"/>
                  </a:solidFill>
                  <a:latin typeface="Arial Narrow" panose="020B0606020202030204" pitchFamily="34" charset="0"/>
                  <a:cs typeface="Times New Roman" panose="02020603050405020304" pitchFamily="18" charset="0"/>
                </a:rPr>
                <a:t>i umiejętności</a:t>
              </a:r>
            </a:p>
          </p:txBody>
        </p:sp>
      </p:grpSp>
      <p:grpSp>
        <p:nvGrpSpPr>
          <p:cNvPr id="16" name="Grupa 15"/>
          <p:cNvGrpSpPr>
            <a:grpSpLocks/>
          </p:cNvGrpSpPr>
          <p:nvPr/>
        </p:nvGrpSpPr>
        <p:grpSpPr bwMode="auto">
          <a:xfrm>
            <a:off x="5570538" y="3016523"/>
            <a:ext cx="2790888" cy="3395672"/>
            <a:chOff x="5999600" y="1596277"/>
            <a:chExt cx="2792736" cy="3394081"/>
          </a:xfrm>
        </p:grpSpPr>
        <p:sp>
          <p:nvSpPr>
            <p:cNvPr id="24599" name="pole tekstowe 9"/>
            <p:cNvSpPr txBox="1">
              <a:spLocks noChangeArrowheads="1"/>
            </p:cNvSpPr>
            <p:nvPr/>
          </p:nvSpPr>
          <p:spPr bwMode="auto">
            <a:xfrm>
              <a:off x="6056031" y="4528825"/>
              <a:ext cx="2736305" cy="461533"/>
            </a:xfrm>
            <a:prstGeom prst="rect">
              <a:avLst/>
            </a:prstGeom>
            <a:noFill/>
            <a:ln w="9525">
              <a:noFill/>
              <a:miter lim="800000"/>
              <a:headEnd/>
              <a:tailEnd/>
            </a:ln>
          </p:spPr>
          <p:txBody>
            <a:bodyPr>
              <a:spAutoFit/>
            </a:bodyPr>
            <a:lstStyle/>
            <a:p>
              <a:pPr marL="342900" indent="-342900" algn="ctr" eaLnBrk="1" hangingPunct="1">
                <a:spcBef>
                  <a:spcPct val="20000"/>
                </a:spcBef>
              </a:pPr>
              <a:r>
                <a:rPr lang="pl-PL" altLang="pl-PL" sz="2400" b="1" dirty="0">
                  <a:solidFill>
                    <a:srgbClr val="FF0066"/>
                  </a:solidFill>
                  <a:latin typeface="Arial Narrow" panose="020B0606020202030204" pitchFamily="34" charset="0"/>
                  <a:cs typeface="Times New Roman" pitchFamily="18" charset="0"/>
                </a:rPr>
                <a:t>SAMODZIELNIE</a:t>
              </a:r>
            </a:p>
          </p:txBody>
        </p:sp>
        <p:sp>
          <p:nvSpPr>
            <p:cNvPr id="24600" name="pole tekstowe 10"/>
            <p:cNvSpPr txBox="1">
              <a:spLocks noChangeArrowheads="1"/>
            </p:cNvSpPr>
            <p:nvPr/>
          </p:nvSpPr>
          <p:spPr bwMode="auto">
            <a:xfrm>
              <a:off x="6047243" y="3304097"/>
              <a:ext cx="2736305" cy="1076910"/>
            </a:xfrm>
            <a:prstGeom prst="rect">
              <a:avLst/>
            </a:prstGeom>
            <a:noFill/>
            <a:ln w="9525">
              <a:noFill/>
              <a:miter lim="800000"/>
              <a:headEnd/>
              <a:tailEnd/>
            </a:ln>
          </p:spPr>
          <p:txBody>
            <a:bodyPr>
              <a:spAutoFit/>
            </a:bodyPr>
            <a:lstStyle/>
            <a:p>
              <a:pPr algn="ctr" eaLnBrk="1" hangingPunct="1">
                <a:spcBef>
                  <a:spcPct val="20000"/>
                </a:spcBef>
              </a:pPr>
              <a:r>
                <a:rPr lang="pl-PL" altLang="pl-PL" sz="2400" b="1" dirty="0">
                  <a:solidFill>
                    <a:srgbClr val="FF0066"/>
                  </a:solidFill>
                  <a:latin typeface="Arial Narrow" panose="020B0606020202030204" pitchFamily="34" charset="0"/>
                  <a:cs typeface="Times New Roman" pitchFamily="18" charset="0"/>
                </a:rPr>
                <a:t>W PARACH </a:t>
              </a:r>
              <a:br>
                <a:rPr lang="pl-PL" altLang="pl-PL" sz="2400" b="1" dirty="0">
                  <a:solidFill>
                    <a:srgbClr val="FF0066"/>
                  </a:solidFill>
                  <a:latin typeface="Arial Narrow" panose="020B0606020202030204" pitchFamily="34" charset="0"/>
                  <a:cs typeface="Times New Roman" pitchFamily="18" charset="0"/>
                </a:rPr>
              </a:br>
              <a:r>
                <a:rPr lang="pl-PL" altLang="pl-PL" sz="2000" b="1" dirty="0">
                  <a:solidFill>
                    <a:srgbClr val="002D69"/>
                  </a:solidFill>
                  <a:latin typeface="Arial Narrow" panose="020B0606020202030204" pitchFamily="34" charset="0"/>
                  <a:cs typeface="Times New Roman" pitchFamily="18" charset="0"/>
                </a:rPr>
                <a:t>z dziećmi </a:t>
              </a:r>
              <a:br>
                <a:rPr lang="pl-PL" altLang="pl-PL" sz="2000" b="1" dirty="0">
                  <a:solidFill>
                    <a:srgbClr val="002D69"/>
                  </a:solidFill>
                  <a:latin typeface="Arial Narrow" panose="020B0606020202030204" pitchFamily="34" charset="0"/>
                  <a:cs typeface="Times New Roman" pitchFamily="18" charset="0"/>
                </a:rPr>
              </a:br>
              <a:r>
                <a:rPr lang="pl-PL" altLang="pl-PL" sz="2000" b="1" dirty="0">
                  <a:solidFill>
                    <a:srgbClr val="002D69"/>
                  </a:solidFill>
                  <a:latin typeface="Arial Narrow" panose="020B0606020202030204" pitchFamily="34" charset="0"/>
                  <a:cs typeface="Times New Roman" pitchFamily="18" charset="0"/>
                </a:rPr>
                <a:t>i z dorosłymi</a:t>
              </a:r>
            </a:p>
          </p:txBody>
        </p:sp>
        <p:sp>
          <p:nvSpPr>
            <p:cNvPr id="24601" name="pole tekstowe 11"/>
            <p:cNvSpPr txBox="1">
              <a:spLocks noChangeArrowheads="1"/>
            </p:cNvSpPr>
            <p:nvPr/>
          </p:nvSpPr>
          <p:spPr bwMode="auto">
            <a:xfrm>
              <a:off x="5999600" y="1596277"/>
              <a:ext cx="2736305" cy="1573764"/>
            </a:xfrm>
            <a:prstGeom prst="rect">
              <a:avLst/>
            </a:prstGeom>
            <a:noFill/>
            <a:ln w="9525">
              <a:noFill/>
              <a:miter lim="800000"/>
              <a:headEnd/>
              <a:tailEnd/>
            </a:ln>
          </p:spPr>
          <p:txBody>
            <a:bodyPr>
              <a:spAutoFit/>
            </a:bodyPr>
            <a:lstStyle/>
            <a:p>
              <a:pPr algn="ctr">
                <a:lnSpc>
                  <a:spcPct val="107000"/>
                </a:lnSpc>
                <a:spcAft>
                  <a:spcPts val="200"/>
                </a:spcAft>
              </a:pPr>
              <a:r>
                <a:rPr lang="pl-PL" altLang="pl-PL" sz="2400" b="1">
                  <a:solidFill>
                    <a:srgbClr val="FF0066"/>
                  </a:solidFill>
                  <a:latin typeface="Arial Narrow" panose="020B0606020202030204" pitchFamily="34" charset="0"/>
                  <a:ea typeface="Calibri" pitchFamily="34" charset="0"/>
                  <a:cs typeface="Times New Roman" pitchFamily="18" charset="0"/>
                </a:rPr>
                <a:t>W ZESPOŁACH </a:t>
              </a:r>
              <a:br>
                <a:rPr lang="pl-PL" altLang="pl-PL" sz="2400" b="1">
                  <a:solidFill>
                    <a:srgbClr val="000066"/>
                  </a:solidFill>
                  <a:latin typeface="Arial Narrow" panose="020B0606020202030204" pitchFamily="34" charset="0"/>
                  <a:ea typeface="Calibri" pitchFamily="34" charset="0"/>
                  <a:cs typeface="Times New Roman" pitchFamily="18" charset="0"/>
                </a:rPr>
              </a:br>
              <a:r>
                <a:rPr lang="pl-PL" altLang="pl-PL" sz="2200" b="1">
                  <a:solidFill>
                    <a:srgbClr val="000066"/>
                  </a:solidFill>
                  <a:latin typeface="Arial Narrow" panose="020B0606020202030204" pitchFamily="34" charset="0"/>
                  <a:ea typeface="Calibri" pitchFamily="34" charset="0"/>
                  <a:cs typeface="Times New Roman" pitchFamily="18" charset="0"/>
                </a:rPr>
                <a:t>o różnej liczbie osób - dobranych losowo</a:t>
              </a:r>
              <a:br>
                <a:rPr lang="pl-PL" altLang="pl-PL" sz="2200" b="1">
                  <a:solidFill>
                    <a:srgbClr val="000066"/>
                  </a:solidFill>
                  <a:latin typeface="Arial Narrow" panose="020B0606020202030204" pitchFamily="34" charset="0"/>
                  <a:ea typeface="Calibri" pitchFamily="34" charset="0"/>
                  <a:cs typeface="Times New Roman" pitchFamily="18" charset="0"/>
                </a:rPr>
              </a:br>
              <a:r>
                <a:rPr lang="pl-PL" altLang="pl-PL" sz="2200" b="1">
                  <a:solidFill>
                    <a:srgbClr val="000066"/>
                  </a:solidFill>
                  <a:latin typeface="Arial Narrow" panose="020B0606020202030204" pitchFamily="34" charset="0"/>
                  <a:ea typeface="Calibri" pitchFamily="34" charset="0"/>
                  <a:cs typeface="Times New Roman" pitchFamily="18" charset="0"/>
                </a:rPr>
                <a:t> i wg woli</a:t>
              </a:r>
            </a:p>
          </p:txBody>
        </p:sp>
      </p:grpSp>
      <p:sp>
        <p:nvSpPr>
          <p:cNvPr id="6" name="Elipsa 5"/>
          <p:cNvSpPr/>
          <p:nvPr/>
        </p:nvSpPr>
        <p:spPr>
          <a:xfrm>
            <a:off x="320675" y="2428875"/>
            <a:ext cx="2592388" cy="11541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18" name="Elipsa 17"/>
          <p:cNvSpPr/>
          <p:nvPr/>
        </p:nvSpPr>
        <p:spPr>
          <a:xfrm>
            <a:off x="333375" y="3530600"/>
            <a:ext cx="2605088" cy="11541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19" name="Elipsa 18"/>
          <p:cNvSpPr/>
          <p:nvPr/>
        </p:nvSpPr>
        <p:spPr>
          <a:xfrm>
            <a:off x="355600" y="4654550"/>
            <a:ext cx="2727325" cy="11541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7" name="Elipsa 6"/>
          <p:cNvSpPr/>
          <p:nvPr/>
        </p:nvSpPr>
        <p:spPr>
          <a:xfrm>
            <a:off x="5570538" y="2796332"/>
            <a:ext cx="2867025" cy="19288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8" name="Elipsa 7"/>
          <p:cNvSpPr/>
          <p:nvPr/>
        </p:nvSpPr>
        <p:spPr>
          <a:xfrm>
            <a:off x="5810250" y="4353943"/>
            <a:ext cx="2433638" cy="13858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9" name="Elipsa 8"/>
          <p:cNvSpPr/>
          <p:nvPr/>
        </p:nvSpPr>
        <p:spPr>
          <a:xfrm>
            <a:off x="5837238" y="5738243"/>
            <a:ext cx="2433637" cy="8604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400">
              <a:latin typeface="Arial Narrow" panose="020B0606020202030204" pitchFamily="34" charset="0"/>
              <a:cs typeface="Times New Roman" panose="02020603050405020304" pitchFamily="18" charset="0"/>
            </a:endParaRPr>
          </a:p>
        </p:txBody>
      </p:sp>
      <p:sp>
        <p:nvSpPr>
          <p:cNvPr id="3" name="pole tekstowe 2"/>
          <p:cNvSpPr txBox="1"/>
          <p:nvPr/>
        </p:nvSpPr>
        <p:spPr bwMode="auto">
          <a:xfrm>
            <a:off x="-33338" y="-26914"/>
            <a:ext cx="9141975" cy="1138773"/>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3400" b="1" dirty="0">
                <a:solidFill>
                  <a:srgbClr val="002D69"/>
                </a:solidFill>
                <a:latin typeface="Arial Black" panose="020B0A04020102020204" pitchFamily="34" charset="0"/>
                <a:cs typeface="Times New Roman" panose="02020603050405020304" pitchFamily="18" charset="0"/>
              </a:rPr>
              <a:t>Dorosły razem z dzieckiem dba </a:t>
            </a:r>
            <a:br>
              <a:rPr lang="pl-PL" sz="3400" b="1" dirty="0">
                <a:solidFill>
                  <a:srgbClr val="002D69"/>
                </a:solidFill>
                <a:latin typeface="Arial Black" panose="020B0A04020102020204" pitchFamily="34" charset="0"/>
                <a:cs typeface="Times New Roman" panose="02020603050405020304" pitchFamily="18" charset="0"/>
              </a:rPr>
            </a:br>
            <a:r>
              <a:rPr lang="pl-PL" sz="3400" b="1" dirty="0">
                <a:solidFill>
                  <a:srgbClr val="002D69"/>
                </a:solidFill>
                <a:latin typeface="Arial Black" panose="020B0A04020102020204" pitchFamily="34" charset="0"/>
                <a:cs typeface="Times New Roman" panose="02020603050405020304" pitchFamily="18" charset="0"/>
              </a:rPr>
              <a:t>o </a:t>
            </a:r>
            <a:r>
              <a:rPr lang="pl-PL" sz="3400" b="1" dirty="0">
                <a:solidFill>
                  <a:srgbClr val="FF0066"/>
                </a:solidFill>
                <a:latin typeface="Arial Black" panose="020B0A04020102020204" pitchFamily="34" charset="0"/>
                <a:cs typeface="Times New Roman" panose="02020603050405020304" pitchFamily="18" charset="0"/>
              </a:rPr>
              <a:t>równowagę różnych działań</a:t>
            </a:r>
            <a:endParaRPr lang="pl-PL" sz="3400" b="1" dirty="0">
              <a:solidFill>
                <a:srgbClr val="002D69"/>
              </a:solidFill>
              <a:latin typeface="Arial Black" panose="020B0A04020102020204" pitchFamily="34" charset="0"/>
              <a:cs typeface="Times New Roman" panose="02020603050405020304" pitchFamily="18" charset="0"/>
            </a:endParaRPr>
          </a:p>
        </p:txBody>
      </p:sp>
      <p:sp>
        <p:nvSpPr>
          <p:cNvPr id="24598" name="pole tekstowe 9"/>
          <p:cNvSpPr txBox="1">
            <a:spLocks noChangeArrowheads="1"/>
          </p:cNvSpPr>
          <p:nvPr/>
        </p:nvSpPr>
        <p:spPr bwMode="auto">
          <a:xfrm>
            <a:off x="0" y="1319213"/>
            <a:ext cx="9126538" cy="646112"/>
          </a:xfrm>
          <a:prstGeom prst="rect">
            <a:avLst/>
          </a:prstGeom>
          <a:noFill/>
          <a:ln w="9525">
            <a:noFill/>
            <a:miter lim="800000"/>
            <a:headEnd/>
            <a:tailEnd/>
          </a:ln>
        </p:spPr>
        <p:txBody>
          <a:bodyPr>
            <a:spAutoFit/>
          </a:bodyPr>
          <a:lstStyle/>
          <a:p>
            <a:pPr algn="ctr"/>
            <a:r>
              <a:rPr lang="pl-PL" altLang="pl-PL" sz="3600" b="1" dirty="0">
                <a:solidFill>
                  <a:srgbClr val="002060"/>
                </a:solidFill>
                <a:latin typeface="Arial Black" panose="020B0A04020102020204" pitchFamily="34" charset="0"/>
                <a:cs typeface="Times New Roman" pitchFamily="18" charset="0"/>
              </a:rPr>
              <a:t>TRADYCJA </a:t>
            </a:r>
            <a:r>
              <a:rPr lang="pl-PL" altLang="pl-PL" sz="3600" b="1" dirty="0">
                <a:solidFill>
                  <a:srgbClr val="002060"/>
                </a:solidFill>
                <a:latin typeface="Arial Black" panose="020B0A04020102020204" pitchFamily="34" charset="0"/>
                <a:cs typeface="Times New Roman" pitchFamily="18" charset="0"/>
                <a:sym typeface="Wingdings" pitchFamily="2" charset="2"/>
              </a:rPr>
              <a:t>  </a:t>
            </a:r>
            <a:r>
              <a:rPr lang="pl-PL" altLang="pl-PL" sz="3600" b="1" dirty="0">
                <a:solidFill>
                  <a:srgbClr val="002060"/>
                </a:solidFill>
                <a:latin typeface="Arial Black" panose="020B0A04020102020204" pitchFamily="34" charset="0"/>
                <a:cs typeface="Times New Roman" pitchFamily="18" charset="0"/>
              </a:rPr>
              <a:t>NOWOCZESNOŚĆ </a:t>
            </a:r>
          </a:p>
        </p:txBody>
      </p:sp>
      <p:sp>
        <p:nvSpPr>
          <p:cNvPr id="10" name="pole tekstowe 9"/>
          <p:cNvSpPr txBox="1"/>
          <p:nvPr/>
        </p:nvSpPr>
        <p:spPr>
          <a:xfrm>
            <a:off x="862210" y="1914238"/>
            <a:ext cx="1763688" cy="584775"/>
          </a:xfrm>
          <a:prstGeom prst="rect">
            <a:avLst/>
          </a:prstGeom>
          <a:solidFill>
            <a:srgbClr val="FFFF00"/>
          </a:solidFill>
        </p:spPr>
        <p:txBody>
          <a:bodyPr wrap="square" rtlCol="0">
            <a:spAutoFit/>
          </a:bodyPr>
          <a:lstStyle/>
          <a:p>
            <a:pPr algn="ctr"/>
            <a:r>
              <a:rPr lang="pl-PL" sz="3200" dirty="0">
                <a:latin typeface="Arial Black" panose="020B0A04020102020204" pitchFamily="34" charset="0"/>
              </a:rPr>
              <a:t>Co ?</a:t>
            </a:r>
          </a:p>
        </p:txBody>
      </p:sp>
      <p:sp>
        <p:nvSpPr>
          <p:cNvPr id="24" name="pole tekstowe 23"/>
          <p:cNvSpPr txBox="1"/>
          <p:nvPr/>
        </p:nvSpPr>
        <p:spPr>
          <a:xfrm>
            <a:off x="3342625" y="2069429"/>
            <a:ext cx="1763688" cy="584775"/>
          </a:xfrm>
          <a:prstGeom prst="rect">
            <a:avLst/>
          </a:prstGeom>
          <a:solidFill>
            <a:srgbClr val="FFFF00"/>
          </a:solidFill>
        </p:spPr>
        <p:txBody>
          <a:bodyPr wrap="square" rtlCol="0">
            <a:spAutoFit/>
          </a:bodyPr>
          <a:lstStyle/>
          <a:p>
            <a:pPr algn="ctr"/>
            <a:r>
              <a:rPr lang="pl-PL" sz="3200" dirty="0">
                <a:latin typeface="Arial Black" panose="020B0A04020102020204" pitchFamily="34" charset="0"/>
              </a:rPr>
              <a:t>Jak ?</a:t>
            </a:r>
          </a:p>
        </p:txBody>
      </p:sp>
      <p:sp>
        <p:nvSpPr>
          <p:cNvPr id="25" name="pole tekstowe 24"/>
          <p:cNvSpPr txBox="1"/>
          <p:nvPr/>
        </p:nvSpPr>
        <p:spPr>
          <a:xfrm>
            <a:off x="5907141" y="2114547"/>
            <a:ext cx="2024293" cy="584775"/>
          </a:xfrm>
          <a:prstGeom prst="rect">
            <a:avLst/>
          </a:prstGeom>
          <a:solidFill>
            <a:srgbClr val="FFFF00"/>
          </a:solidFill>
        </p:spPr>
        <p:txBody>
          <a:bodyPr wrap="square" rtlCol="0">
            <a:spAutoFit/>
          </a:bodyPr>
          <a:lstStyle/>
          <a:p>
            <a:pPr algn="ctr"/>
            <a:r>
              <a:rPr lang="pl-PL" sz="3200" dirty="0">
                <a:latin typeface="Arial Black" panose="020B0A04020102020204" pitchFamily="34" charset="0"/>
              </a:rPr>
              <a:t>Z kim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Narrow" panose="020B0606020202030204" pitchFamily="34" charset="0"/>
              <a:cs typeface="Times New Roman" panose="02020603050405020304" pitchFamily="18" charset="0"/>
            </a:endParaRPr>
          </a:p>
        </p:txBody>
      </p:sp>
      <p:sp>
        <p:nvSpPr>
          <p:cNvPr id="5" name="Prostokąt 4"/>
          <p:cNvSpPr/>
          <p:nvPr/>
        </p:nvSpPr>
        <p:spPr>
          <a:xfrm>
            <a:off x="0" y="0"/>
            <a:ext cx="9144000" cy="6858000"/>
          </a:xfrm>
          <a:prstGeom prst="rect">
            <a:avLst/>
          </a:prstGeom>
          <a:no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Narrow" panose="020B0606020202030204" pitchFamily="34" charset="0"/>
              <a:cs typeface="Times New Roman" panose="02020603050405020304" pitchFamily="18" charset="0"/>
            </a:endParaRPr>
          </a:p>
        </p:txBody>
      </p:sp>
      <p:sp>
        <p:nvSpPr>
          <p:cNvPr id="3" name="pole tekstowe 2"/>
          <p:cNvSpPr txBox="1"/>
          <p:nvPr/>
        </p:nvSpPr>
        <p:spPr>
          <a:xfrm>
            <a:off x="0" y="216605"/>
            <a:ext cx="9144000" cy="1200329"/>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3600" b="1" dirty="0">
                <a:solidFill>
                  <a:srgbClr val="002D69"/>
                </a:solidFill>
                <a:latin typeface="Arial Narrow" panose="020B0606020202030204" pitchFamily="34" charset="0"/>
                <a:cs typeface="Times New Roman" panose="02020603050405020304" pitchFamily="18" charset="0"/>
              </a:rPr>
              <a:t>Dzięki dorosłym dziecko </a:t>
            </a:r>
            <a:br>
              <a:rPr lang="pl-PL" sz="3600" b="1" dirty="0">
                <a:solidFill>
                  <a:srgbClr val="002D69"/>
                </a:solidFill>
                <a:latin typeface="Arial Narrow" panose="020B0606020202030204" pitchFamily="34" charset="0"/>
                <a:cs typeface="Times New Roman" panose="02020603050405020304" pitchFamily="18" charset="0"/>
              </a:rPr>
            </a:br>
            <a:r>
              <a:rPr lang="pl-PL" sz="3600" b="1" dirty="0">
                <a:solidFill>
                  <a:srgbClr val="002D69"/>
                </a:solidFill>
                <a:latin typeface="Arial Narrow" panose="020B0606020202030204" pitchFamily="34" charset="0"/>
                <a:cs typeface="Times New Roman" panose="02020603050405020304" pitchFamily="18" charset="0"/>
              </a:rPr>
              <a:t>od początku dzieciństwa zyskuje:</a:t>
            </a:r>
          </a:p>
        </p:txBody>
      </p:sp>
      <p:sp>
        <p:nvSpPr>
          <p:cNvPr id="4" name="pole tekstowe 3"/>
          <p:cNvSpPr txBox="1">
            <a:spLocks noChangeArrowheads="1"/>
          </p:cNvSpPr>
          <p:nvPr/>
        </p:nvSpPr>
        <p:spPr bwMode="auto">
          <a:xfrm>
            <a:off x="1588" y="1633538"/>
            <a:ext cx="9144000" cy="4708981"/>
          </a:xfrm>
          <a:prstGeom prst="rect">
            <a:avLst/>
          </a:prstGeom>
          <a:solidFill>
            <a:schemeClr val="bg1"/>
          </a:solidFill>
          <a:ln>
            <a:noFill/>
          </a:ln>
          <a:effectLst>
            <a:innerShdw blurRad="114300">
              <a:prstClr val="black"/>
            </a:inn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Clr>
                <a:srgbClr val="002060"/>
              </a:buClr>
              <a:buSzPct val="126000"/>
              <a:buFont typeface="Arial" panose="020B0604020202020204" pitchFamily="34" charset="0"/>
              <a:buChar char="•"/>
              <a:defRPr/>
            </a:pPr>
            <a:r>
              <a:rPr lang="pl-PL" altLang="pl-PL" sz="3000" b="1" dirty="0">
                <a:solidFill>
                  <a:srgbClr val="FF0066"/>
                </a:solidFill>
                <a:latin typeface="Arial Black" panose="020B0A04020102020204" pitchFamily="34" charset="0"/>
                <a:cs typeface="Times New Roman" panose="02020603050405020304" pitchFamily="18" charset="0"/>
              </a:rPr>
              <a:t>poczucie bezpieczeństwa </a:t>
            </a:r>
            <a:r>
              <a:rPr lang="pl-PL" altLang="pl-PL" sz="3000" b="1" dirty="0">
                <a:solidFill>
                  <a:srgbClr val="002060"/>
                </a:solidFill>
                <a:latin typeface="Arial Narrow" panose="020B0606020202030204" pitchFamily="34" charset="0"/>
                <a:cs typeface="Times New Roman" panose="02020603050405020304" pitchFamily="18" charset="0"/>
              </a:rPr>
              <a:t>dzięki zakorzenieniu </a:t>
            </a:r>
            <a:br>
              <a:rPr lang="pl-PL" altLang="pl-PL" sz="3000" b="1" dirty="0">
                <a:solidFill>
                  <a:srgbClr val="002060"/>
                </a:solidFill>
                <a:latin typeface="Arial Narrow" panose="020B0606020202030204" pitchFamily="34" charset="0"/>
                <a:cs typeface="Times New Roman" panose="02020603050405020304" pitchFamily="18" charset="0"/>
              </a:rPr>
            </a:br>
            <a:r>
              <a:rPr lang="pl-PL" altLang="pl-PL" sz="3000" b="1" dirty="0">
                <a:solidFill>
                  <a:srgbClr val="002060"/>
                </a:solidFill>
                <a:latin typeface="Arial Narrow" panose="020B0606020202030204" pitchFamily="34" charset="0"/>
                <a:cs typeface="Times New Roman" panose="02020603050405020304" pitchFamily="18" charset="0"/>
              </a:rPr>
              <a:t>w swojej rodzinie i w swojej społeczności</a:t>
            </a:r>
          </a:p>
          <a:p>
            <a:pPr eaLnBrk="1" hangingPunct="1">
              <a:spcAft>
                <a:spcPts val="1200"/>
              </a:spcAft>
              <a:buClr>
                <a:srgbClr val="002060"/>
              </a:buClr>
              <a:buSzPct val="126000"/>
              <a:buFont typeface="Arial" panose="020B0604020202020204" pitchFamily="34" charset="0"/>
              <a:buChar char="•"/>
              <a:defRPr/>
            </a:pPr>
            <a:r>
              <a:rPr lang="pl-PL" altLang="pl-PL" sz="3000" b="1" dirty="0">
                <a:solidFill>
                  <a:srgbClr val="FF0066"/>
                </a:solidFill>
                <a:latin typeface="Arial Black" panose="020B0A04020102020204" pitchFamily="34" charset="0"/>
                <a:cs typeface="Times New Roman" panose="02020603050405020304" pitchFamily="18" charset="0"/>
              </a:rPr>
              <a:t>zaufanie do innych ludzi i do siebie </a:t>
            </a:r>
            <a:br>
              <a:rPr lang="pl-PL" altLang="pl-PL" sz="3000" b="1" dirty="0">
                <a:solidFill>
                  <a:srgbClr val="FF0066"/>
                </a:solidFill>
                <a:latin typeface="Arial Narrow" panose="020B0606020202030204" pitchFamily="34" charset="0"/>
                <a:cs typeface="Times New Roman" panose="02020603050405020304" pitchFamily="18" charset="0"/>
              </a:rPr>
            </a:br>
            <a:r>
              <a:rPr lang="pl-PL" altLang="pl-PL" sz="3000" b="1" dirty="0">
                <a:solidFill>
                  <a:srgbClr val="002060"/>
                </a:solidFill>
                <a:latin typeface="Arial Narrow" panose="020B0606020202030204" pitchFamily="34" charset="0"/>
                <a:cs typeface="Times New Roman" panose="02020603050405020304" pitchFamily="18" charset="0"/>
              </a:rPr>
              <a:t>dzięki wiedzy o tym, że do celu prowadzą różne drogi</a:t>
            </a:r>
          </a:p>
          <a:p>
            <a:pPr eaLnBrk="1" hangingPunct="1">
              <a:spcAft>
                <a:spcPts val="1200"/>
              </a:spcAft>
              <a:buClr>
                <a:srgbClr val="002060"/>
              </a:buClr>
              <a:buSzPct val="126000"/>
              <a:buFont typeface="Arial" panose="020B0604020202020204" pitchFamily="34" charset="0"/>
              <a:buChar char="•"/>
              <a:defRPr/>
            </a:pPr>
            <a:r>
              <a:rPr lang="pl-PL" altLang="pl-PL" sz="3000" b="1" dirty="0">
                <a:solidFill>
                  <a:srgbClr val="FF0066"/>
                </a:solidFill>
                <a:latin typeface="Arial Black" panose="020B0A04020102020204" pitchFamily="34" charset="0"/>
                <a:cs typeface="Times New Roman" panose="02020603050405020304" pitchFamily="18" charset="0"/>
              </a:rPr>
              <a:t>odwagę w poznawaniu świata </a:t>
            </a:r>
            <a:br>
              <a:rPr lang="pl-PL" altLang="pl-PL" sz="3000" b="1" dirty="0">
                <a:solidFill>
                  <a:srgbClr val="002D69"/>
                </a:solidFill>
                <a:latin typeface="Arial Narrow" panose="020B0606020202030204" pitchFamily="34" charset="0"/>
                <a:cs typeface="Times New Roman" panose="02020603050405020304" pitchFamily="18" charset="0"/>
              </a:rPr>
            </a:br>
            <a:r>
              <a:rPr lang="pl-PL" altLang="pl-PL" sz="3000" b="1" dirty="0">
                <a:solidFill>
                  <a:srgbClr val="002D69"/>
                </a:solidFill>
                <a:latin typeface="Arial Narrow" panose="020B0606020202030204" pitchFamily="34" charset="0"/>
                <a:cs typeface="Times New Roman" panose="02020603050405020304" pitchFamily="18" charset="0"/>
              </a:rPr>
              <a:t>dzięki wiedzy o tym, jak świat się zmienił i zmienia</a:t>
            </a:r>
          </a:p>
          <a:p>
            <a:pPr eaLnBrk="1" hangingPunct="1">
              <a:spcAft>
                <a:spcPts val="1200"/>
              </a:spcAft>
              <a:buClr>
                <a:srgbClr val="002060"/>
              </a:buClr>
              <a:buSzPct val="126000"/>
              <a:buFont typeface="Arial" panose="020B0604020202020204" pitchFamily="34" charset="0"/>
              <a:buChar char="•"/>
              <a:defRPr/>
            </a:pPr>
            <a:r>
              <a:rPr lang="pl-PL" altLang="pl-PL" sz="3000" b="1" dirty="0">
                <a:solidFill>
                  <a:srgbClr val="FF0066"/>
                </a:solidFill>
                <a:latin typeface="Arial Black" panose="020B0A04020102020204" pitchFamily="34" charset="0"/>
                <a:cs typeface="Times New Roman" panose="02020603050405020304" pitchFamily="18" charset="0"/>
              </a:rPr>
              <a:t>umiejętność twórczego myślenia</a:t>
            </a:r>
            <a:br>
              <a:rPr lang="pl-PL" altLang="pl-PL" sz="3000" b="1" dirty="0">
                <a:solidFill>
                  <a:srgbClr val="FF0066"/>
                </a:solidFill>
                <a:latin typeface="Arial Black" panose="020B0A04020102020204" pitchFamily="34" charset="0"/>
                <a:cs typeface="Times New Roman" panose="02020603050405020304" pitchFamily="18" charset="0"/>
              </a:rPr>
            </a:br>
            <a:r>
              <a:rPr lang="pl-PL" altLang="pl-PL" sz="3000" b="1" dirty="0">
                <a:solidFill>
                  <a:srgbClr val="002D69"/>
                </a:solidFill>
                <a:latin typeface="Arial Narrow" panose="020B0606020202030204" pitchFamily="34" charset="0"/>
                <a:cs typeface="Times New Roman" panose="02020603050405020304" pitchFamily="18" charset="0"/>
              </a:rPr>
              <a:t>dzięki wiedzy o tym, jak ludzie różnie sobie radzą </a:t>
            </a:r>
            <a:br>
              <a:rPr lang="pl-PL" altLang="pl-PL" sz="3000" b="1" dirty="0">
                <a:solidFill>
                  <a:srgbClr val="002D69"/>
                </a:solidFill>
                <a:latin typeface="Arial Narrow" panose="020B0606020202030204" pitchFamily="34" charset="0"/>
                <a:cs typeface="Times New Roman" panose="02020603050405020304" pitchFamily="18" charset="0"/>
              </a:rPr>
            </a:br>
            <a:r>
              <a:rPr lang="pl-PL" altLang="pl-PL" sz="3000" b="1" dirty="0">
                <a:solidFill>
                  <a:srgbClr val="002D69"/>
                </a:solidFill>
                <a:latin typeface="Arial Narrow" panose="020B0606020202030204" pitchFamily="34" charset="0"/>
                <a:cs typeface="Times New Roman" panose="02020603050405020304" pitchFamily="18" charset="0"/>
              </a:rPr>
              <a:t>w trudnych sytuacjach w życiu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bwMode="auto">
          <a:xfrm>
            <a:off x="0" y="0"/>
            <a:ext cx="9144000" cy="6858000"/>
          </a:xfrm>
          <a:prstGeom prst="rect">
            <a:avLst/>
          </a:prstGeom>
          <a:no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Narrow" panose="020B0606020202030204" pitchFamily="34" charset="0"/>
            </a:endParaRPr>
          </a:p>
        </p:txBody>
      </p:sp>
      <p:sp>
        <p:nvSpPr>
          <p:cNvPr id="12" name="pole tekstowe 11"/>
          <p:cNvSpPr txBox="1"/>
          <p:nvPr/>
        </p:nvSpPr>
        <p:spPr bwMode="auto">
          <a:xfrm>
            <a:off x="0" y="58089"/>
            <a:ext cx="9144000" cy="1077218"/>
          </a:xfrm>
          <a:prstGeom prst="rect">
            <a:avLst/>
          </a:prstGeom>
          <a:solidFill>
            <a:srgbClr val="CCFF33"/>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3200" b="1" dirty="0">
                <a:solidFill>
                  <a:srgbClr val="002D69"/>
                </a:solidFill>
                <a:latin typeface="Arial Narrow" panose="020B0606020202030204" pitchFamily="34" charset="0"/>
                <a:cs typeface="Times New Roman" panose="02020603050405020304" pitchFamily="18" charset="0"/>
              </a:rPr>
              <a:t>Jakie środowisko tworzone przez dorosłych </a:t>
            </a:r>
            <a:br>
              <a:rPr lang="pl-PL" sz="3200" b="1" dirty="0">
                <a:solidFill>
                  <a:srgbClr val="002D69"/>
                </a:solidFill>
                <a:latin typeface="Arial Narrow" panose="020B0606020202030204" pitchFamily="34" charset="0"/>
                <a:cs typeface="Times New Roman" panose="02020603050405020304" pitchFamily="18" charset="0"/>
              </a:rPr>
            </a:br>
            <a:r>
              <a:rPr lang="pl-PL" sz="3200" b="1" dirty="0">
                <a:solidFill>
                  <a:srgbClr val="002D69"/>
                </a:solidFill>
                <a:latin typeface="Arial Narrow" panose="020B0606020202030204" pitchFamily="34" charset="0"/>
                <a:cs typeface="Times New Roman" panose="02020603050405020304" pitchFamily="18" charset="0"/>
              </a:rPr>
              <a:t>sprzyja rozwojowi dziecka?</a:t>
            </a:r>
          </a:p>
        </p:txBody>
      </p:sp>
      <p:sp>
        <p:nvSpPr>
          <p:cNvPr id="12291" name="Rectangle 3"/>
          <p:cNvSpPr>
            <a:spLocks noGrp="1"/>
          </p:cNvSpPr>
          <p:nvPr>
            <p:ph type="body" sz="half" idx="1"/>
          </p:nvPr>
        </p:nvSpPr>
        <p:spPr>
          <a:xfrm>
            <a:off x="251520" y="1519238"/>
            <a:ext cx="8892480" cy="1439862"/>
          </a:xfrm>
          <a:solidFill>
            <a:schemeClr val="bg1"/>
          </a:solidFill>
          <a:ln w="38100">
            <a:solidFill>
              <a:schemeClr val="bg1">
                <a:lumMod val="75000"/>
              </a:schemeClr>
            </a:solidFill>
          </a:ln>
        </p:spPr>
        <p:txBody>
          <a:bodyPr/>
          <a:lstStyle/>
          <a:p>
            <a:pPr marL="0" indent="0" eaLnBrk="1" hangingPunct="1">
              <a:lnSpc>
                <a:spcPct val="90000"/>
              </a:lnSpc>
              <a:buSzPct val="130000"/>
              <a:buFontTx/>
              <a:buNone/>
              <a:defRPr/>
            </a:pPr>
            <a:r>
              <a:rPr lang="pl-PL" altLang="pl-PL" b="1" dirty="0">
                <a:solidFill>
                  <a:srgbClr val="FF0066"/>
                </a:solidFill>
                <a:latin typeface="Arial Black" panose="020B0A04020102020204" pitchFamily="34" charset="0"/>
                <a:cs typeface="Times New Roman" panose="02020603050405020304" pitchFamily="18" charset="0"/>
              </a:rPr>
              <a:t>W dzieciństwie: </a:t>
            </a:r>
            <a:br>
              <a:rPr lang="pl-PL" altLang="pl-PL" b="1" dirty="0">
                <a:solidFill>
                  <a:srgbClr val="FF0066"/>
                </a:solidFill>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stabilne i przewidywalne, rutynowe, bogate w rytuały </a:t>
            </a:r>
            <a:br>
              <a:rPr lang="pl-PL" altLang="pl-PL" sz="3000" b="1" dirty="0">
                <a:solidFill>
                  <a:srgbClr val="000066"/>
                </a:solidFill>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 dające przyzwolenie na różnorodną eksplorację</a:t>
            </a:r>
          </a:p>
        </p:txBody>
      </p:sp>
      <p:sp>
        <p:nvSpPr>
          <p:cNvPr id="15" name="Rectangle 3"/>
          <p:cNvSpPr txBox="1">
            <a:spLocks/>
          </p:cNvSpPr>
          <p:nvPr/>
        </p:nvSpPr>
        <p:spPr bwMode="auto">
          <a:xfrm>
            <a:off x="1687219" y="3076704"/>
            <a:ext cx="7433654" cy="1439862"/>
          </a:xfrm>
          <a:prstGeom prst="rect">
            <a:avLst/>
          </a:prstGeom>
          <a:solidFill>
            <a:schemeClr val="bg1"/>
          </a:solidFill>
          <a:ln w="38100">
            <a:solidFill>
              <a:schemeClr val="bg1">
                <a:lumMod val="75000"/>
              </a:schemeClr>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SzPct val="130000"/>
              <a:buNone/>
              <a:defRPr/>
            </a:pPr>
            <a:r>
              <a:rPr lang="pl-PL" altLang="pl-PL" b="1" dirty="0">
                <a:solidFill>
                  <a:srgbClr val="FF0066"/>
                </a:solidFill>
                <a:latin typeface="Arial Black" panose="020B0A04020102020204" pitchFamily="34" charset="0"/>
                <a:cs typeface="Times New Roman" panose="02020603050405020304" pitchFamily="18" charset="0"/>
              </a:rPr>
              <a:t>W wieku szkolnym:</a:t>
            </a:r>
            <a:br>
              <a:rPr lang="pl-PL" altLang="pl-PL" b="1" dirty="0">
                <a:solidFill>
                  <a:srgbClr val="FF0066"/>
                </a:solidFill>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bogate w oferty różnych ról i zadań  </a:t>
            </a:r>
            <a:br>
              <a:rPr lang="pl-PL" altLang="pl-PL" sz="3000" b="1" dirty="0">
                <a:solidFill>
                  <a:srgbClr val="000066"/>
                </a:solidFill>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 zachęcanie do wybierania / decydowania</a:t>
            </a:r>
          </a:p>
        </p:txBody>
      </p:sp>
      <p:sp>
        <p:nvSpPr>
          <p:cNvPr id="16" name="Rectangle 3"/>
          <p:cNvSpPr txBox="1">
            <a:spLocks/>
          </p:cNvSpPr>
          <p:nvPr/>
        </p:nvSpPr>
        <p:spPr bwMode="auto">
          <a:xfrm>
            <a:off x="1697736" y="4674108"/>
            <a:ext cx="7435720" cy="1923244"/>
          </a:xfrm>
          <a:prstGeom prst="rect">
            <a:avLst/>
          </a:prstGeom>
          <a:solidFill>
            <a:schemeClr val="bg1"/>
          </a:solidFill>
          <a:ln w="38100">
            <a:solidFill>
              <a:schemeClr val="bg1">
                <a:lumMod val="75000"/>
              </a:schemeClr>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SzPct val="130000"/>
              <a:buFontTx/>
              <a:buNone/>
              <a:defRPr/>
            </a:pPr>
            <a:r>
              <a:rPr lang="pl-PL" altLang="pl-PL" b="1" dirty="0">
                <a:solidFill>
                  <a:srgbClr val="FF0066"/>
                </a:solidFill>
                <a:latin typeface="Arial Black" panose="020B0A04020102020204" pitchFamily="34" charset="0"/>
                <a:cs typeface="Times New Roman" panose="02020603050405020304" pitchFamily="18" charset="0"/>
              </a:rPr>
              <a:t>W okresie dorastania:</a:t>
            </a:r>
            <a:r>
              <a:rPr lang="pl-PL" altLang="pl-PL" b="1" dirty="0">
                <a:latin typeface="Arial Black" panose="020B0A04020102020204" pitchFamily="34" charset="0"/>
                <a:cs typeface="Times New Roman" panose="02020603050405020304" pitchFamily="18" charset="0"/>
              </a:rPr>
              <a:t> </a:t>
            </a:r>
            <a:br>
              <a:rPr lang="pl-PL" altLang="pl-PL" b="1" dirty="0">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stawiające trudne wyzwania </a:t>
            </a:r>
            <a:br>
              <a:rPr lang="pl-PL" altLang="pl-PL" sz="3000" b="1" dirty="0">
                <a:solidFill>
                  <a:srgbClr val="000066"/>
                </a:solidFill>
                <a:latin typeface="Arial Narrow" panose="020B0606020202030204" pitchFamily="34" charset="0"/>
                <a:cs typeface="Times New Roman" panose="02020603050405020304" pitchFamily="18" charset="0"/>
              </a:rPr>
            </a:br>
            <a:r>
              <a:rPr lang="pl-PL" altLang="pl-PL" sz="3000" b="1" dirty="0">
                <a:solidFill>
                  <a:srgbClr val="000066"/>
                </a:solidFill>
                <a:latin typeface="Arial Narrow" panose="020B0606020202030204" pitchFamily="34" charset="0"/>
                <a:cs typeface="Times New Roman" panose="02020603050405020304" pitchFamily="18" charset="0"/>
              </a:rPr>
              <a:t>+pryncypialne moralnie (</a:t>
            </a:r>
            <a:r>
              <a:rPr lang="pl-PL" altLang="pl-PL" sz="3000" b="1" dirty="0">
                <a:solidFill>
                  <a:srgbClr val="00B0F0"/>
                </a:solidFill>
                <a:latin typeface="Arial Narrow" panose="020B0606020202030204" pitchFamily="34" charset="0"/>
                <a:cs typeface="Times New Roman" panose="02020603050405020304" pitchFamily="18" charset="0"/>
              </a:rPr>
              <a:t>dorosły = „latarnia morska”, ale nie „kierunkowskaz”)</a:t>
            </a:r>
          </a:p>
          <a:p>
            <a:pPr eaLnBrk="1" hangingPunct="1">
              <a:lnSpc>
                <a:spcPct val="90000"/>
              </a:lnSpc>
              <a:buSzPct val="130000"/>
              <a:buFont typeface="Wingdings 2" panose="05020102010507070707" pitchFamily="18" charset="2"/>
              <a:buChar char=""/>
              <a:defRPr/>
            </a:pPr>
            <a:endParaRPr lang="pl-PL" altLang="pl-PL" b="1" dirty="0">
              <a:latin typeface="Arial Narrow" panose="020B0606020202030204" pitchFamily="34" charset="0"/>
              <a:cs typeface="Times New Roman" panose="02020603050405020304" pitchFamily="18" charset="0"/>
            </a:endParaRPr>
          </a:p>
        </p:txBody>
      </p:sp>
      <p:sp>
        <p:nvSpPr>
          <p:cNvPr id="6" name="Strzałka zakrzywiona w prawo 5"/>
          <p:cNvSpPr/>
          <p:nvPr/>
        </p:nvSpPr>
        <p:spPr>
          <a:xfrm rot="20199600">
            <a:off x="316964" y="3158206"/>
            <a:ext cx="1031178" cy="1260566"/>
          </a:xfrm>
          <a:prstGeom prst="curvedRightArrow">
            <a:avLst/>
          </a:prstGeom>
          <a:solidFill>
            <a:srgbClr val="CC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Narrow" panose="020B0606020202030204" pitchFamily="34" charset="0"/>
            </a:endParaRPr>
          </a:p>
        </p:txBody>
      </p:sp>
      <p:sp>
        <p:nvSpPr>
          <p:cNvPr id="19" name="Strzałka zakrzywiona w prawo 18"/>
          <p:cNvSpPr/>
          <p:nvPr/>
        </p:nvSpPr>
        <p:spPr>
          <a:xfrm rot="20199600">
            <a:off x="459038" y="4981998"/>
            <a:ext cx="1031178" cy="1260566"/>
          </a:xfrm>
          <a:prstGeom prst="curvedRightArrow">
            <a:avLst/>
          </a:prstGeom>
          <a:solidFill>
            <a:srgbClr val="CC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rostokąt 73"/>
          <p:cNvSpPr/>
          <p:nvPr/>
        </p:nvSpPr>
        <p:spPr bwMode="auto">
          <a:xfrm>
            <a:off x="1588" y="-28575"/>
            <a:ext cx="9144000" cy="6858000"/>
          </a:xfrm>
          <a:prstGeom prst="rect">
            <a:avLst/>
          </a:prstGeom>
          <a:solidFill>
            <a:srgbClr val="CCFF6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Black" panose="020B0A04020102020204" pitchFamily="34" charset="0"/>
            </a:endParaRPr>
          </a:p>
        </p:txBody>
      </p:sp>
      <p:grpSp>
        <p:nvGrpSpPr>
          <p:cNvPr id="27653" name="Group 32"/>
          <p:cNvGrpSpPr>
            <a:grpSpLocks/>
          </p:cNvGrpSpPr>
          <p:nvPr/>
        </p:nvGrpSpPr>
        <p:grpSpPr bwMode="auto">
          <a:xfrm>
            <a:off x="3419475" y="3933825"/>
            <a:ext cx="2376488" cy="2879725"/>
            <a:chOff x="2154" y="1480"/>
            <a:chExt cx="1497" cy="2630"/>
          </a:xfrm>
        </p:grpSpPr>
        <p:sp>
          <p:nvSpPr>
            <p:cNvPr id="27723" name="AutoShape 11"/>
            <p:cNvSpPr>
              <a:spLocks noChangeArrowheads="1"/>
            </p:cNvSpPr>
            <p:nvPr/>
          </p:nvSpPr>
          <p:spPr bwMode="auto">
            <a:xfrm>
              <a:off x="2154" y="2341"/>
              <a:ext cx="1497" cy="1769"/>
            </a:xfrm>
            <a:prstGeom prst="can">
              <a:avLst>
                <a:gd name="adj" fmla="val 29542"/>
              </a:avLst>
            </a:prstGeom>
            <a:solidFill>
              <a:schemeClr val="accent1"/>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4" name="AutoShape 25"/>
            <p:cNvSpPr>
              <a:spLocks noChangeArrowheads="1"/>
            </p:cNvSpPr>
            <p:nvPr/>
          </p:nvSpPr>
          <p:spPr bwMode="auto">
            <a:xfrm>
              <a:off x="2154" y="2251"/>
              <a:ext cx="1497" cy="1769"/>
            </a:xfrm>
            <a:prstGeom prst="can">
              <a:avLst>
                <a:gd name="adj" fmla="val 29542"/>
              </a:avLst>
            </a:prstGeom>
            <a:solidFill>
              <a:srgbClr val="FF0000"/>
            </a:solidFill>
            <a:ln w="9525">
              <a:solidFill>
                <a:schemeClr val="tx1"/>
              </a:solidFill>
              <a:round/>
              <a:headEnd/>
              <a:tailEnd/>
            </a:ln>
            <a:effectLst/>
          </p:spPr>
          <p:txBody>
            <a:bodyPr wrap="none" anchor="ctr"/>
            <a:lstStyle/>
            <a:p>
              <a:pPr algn="ctr" eaLnBrk="1" hangingPunct="1"/>
              <a:endParaRPr lang="pl-PL" altLang="pl-PL">
                <a:latin typeface="Arial Black" panose="020B0A04020102020204" pitchFamily="34" charset="0"/>
                <a:cs typeface="Arial" charset="0"/>
              </a:endParaRPr>
            </a:p>
          </p:txBody>
        </p:sp>
        <p:sp>
          <p:nvSpPr>
            <p:cNvPr id="27725" name="AutoShape 26"/>
            <p:cNvSpPr>
              <a:spLocks noChangeArrowheads="1"/>
            </p:cNvSpPr>
            <p:nvPr/>
          </p:nvSpPr>
          <p:spPr bwMode="auto">
            <a:xfrm>
              <a:off x="2154" y="2114"/>
              <a:ext cx="1497" cy="1769"/>
            </a:xfrm>
            <a:prstGeom prst="can">
              <a:avLst>
                <a:gd name="adj" fmla="val 29542"/>
              </a:avLst>
            </a:prstGeom>
            <a:solidFill>
              <a:srgbClr val="99CC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6" name="AutoShape 27"/>
            <p:cNvSpPr>
              <a:spLocks noChangeArrowheads="1"/>
            </p:cNvSpPr>
            <p:nvPr/>
          </p:nvSpPr>
          <p:spPr bwMode="auto">
            <a:xfrm>
              <a:off x="2154" y="2024"/>
              <a:ext cx="1497" cy="1769"/>
            </a:xfrm>
            <a:prstGeom prst="can">
              <a:avLst>
                <a:gd name="adj" fmla="val 29542"/>
              </a:avLst>
            </a:prstGeom>
            <a:solidFill>
              <a:srgbClr val="00CCFF"/>
            </a:solidFill>
            <a:ln w="9525">
              <a:solidFill>
                <a:schemeClr val="tx1"/>
              </a:solidFill>
              <a:round/>
              <a:headEnd/>
              <a:tailEnd/>
            </a:ln>
            <a:effectLst/>
          </p:spPr>
          <p:txBody>
            <a:bodyPr wrap="none" anchor="ctr"/>
            <a:lstStyle/>
            <a:p>
              <a:pPr algn="ctr" eaLnBrk="1" hangingPunct="1"/>
              <a:endParaRPr lang="pl-PL" altLang="pl-PL">
                <a:latin typeface="Arial Black" panose="020B0A04020102020204" pitchFamily="34" charset="0"/>
                <a:cs typeface="Arial" charset="0"/>
              </a:endParaRPr>
            </a:p>
          </p:txBody>
        </p:sp>
        <p:sp>
          <p:nvSpPr>
            <p:cNvPr id="27727" name="AutoShape 28"/>
            <p:cNvSpPr>
              <a:spLocks noChangeArrowheads="1"/>
            </p:cNvSpPr>
            <p:nvPr/>
          </p:nvSpPr>
          <p:spPr bwMode="auto">
            <a:xfrm>
              <a:off x="2154" y="1797"/>
              <a:ext cx="1497" cy="1769"/>
            </a:xfrm>
            <a:prstGeom prst="can">
              <a:avLst>
                <a:gd name="adj" fmla="val 29542"/>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8" name="AutoShape 29"/>
            <p:cNvSpPr>
              <a:spLocks noChangeArrowheads="1"/>
            </p:cNvSpPr>
            <p:nvPr/>
          </p:nvSpPr>
          <p:spPr bwMode="auto">
            <a:xfrm>
              <a:off x="2154" y="1707"/>
              <a:ext cx="1497" cy="1769"/>
            </a:xfrm>
            <a:prstGeom prst="can">
              <a:avLst>
                <a:gd name="adj" fmla="val 29542"/>
              </a:avLst>
            </a:prstGeom>
            <a:solidFill>
              <a:srgbClr val="FF0000"/>
            </a:solidFill>
            <a:ln w="9525">
              <a:solidFill>
                <a:schemeClr val="tx1"/>
              </a:solidFill>
              <a:round/>
              <a:headEnd/>
              <a:tailEnd/>
            </a:ln>
            <a:effectLst/>
          </p:spPr>
          <p:txBody>
            <a:bodyPr wrap="none" anchor="ctr"/>
            <a:lstStyle/>
            <a:p>
              <a:pPr algn="ctr" eaLnBrk="1" hangingPunct="1"/>
              <a:endParaRPr lang="pl-PL" altLang="pl-PL">
                <a:latin typeface="Arial Black" panose="020B0A04020102020204" pitchFamily="34" charset="0"/>
                <a:cs typeface="Arial" charset="0"/>
              </a:endParaRPr>
            </a:p>
          </p:txBody>
        </p:sp>
        <p:sp>
          <p:nvSpPr>
            <p:cNvPr id="27729" name="AutoShape 30"/>
            <p:cNvSpPr>
              <a:spLocks noChangeArrowheads="1"/>
            </p:cNvSpPr>
            <p:nvPr/>
          </p:nvSpPr>
          <p:spPr bwMode="auto">
            <a:xfrm>
              <a:off x="2154" y="1570"/>
              <a:ext cx="1497" cy="1769"/>
            </a:xfrm>
            <a:prstGeom prst="can">
              <a:avLst>
                <a:gd name="adj" fmla="val 29542"/>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30" name="AutoShape 31"/>
            <p:cNvSpPr>
              <a:spLocks noChangeArrowheads="1"/>
            </p:cNvSpPr>
            <p:nvPr/>
          </p:nvSpPr>
          <p:spPr bwMode="auto">
            <a:xfrm>
              <a:off x="2154" y="1480"/>
              <a:ext cx="1497" cy="1769"/>
            </a:xfrm>
            <a:prstGeom prst="can">
              <a:avLst>
                <a:gd name="adj" fmla="val 29542"/>
              </a:avLst>
            </a:prstGeom>
            <a:solidFill>
              <a:schemeClr val="bg2"/>
            </a:solidFill>
            <a:ln w="9525">
              <a:solidFill>
                <a:schemeClr val="tx1"/>
              </a:solidFill>
              <a:round/>
              <a:headEnd/>
              <a:tailEnd/>
            </a:ln>
            <a:effectLst/>
          </p:spPr>
          <p:txBody>
            <a:bodyPr wrap="none" anchor="ctr"/>
            <a:lstStyle/>
            <a:p>
              <a:pPr algn="ctr" eaLnBrk="1" hangingPunct="1"/>
              <a:endParaRPr lang="pl-PL" altLang="pl-PL">
                <a:latin typeface="Arial Black" panose="020B0A04020102020204" pitchFamily="34" charset="0"/>
                <a:cs typeface="Arial" charset="0"/>
              </a:endParaRPr>
            </a:p>
          </p:txBody>
        </p:sp>
      </p:grpSp>
      <p:grpSp>
        <p:nvGrpSpPr>
          <p:cNvPr id="27654" name="Group 74"/>
          <p:cNvGrpSpPr>
            <a:grpSpLocks/>
          </p:cNvGrpSpPr>
          <p:nvPr/>
        </p:nvGrpSpPr>
        <p:grpSpPr bwMode="auto">
          <a:xfrm>
            <a:off x="611188" y="3141663"/>
            <a:ext cx="2376487" cy="3671887"/>
            <a:chOff x="385" y="1797"/>
            <a:chExt cx="1497" cy="2313"/>
          </a:xfrm>
        </p:grpSpPr>
        <p:sp>
          <p:nvSpPr>
            <p:cNvPr id="27697" name="AutoShape 10"/>
            <p:cNvSpPr>
              <a:spLocks noChangeArrowheads="1"/>
            </p:cNvSpPr>
            <p:nvPr/>
          </p:nvSpPr>
          <p:spPr bwMode="auto">
            <a:xfrm>
              <a:off x="385" y="2341"/>
              <a:ext cx="1497" cy="1769"/>
            </a:xfrm>
            <a:prstGeom prst="can">
              <a:avLst>
                <a:gd name="adj" fmla="val 29542"/>
              </a:avLst>
            </a:prstGeom>
            <a:solidFill>
              <a:schemeClr val="accent1"/>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8" name="Oval 13"/>
            <p:cNvSpPr>
              <a:spLocks noChangeArrowheads="1"/>
            </p:cNvSpPr>
            <p:nvPr/>
          </p:nvSpPr>
          <p:spPr bwMode="auto">
            <a:xfrm>
              <a:off x="703" y="3067"/>
              <a:ext cx="136" cy="136"/>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9" name="Oval 14"/>
            <p:cNvSpPr>
              <a:spLocks noChangeArrowheads="1"/>
            </p:cNvSpPr>
            <p:nvPr/>
          </p:nvSpPr>
          <p:spPr bwMode="auto">
            <a:xfrm>
              <a:off x="612" y="3929"/>
              <a:ext cx="136" cy="136"/>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0" name="Oval 15"/>
            <p:cNvSpPr>
              <a:spLocks noChangeArrowheads="1"/>
            </p:cNvSpPr>
            <p:nvPr/>
          </p:nvSpPr>
          <p:spPr bwMode="auto">
            <a:xfrm>
              <a:off x="748" y="3702"/>
              <a:ext cx="136" cy="136"/>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1" name="Oval 16"/>
            <p:cNvSpPr>
              <a:spLocks noChangeArrowheads="1"/>
            </p:cNvSpPr>
            <p:nvPr/>
          </p:nvSpPr>
          <p:spPr bwMode="auto">
            <a:xfrm>
              <a:off x="1247" y="3884"/>
              <a:ext cx="136" cy="136"/>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2" name="Oval 17"/>
            <p:cNvSpPr>
              <a:spLocks noChangeArrowheads="1"/>
            </p:cNvSpPr>
            <p:nvPr/>
          </p:nvSpPr>
          <p:spPr bwMode="auto">
            <a:xfrm>
              <a:off x="1111" y="3475"/>
              <a:ext cx="136" cy="136"/>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3" name="Oval 18"/>
            <p:cNvSpPr>
              <a:spLocks noChangeArrowheads="1"/>
            </p:cNvSpPr>
            <p:nvPr/>
          </p:nvSpPr>
          <p:spPr bwMode="auto">
            <a:xfrm>
              <a:off x="1339" y="2251"/>
              <a:ext cx="136" cy="136"/>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4" name="Oval 19"/>
            <p:cNvSpPr>
              <a:spLocks noChangeArrowheads="1"/>
            </p:cNvSpPr>
            <p:nvPr/>
          </p:nvSpPr>
          <p:spPr bwMode="auto">
            <a:xfrm>
              <a:off x="930" y="1888"/>
              <a:ext cx="136" cy="136"/>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5" name="Oval 20"/>
            <p:cNvSpPr>
              <a:spLocks noChangeArrowheads="1"/>
            </p:cNvSpPr>
            <p:nvPr/>
          </p:nvSpPr>
          <p:spPr bwMode="auto">
            <a:xfrm>
              <a:off x="1610" y="3566"/>
              <a:ext cx="136" cy="136"/>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6" name="Oval 21"/>
            <p:cNvSpPr>
              <a:spLocks noChangeArrowheads="1"/>
            </p:cNvSpPr>
            <p:nvPr/>
          </p:nvSpPr>
          <p:spPr bwMode="auto">
            <a:xfrm>
              <a:off x="1383" y="3793"/>
              <a:ext cx="136" cy="136"/>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7" name="Oval 22"/>
            <p:cNvSpPr>
              <a:spLocks noChangeArrowheads="1"/>
            </p:cNvSpPr>
            <p:nvPr/>
          </p:nvSpPr>
          <p:spPr bwMode="auto">
            <a:xfrm>
              <a:off x="975" y="3702"/>
              <a:ext cx="136" cy="136"/>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8" name="Oval 33"/>
            <p:cNvSpPr>
              <a:spLocks noChangeArrowheads="1"/>
            </p:cNvSpPr>
            <p:nvPr/>
          </p:nvSpPr>
          <p:spPr bwMode="auto">
            <a:xfrm>
              <a:off x="975" y="2568"/>
              <a:ext cx="136" cy="136"/>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09" name="Oval 34"/>
            <p:cNvSpPr>
              <a:spLocks noChangeArrowheads="1"/>
            </p:cNvSpPr>
            <p:nvPr/>
          </p:nvSpPr>
          <p:spPr bwMode="auto">
            <a:xfrm>
              <a:off x="748" y="3385"/>
              <a:ext cx="136" cy="136"/>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0" name="Oval 35"/>
            <p:cNvSpPr>
              <a:spLocks noChangeArrowheads="1"/>
            </p:cNvSpPr>
            <p:nvPr/>
          </p:nvSpPr>
          <p:spPr bwMode="auto">
            <a:xfrm>
              <a:off x="567" y="2931"/>
              <a:ext cx="136" cy="136"/>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1" name="Oval 36"/>
            <p:cNvSpPr>
              <a:spLocks noChangeArrowheads="1"/>
            </p:cNvSpPr>
            <p:nvPr/>
          </p:nvSpPr>
          <p:spPr bwMode="auto">
            <a:xfrm>
              <a:off x="748" y="2432"/>
              <a:ext cx="136" cy="136"/>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2" name="Oval 37"/>
            <p:cNvSpPr>
              <a:spLocks noChangeArrowheads="1"/>
            </p:cNvSpPr>
            <p:nvPr/>
          </p:nvSpPr>
          <p:spPr bwMode="auto">
            <a:xfrm>
              <a:off x="1247" y="2568"/>
              <a:ext cx="136" cy="136"/>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3" name="Oval 38"/>
            <p:cNvSpPr>
              <a:spLocks noChangeArrowheads="1"/>
            </p:cNvSpPr>
            <p:nvPr/>
          </p:nvSpPr>
          <p:spPr bwMode="auto">
            <a:xfrm>
              <a:off x="1701" y="1979"/>
              <a:ext cx="136" cy="136"/>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4" name="Oval 39"/>
            <p:cNvSpPr>
              <a:spLocks noChangeArrowheads="1"/>
            </p:cNvSpPr>
            <p:nvPr/>
          </p:nvSpPr>
          <p:spPr bwMode="auto">
            <a:xfrm>
              <a:off x="930" y="3884"/>
              <a:ext cx="136" cy="136"/>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5" name="Oval 40"/>
            <p:cNvSpPr>
              <a:spLocks noChangeArrowheads="1"/>
            </p:cNvSpPr>
            <p:nvPr/>
          </p:nvSpPr>
          <p:spPr bwMode="auto">
            <a:xfrm>
              <a:off x="1611" y="2523"/>
              <a:ext cx="136" cy="136"/>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6" name="Oval 41"/>
            <p:cNvSpPr>
              <a:spLocks noChangeArrowheads="1"/>
            </p:cNvSpPr>
            <p:nvPr/>
          </p:nvSpPr>
          <p:spPr bwMode="auto">
            <a:xfrm>
              <a:off x="1202" y="2160"/>
              <a:ext cx="136" cy="136"/>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7" name="Oval 42"/>
            <p:cNvSpPr>
              <a:spLocks noChangeArrowheads="1"/>
            </p:cNvSpPr>
            <p:nvPr/>
          </p:nvSpPr>
          <p:spPr bwMode="auto">
            <a:xfrm>
              <a:off x="1429" y="3934"/>
              <a:ext cx="136" cy="136"/>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8" name="Oval 43"/>
            <p:cNvSpPr>
              <a:spLocks noChangeArrowheads="1"/>
            </p:cNvSpPr>
            <p:nvPr/>
          </p:nvSpPr>
          <p:spPr bwMode="auto">
            <a:xfrm>
              <a:off x="975" y="2931"/>
              <a:ext cx="136" cy="136"/>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19" name="Oval 44"/>
            <p:cNvSpPr>
              <a:spLocks noChangeArrowheads="1"/>
            </p:cNvSpPr>
            <p:nvPr/>
          </p:nvSpPr>
          <p:spPr bwMode="auto">
            <a:xfrm>
              <a:off x="1292" y="1797"/>
              <a:ext cx="136" cy="136"/>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0" name="Oval 45"/>
            <p:cNvSpPr>
              <a:spLocks noChangeArrowheads="1"/>
            </p:cNvSpPr>
            <p:nvPr/>
          </p:nvSpPr>
          <p:spPr bwMode="auto">
            <a:xfrm>
              <a:off x="1111" y="3113"/>
              <a:ext cx="136" cy="136"/>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1" name="Oval 46"/>
            <p:cNvSpPr>
              <a:spLocks noChangeArrowheads="1"/>
            </p:cNvSpPr>
            <p:nvPr/>
          </p:nvSpPr>
          <p:spPr bwMode="auto">
            <a:xfrm>
              <a:off x="521" y="3793"/>
              <a:ext cx="136" cy="136"/>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722" name="Oval 47"/>
            <p:cNvSpPr>
              <a:spLocks noChangeArrowheads="1"/>
            </p:cNvSpPr>
            <p:nvPr/>
          </p:nvSpPr>
          <p:spPr bwMode="auto">
            <a:xfrm>
              <a:off x="1610" y="3747"/>
              <a:ext cx="136" cy="136"/>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grpSp>
      <p:grpSp>
        <p:nvGrpSpPr>
          <p:cNvPr id="27655" name="Grupa 6"/>
          <p:cNvGrpSpPr>
            <a:grpSpLocks/>
          </p:cNvGrpSpPr>
          <p:nvPr/>
        </p:nvGrpSpPr>
        <p:grpSpPr bwMode="auto">
          <a:xfrm>
            <a:off x="6105525" y="2070100"/>
            <a:ext cx="2376488" cy="4679950"/>
            <a:chOff x="6156325" y="2278063"/>
            <a:chExt cx="2376488" cy="4679951"/>
          </a:xfrm>
        </p:grpSpPr>
        <p:sp>
          <p:nvSpPr>
            <p:cNvPr id="27671" name="AutoShape 12"/>
            <p:cNvSpPr>
              <a:spLocks noChangeArrowheads="1"/>
            </p:cNvSpPr>
            <p:nvPr/>
          </p:nvSpPr>
          <p:spPr bwMode="auto">
            <a:xfrm>
              <a:off x="6156325" y="4149726"/>
              <a:ext cx="2376488" cy="2808288"/>
            </a:xfrm>
            <a:prstGeom prst="can">
              <a:avLst>
                <a:gd name="adj" fmla="val 29542"/>
              </a:avLst>
            </a:prstGeom>
            <a:solidFill>
              <a:schemeClr val="accent1"/>
            </a:solidFill>
            <a:ln w="9525">
              <a:solidFill>
                <a:schemeClr val="tx1"/>
              </a:solidFill>
              <a:round/>
              <a:headEnd/>
              <a:tailEnd/>
            </a:ln>
            <a:effectLst/>
          </p:spPr>
          <p:txBody>
            <a:bodyPr wrap="none" anchor="ctr"/>
            <a:lstStyle/>
            <a:p>
              <a:pPr algn="ctr" eaLnBrk="1" hangingPunct="1"/>
              <a:endParaRPr lang="pl-PL" altLang="pl-PL">
                <a:latin typeface="Arial Black" panose="020B0A04020102020204" pitchFamily="34" charset="0"/>
                <a:cs typeface="Arial" charset="0"/>
              </a:endParaRPr>
            </a:p>
          </p:txBody>
        </p:sp>
        <p:sp>
          <p:nvSpPr>
            <p:cNvPr id="27672" name="Oval 48"/>
            <p:cNvSpPr>
              <a:spLocks noChangeArrowheads="1"/>
            </p:cNvSpPr>
            <p:nvPr/>
          </p:nvSpPr>
          <p:spPr bwMode="auto">
            <a:xfrm>
              <a:off x="7092950" y="4367213"/>
              <a:ext cx="215900" cy="215900"/>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3" name="Oval 49"/>
            <p:cNvSpPr>
              <a:spLocks noChangeArrowheads="1"/>
            </p:cNvSpPr>
            <p:nvPr/>
          </p:nvSpPr>
          <p:spPr bwMode="auto">
            <a:xfrm>
              <a:off x="6804025" y="6599238"/>
              <a:ext cx="215900" cy="215900"/>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4" name="Oval 50"/>
            <p:cNvSpPr>
              <a:spLocks noChangeArrowheads="1"/>
            </p:cNvSpPr>
            <p:nvPr/>
          </p:nvSpPr>
          <p:spPr bwMode="auto">
            <a:xfrm>
              <a:off x="7164388" y="4583113"/>
              <a:ext cx="215900" cy="215900"/>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5" name="Oval 51"/>
            <p:cNvSpPr>
              <a:spLocks noChangeArrowheads="1"/>
            </p:cNvSpPr>
            <p:nvPr/>
          </p:nvSpPr>
          <p:spPr bwMode="auto">
            <a:xfrm>
              <a:off x="7667625" y="6670676"/>
              <a:ext cx="215900" cy="215900"/>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6" name="Oval 52"/>
            <p:cNvSpPr>
              <a:spLocks noChangeArrowheads="1"/>
            </p:cNvSpPr>
            <p:nvPr/>
          </p:nvSpPr>
          <p:spPr bwMode="auto">
            <a:xfrm>
              <a:off x="6804025" y="5157788"/>
              <a:ext cx="215900" cy="215900"/>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7" name="Oval 53"/>
            <p:cNvSpPr>
              <a:spLocks noChangeArrowheads="1"/>
            </p:cNvSpPr>
            <p:nvPr/>
          </p:nvSpPr>
          <p:spPr bwMode="auto">
            <a:xfrm>
              <a:off x="7164388" y="2998788"/>
              <a:ext cx="215900" cy="215900"/>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8" name="Oval 54"/>
            <p:cNvSpPr>
              <a:spLocks noChangeArrowheads="1"/>
            </p:cNvSpPr>
            <p:nvPr/>
          </p:nvSpPr>
          <p:spPr bwMode="auto">
            <a:xfrm>
              <a:off x="7091363" y="2422526"/>
              <a:ext cx="215900" cy="215900"/>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79" name="Oval 55"/>
            <p:cNvSpPr>
              <a:spLocks noChangeArrowheads="1"/>
            </p:cNvSpPr>
            <p:nvPr/>
          </p:nvSpPr>
          <p:spPr bwMode="auto">
            <a:xfrm>
              <a:off x="7380288" y="4438651"/>
              <a:ext cx="215900" cy="215900"/>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0" name="Oval 56"/>
            <p:cNvSpPr>
              <a:spLocks noChangeArrowheads="1"/>
            </p:cNvSpPr>
            <p:nvPr/>
          </p:nvSpPr>
          <p:spPr bwMode="auto">
            <a:xfrm>
              <a:off x="7019925" y="6599238"/>
              <a:ext cx="215900" cy="215900"/>
            </a:xfrm>
            <a:prstGeom prst="ellipse">
              <a:avLst/>
            </a:prstGeom>
            <a:solidFill>
              <a:srgbClr val="FF00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1" name="Oval 57"/>
            <p:cNvSpPr>
              <a:spLocks noChangeArrowheads="1"/>
            </p:cNvSpPr>
            <p:nvPr/>
          </p:nvSpPr>
          <p:spPr bwMode="auto">
            <a:xfrm>
              <a:off x="8243888" y="6526213"/>
              <a:ext cx="215900" cy="215900"/>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2" name="Oval 58"/>
            <p:cNvSpPr>
              <a:spLocks noChangeArrowheads="1"/>
            </p:cNvSpPr>
            <p:nvPr/>
          </p:nvSpPr>
          <p:spPr bwMode="auto">
            <a:xfrm>
              <a:off x="7162800" y="3502026"/>
              <a:ext cx="215900" cy="215900"/>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3" name="Oval 59"/>
            <p:cNvSpPr>
              <a:spLocks noChangeArrowheads="1"/>
            </p:cNvSpPr>
            <p:nvPr/>
          </p:nvSpPr>
          <p:spPr bwMode="auto">
            <a:xfrm>
              <a:off x="6877050" y="5662613"/>
              <a:ext cx="215900" cy="215900"/>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4" name="Oval 60"/>
            <p:cNvSpPr>
              <a:spLocks noChangeArrowheads="1"/>
            </p:cNvSpPr>
            <p:nvPr/>
          </p:nvSpPr>
          <p:spPr bwMode="auto">
            <a:xfrm>
              <a:off x="6515100" y="4078288"/>
              <a:ext cx="215900" cy="215900"/>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5" name="Oval 61"/>
            <p:cNvSpPr>
              <a:spLocks noChangeArrowheads="1"/>
            </p:cNvSpPr>
            <p:nvPr/>
          </p:nvSpPr>
          <p:spPr bwMode="auto">
            <a:xfrm>
              <a:off x="7019925" y="2782888"/>
              <a:ext cx="215900" cy="215900"/>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6" name="Oval 62"/>
            <p:cNvSpPr>
              <a:spLocks noChangeArrowheads="1"/>
            </p:cNvSpPr>
            <p:nvPr/>
          </p:nvSpPr>
          <p:spPr bwMode="auto">
            <a:xfrm>
              <a:off x="7885113" y="5157788"/>
              <a:ext cx="215900" cy="215900"/>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7" name="Oval 63"/>
            <p:cNvSpPr>
              <a:spLocks noChangeArrowheads="1"/>
            </p:cNvSpPr>
            <p:nvPr/>
          </p:nvSpPr>
          <p:spPr bwMode="auto">
            <a:xfrm>
              <a:off x="7380288" y="3646488"/>
              <a:ext cx="215900" cy="215900"/>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8" name="Oval 64"/>
            <p:cNvSpPr>
              <a:spLocks noChangeArrowheads="1"/>
            </p:cNvSpPr>
            <p:nvPr/>
          </p:nvSpPr>
          <p:spPr bwMode="auto">
            <a:xfrm>
              <a:off x="6443663" y="6167438"/>
              <a:ext cx="215900" cy="215900"/>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89" name="Oval 65"/>
            <p:cNvSpPr>
              <a:spLocks noChangeArrowheads="1"/>
            </p:cNvSpPr>
            <p:nvPr/>
          </p:nvSpPr>
          <p:spPr bwMode="auto">
            <a:xfrm>
              <a:off x="6948488" y="3214688"/>
              <a:ext cx="215900" cy="215900"/>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0" name="Oval 66"/>
            <p:cNvSpPr>
              <a:spLocks noChangeArrowheads="1"/>
            </p:cNvSpPr>
            <p:nvPr/>
          </p:nvSpPr>
          <p:spPr bwMode="auto">
            <a:xfrm>
              <a:off x="6732588" y="2638426"/>
              <a:ext cx="215900" cy="215900"/>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1" name="Oval 67"/>
            <p:cNvSpPr>
              <a:spLocks noChangeArrowheads="1"/>
            </p:cNvSpPr>
            <p:nvPr/>
          </p:nvSpPr>
          <p:spPr bwMode="auto">
            <a:xfrm>
              <a:off x="7956550" y="6454776"/>
              <a:ext cx="215900" cy="215900"/>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2" name="Oval 68"/>
            <p:cNvSpPr>
              <a:spLocks noChangeArrowheads="1"/>
            </p:cNvSpPr>
            <p:nvPr/>
          </p:nvSpPr>
          <p:spPr bwMode="auto">
            <a:xfrm>
              <a:off x="7164388" y="3717926"/>
              <a:ext cx="215900" cy="215900"/>
            </a:xfrm>
            <a:prstGeom prst="ellipse">
              <a:avLst/>
            </a:prstGeom>
            <a:solidFill>
              <a:srgbClr val="FF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3" name="Oval 69"/>
            <p:cNvSpPr>
              <a:spLocks noChangeArrowheads="1"/>
            </p:cNvSpPr>
            <p:nvPr/>
          </p:nvSpPr>
          <p:spPr bwMode="auto">
            <a:xfrm>
              <a:off x="7666038" y="2278063"/>
              <a:ext cx="215900" cy="215900"/>
            </a:xfrm>
            <a:prstGeom prst="ellipse">
              <a:avLst/>
            </a:prstGeom>
            <a:solidFill>
              <a:srgbClr val="FF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4" name="Oval 70"/>
            <p:cNvSpPr>
              <a:spLocks noChangeArrowheads="1"/>
            </p:cNvSpPr>
            <p:nvPr/>
          </p:nvSpPr>
          <p:spPr bwMode="auto">
            <a:xfrm>
              <a:off x="6588125" y="3070226"/>
              <a:ext cx="215900" cy="215900"/>
            </a:xfrm>
            <a:prstGeom prst="ellipse">
              <a:avLst/>
            </a:prstGeom>
            <a:solidFill>
              <a:srgbClr val="0000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5" name="Oval 71"/>
            <p:cNvSpPr>
              <a:spLocks noChangeArrowheads="1"/>
            </p:cNvSpPr>
            <p:nvPr/>
          </p:nvSpPr>
          <p:spPr bwMode="auto">
            <a:xfrm>
              <a:off x="6300788" y="4870451"/>
              <a:ext cx="215900" cy="215900"/>
            </a:xfrm>
            <a:prstGeom prst="ellipse">
              <a:avLst/>
            </a:prstGeom>
            <a:solidFill>
              <a:srgbClr val="00CCFF"/>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sp>
          <p:nvSpPr>
            <p:cNvPr id="27696" name="Oval 72"/>
            <p:cNvSpPr>
              <a:spLocks noChangeArrowheads="1"/>
            </p:cNvSpPr>
            <p:nvPr/>
          </p:nvSpPr>
          <p:spPr bwMode="auto">
            <a:xfrm>
              <a:off x="8172450" y="6238876"/>
              <a:ext cx="215900" cy="215900"/>
            </a:xfrm>
            <a:prstGeom prst="ellipse">
              <a:avLst/>
            </a:prstGeom>
            <a:solidFill>
              <a:srgbClr val="00FF00"/>
            </a:solidFill>
            <a:ln w="9525">
              <a:solidFill>
                <a:schemeClr val="tx1"/>
              </a:solidFill>
              <a:round/>
              <a:headEnd/>
              <a:tailEnd/>
            </a:ln>
            <a:effectLst/>
          </p:spPr>
          <p:txBody>
            <a:bodyPr wrap="none" anchor="ctr"/>
            <a:lstStyle/>
            <a:p>
              <a:pPr eaLnBrk="1" hangingPunct="1"/>
              <a:endParaRPr lang="pl-PL" altLang="pl-PL">
                <a:latin typeface="Arial Black" panose="020B0A04020102020204" pitchFamily="34" charset="0"/>
                <a:cs typeface="Arial" charset="0"/>
              </a:endParaRPr>
            </a:p>
          </p:txBody>
        </p:sp>
      </p:grpSp>
      <p:sp>
        <p:nvSpPr>
          <p:cNvPr id="22563" name="Line 73"/>
          <p:cNvSpPr>
            <a:spLocks noChangeShapeType="1"/>
          </p:cNvSpPr>
          <p:nvPr/>
        </p:nvSpPr>
        <p:spPr bwMode="auto">
          <a:xfrm flipH="1">
            <a:off x="7397750" y="1871663"/>
            <a:ext cx="1366838" cy="3887787"/>
          </a:xfrm>
          <a:prstGeom prst="line">
            <a:avLst/>
          </a:prstGeom>
          <a:noFill/>
          <a:ln w="76200">
            <a:solidFill>
              <a:srgbClr val="D60093"/>
            </a:solidFill>
            <a:round/>
            <a:headEnd/>
            <a:tailEnd/>
          </a:ln>
          <a:effectLst/>
        </p:spPr>
        <p:txBody>
          <a:bodyPr/>
          <a:lstStyle/>
          <a:p>
            <a:endParaRPr lang="pl-PL">
              <a:latin typeface="Arial Black" panose="020B0A04020102020204" pitchFamily="34" charset="0"/>
            </a:endParaRPr>
          </a:p>
        </p:txBody>
      </p:sp>
      <p:sp>
        <p:nvSpPr>
          <p:cNvPr id="3" name="pole tekstowe 2"/>
          <p:cNvSpPr txBox="1">
            <a:spLocks noChangeArrowheads="1"/>
          </p:cNvSpPr>
          <p:nvPr/>
        </p:nvSpPr>
        <p:spPr bwMode="auto">
          <a:xfrm>
            <a:off x="-33338" y="904875"/>
            <a:ext cx="3305176" cy="1717393"/>
          </a:xfrm>
          <a:prstGeom prst="rect">
            <a:avLst/>
          </a:prstGeom>
          <a:noFill/>
          <a:ln w="9525">
            <a:noFill/>
            <a:miter lim="800000"/>
            <a:headEnd/>
            <a:tailEnd/>
          </a:ln>
        </p:spPr>
        <p:txBody>
          <a:bodyPr>
            <a:spAutoFit/>
          </a:bodyPr>
          <a:lstStyle/>
          <a:p>
            <a:pPr algn="ctr" eaLnBrk="1" hangingPunct="1">
              <a:spcBef>
                <a:spcPct val="20000"/>
              </a:spcBef>
            </a:pPr>
            <a:r>
              <a:rPr lang="pl-PL" altLang="pl-PL" sz="2400" dirty="0">
                <a:solidFill>
                  <a:srgbClr val="002D69"/>
                </a:solidFill>
                <a:latin typeface="Arial Black" pitchFamily="34" charset="0"/>
                <a:cs typeface="Arial" charset="0"/>
              </a:rPr>
              <a:t>Fajni</a:t>
            </a:r>
            <a:br>
              <a:rPr lang="pl-PL" altLang="pl-PL" sz="2400" dirty="0">
                <a:solidFill>
                  <a:srgbClr val="002D69"/>
                </a:solidFill>
                <a:latin typeface="Arial Black" pitchFamily="34" charset="0"/>
                <a:cs typeface="Arial" charset="0"/>
              </a:rPr>
            </a:br>
            <a:r>
              <a:rPr lang="pl-PL" altLang="pl-PL" sz="2400" dirty="0">
                <a:solidFill>
                  <a:srgbClr val="002D69"/>
                </a:solidFill>
                <a:latin typeface="Arial Black" pitchFamily="34" charset="0"/>
                <a:cs typeface="Arial" charset="0"/>
              </a:rPr>
              <a:t>KUMPLE</a:t>
            </a:r>
          </a:p>
          <a:p>
            <a:pPr algn="ctr" eaLnBrk="1" hangingPunct="1">
              <a:spcBef>
                <a:spcPct val="20000"/>
              </a:spcBef>
            </a:pPr>
            <a:r>
              <a:rPr lang="pl-PL" altLang="pl-PL" sz="2400" dirty="0">
                <a:solidFill>
                  <a:srgbClr val="002D69"/>
                </a:solidFill>
                <a:latin typeface="Arial Black" pitchFamily="34" charset="0"/>
                <a:cs typeface="Arial" charset="0"/>
              </a:rPr>
              <a:t>albo </a:t>
            </a:r>
          </a:p>
          <a:p>
            <a:pPr algn="ctr" eaLnBrk="1" hangingPunct="1">
              <a:spcBef>
                <a:spcPct val="20000"/>
              </a:spcBef>
            </a:pPr>
            <a:r>
              <a:rPr lang="pl-PL" altLang="pl-PL" sz="2400" dirty="0">
                <a:solidFill>
                  <a:srgbClr val="002D69"/>
                </a:solidFill>
                <a:latin typeface="Arial Black" pitchFamily="34" charset="0"/>
                <a:cs typeface="Arial" charset="0"/>
              </a:rPr>
              <a:t>RZADKO OBECNI</a:t>
            </a:r>
          </a:p>
        </p:txBody>
      </p:sp>
      <p:sp>
        <p:nvSpPr>
          <p:cNvPr id="78" name="pole tekstowe 77"/>
          <p:cNvSpPr txBox="1">
            <a:spLocks noChangeArrowheads="1"/>
          </p:cNvSpPr>
          <p:nvPr/>
        </p:nvSpPr>
        <p:spPr bwMode="auto">
          <a:xfrm>
            <a:off x="5337175" y="68263"/>
            <a:ext cx="3724275" cy="1938337"/>
          </a:xfrm>
          <a:prstGeom prst="rect">
            <a:avLst/>
          </a:prstGeom>
          <a:noFill/>
          <a:ln w="9525">
            <a:noFill/>
            <a:miter lim="800000"/>
            <a:headEnd/>
            <a:tailEnd/>
          </a:ln>
        </p:spPr>
        <p:txBody>
          <a:bodyPr>
            <a:spAutoFit/>
          </a:bodyPr>
          <a:lstStyle/>
          <a:p>
            <a:pPr marL="342900" indent="-342900" algn="ctr" eaLnBrk="1" hangingPunct="1">
              <a:spcBef>
                <a:spcPct val="20000"/>
              </a:spcBef>
            </a:pPr>
            <a:r>
              <a:rPr lang="pl-PL" altLang="pl-PL" sz="2400" dirty="0" err="1">
                <a:solidFill>
                  <a:srgbClr val="002D69"/>
                </a:solidFill>
                <a:latin typeface="Arial Black" panose="020B0A04020102020204" pitchFamily="34" charset="0"/>
                <a:cs typeface="Arial" charset="0"/>
              </a:rPr>
              <a:t>Pomagającycy</a:t>
            </a:r>
            <a:r>
              <a:rPr lang="pl-PL" altLang="pl-PL" sz="2400" dirty="0">
                <a:solidFill>
                  <a:srgbClr val="002D69"/>
                </a:solidFill>
                <a:latin typeface="Arial Black" panose="020B0A04020102020204" pitchFamily="34" charset="0"/>
                <a:cs typeface="Arial" charset="0"/>
              </a:rPr>
              <a:t>,</a:t>
            </a:r>
            <a:br>
              <a:rPr lang="pl-PL" altLang="pl-PL" sz="2400" dirty="0">
                <a:solidFill>
                  <a:srgbClr val="002D69"/>
                </a:solidFill>
                <a:latin typeface="Arial Black" panose="020B0A04020102020204" pitchFamily="34" charset="0"/>
                <a:cs typeface="Arial" charset="0"/>
              </a:rPr>
            </a:br>
            <a:r>
              <a:rPr lang="pl-PL" altLang="pl-PL" sz="2400" dirty="0">
                <a:solidFill>
                  <a:srgbClr val="002D69"/>
                </a:solidFill>
                <a:latin typeface="Arial Black" panose="020B0A04020102020204" pitchFamily="34" charset="0"/>
                <a:cs typeface="Arial" charset="0"/>
              </a:rPr>
              <a:t>szanujący indywidualność dziecka DOJRZALI DOROŚLI</a:t>
            </a:r>
          </a:p>
        </p:txBody>
      </p:sp>
      <p:grpSp>
        <p:nvGrpSpPr>
          <p:cNvPr id="8" name="Grupa 7"/>
          <p:cNvGrpSpPr>
            <a:grpSpLocks/>
          </p:cNvGrpSpPr>
          <p:nvPr/>
        </p:nvGrpSpPr>
        <p:grpSpPr bwMode="auto">
          <a:xfrm>
            <a:off x="2728245" y="1349886"/>
            <a:ext cx="3527425" cy="4411663"/>
            <a:chOff x="2550274" y="1391369"/>
            <a:chExt cx="3527425" cy="4413001"/>
          </a:xfrm>
        </p:grpSpPr>
        <p:sp>
          <p:nvSpPr>
            <p:cNvPr id="27663" name="pole tekstowe 76"/>
            <p:cNvSpPr txBox="1">
              <a:spLocks noChangeArrowheads="1"/>
            </p:cNvSpPr>
            <p:nvPr/>
          </p:nvSpPr>
          <p:spPr bwMode="auto">
            <a:xfrm>
              <a:off x="2550274" y="1391369"/>
              <a:ext cx="3527425" cy="1274762"/>
            </a:xfrm>
            <a:prstGeom prst="rect">
              <a:avLst/>
            </a:prstGeom>
            <a:noFill/>
            <a:ln w="9525">
              <a:noFill/>
              <a:miter lim="800000"/>
              <a:headEnd/>
              <a:tailEnd/>
            </a:ln>
          </p:spPr>
          <p:txBody>
            <a:bodyPr>
              <a:spAutoFit/>
            </a:bodyPr>
            <a:lstStyle/>
            <a:p>
              <a:pPr marL="342900" indent="-342900" algn="ctr" eaLnBrk="1" hangingPunct="1">
                <a:spcBef>
                  <a:spcPct val="20000"/>
                </a:spcBef>
              </a:pPr>
              <a:r>
                <a:rPr lang="pl-PL" altLang="pl-PL" sz="2400" dirty="0">
                  <a:solidFill>
                    <a:srgbClr val="002D69"/>
                  </a:solidFill>
                  <a:latin typeface="Arial Black" panose="020B0A04020102020204" pitchFamily="34" charset="0"/>
                  <a:cs typeface="Arial" charset="0"/>
                </a:rPr>
                <a:t>Do bólu KONSEKWENTNI</a:t>
              </a:r>
            </a:p>
            <a:p>
              <a:pPr marL="342900" indent="-342900" algn="ctr" eaLnBrk="1" hangingPunct="1">
                <a:spcBef>
                  <a:spcPct val="20000"/>
                </a:spcBef>
              </a:pPr>
              <a:r>
                <a:rPr lang="pl-PL" altLang="pl-PL" sz="2400" i="1" dirty="0">
                  <a:solidFill>
                    <a:srgbClr val="002D69"/>
                  </a:solidFill>
                  <a:latin typeface="Arial Black" pitchFamily="34" charset="0"/>
                  <a:cs typeface="Arial" charset="0"/>
                </a:rPr>
                <a:t>Ja mam rację!</a:t>
              </a:r>
            </a:p>
          </p:txBody>
        </p:sp>
        <p:grpSp>
          <p:nvGrpSpPr>
            <p:cNvPr id="27664" name="Grupa 5"/>
            <p:cNvGrpSpPr>
              <a:grpSpLocks/>
            </p:cNvGrpSpPr>
            <p:nvPr/>
          </p:nvGrpSpPr>
          <p:grpSpPr bwMode="auto">
            <a:xfrm>
              <a:off x="4139952" y="2635721"/>
              <a:ext cx="866921" cy="3168649"/>
              <a:chOff x="4281143" y="2854326"/>
              <a:chExt cx="866921" cy="3168649"/>
            </a:xfrm>
          </p:grpSpPr>
          <p:sp>
            <p:nvSpPr>
              <p:cNvPr id="4" name="Elipsa 3"/>
              <p:cNvSpPr/>
              <p:nvPr/>
            </p:nvSpPr>
            <p:spPr>
              <a:xfrm>
                <a:off x="4281143" y="5302250"/>
                <a:ext cx="866921" cy="72072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Black" panose="020B0A04020102020204" pitchFamily="34" charset="0"/>
                </a:endParaRPr>
              </a:p>
            </p:txBody>
          </p:sp>
          <p:sp>
            <p:nvSpPr>
              <p:cNvPr id="2" name="Prostokąt 1"/>
              <p:cNvSpPr/>
              <p:nvPr/>
            </p:nvSpPr>
            <p:spPr>
              <a:xfrm>
                <a:off x="4462861" y="2854326"/>
                <a:ext cx="503485" cy="269954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Arial Black" panose="020B0A04020102020204" pitchFamily="34" charset="0"/>
                </a:endParaRPr>
              </a:p>
            </p:txBody>
          </p:sp>
        </p:grpSp>
      </p:grpSp>
      <p:sp>
        <p:nvSpPr>
          <p:cNvPr id="75" name="pole tekstowe 74"/>
          <p:cNvSpPr txBox="1"/>
          <p:nvPr/>
        </p:nvSpPr>
        <p:spPr bwMode="auto">
          <a:xfrm>
            <a:off x="89693" y="227925"/>
            <a:ext cx="5795963" cy="461665"/>
          </a:xfrm>
          <a:prstGeom prst="rect">
            <a:avLst/>
          </a:prstGeom>
          <a:solidFill>
            <a:schemeClr val="bg1"/>
          </a:solidFill>
          <a:ln>
            <a:noFill/>
          </a:ln>
          <a:effectLst>
            <a:innerShdw blurRad="114300">
              <a:prstClr val="black"/>
            </a:innerShdw>
          </a:effectLst>
        </p:spPr>
        <p:txBody>
          <a:bodyPr>
            <a:spAutoFit/>
          </a:bodyPr>
          <a:lstStyle/>
          <a:p>
            <a:pPr marL="342900" indent="-342900" algn="ctr" eaLnBrk="1" fontAlgn="auto" hangingPunct="1">
              <a:spcBef>
                <a:spcPct val="20000"/>
              </a:spcBef>
              <a:spcAft>
                <a:spcPts val="0"/>
              </a:spcAft>
              <a:buFont typeface="Arial" pitchFamily="34" charset="0"/>
              <a:buNone/>
              <a:defRPr/>
            </a:pPr>
            <a:r>
              <a:rPr lang="pl-PL" sz="2400" b="1" dirty="0">
                <a:solidFill>
                  <a:srgbClr val="002D69"/>
                </a:solidFill>
                <a:latin typeface="Arial Black" panose="020B0A04020102020204" pitchFamily="34" charset="0"/>
                <a:cs typeface="Times New Roman" panose="02020603050405020304" pitchFamily="18" charset="0"/>
              </a:rPr>
              <a:t>Jakimi chcemy być dorosłymi?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2563"/>
                                        </p:tgtEl>
                                        <p:attrNameLst>
                                          <p:attrName>style.visibility</p:attrName>
                                        </p:attrNameLst>
                                      </p:cBhvr>
                                      <p:to>
                                        <p:strVal val="visible"/>
                                      </p:to>
                                    </p:set>
                                    <p:animEffect transition="in" filter="fade">
                                      <p:cBhvr>
                                        <p:cTn id="19" dur="2000"/>
                                        <p:tgtEl>
                                          <p:spTgt spid="22563"/>
                                        </p:tgtEl>
                                      </p:cBhvr>
                                    </p:animEffect>
                                    <p:anim calcmode="lin" valueType="num">
                                      <p:cBhvr>
                                        <p:cTn id="20" dur="2000" fill="hold"/>
                                        <p:tgtEl>
                                          <p:spTgt spid="22563"/>
                                        </p:tgtEl>
                                        <p:attrNameLst>
                                          <p:attrName>ppt_w</p:attrName>
                                        </p:attrNameLst>
                                      </p:cBhvr>
                                      <p:tavLst>
                                        <p:tav tm="0" fmla="#ppt_w*sin(2.5*pi*$)">
                                          <p:val>
                                            <p:fltVal val="0"/>
                                          </p:val>
                                        </p:tav>
                                        <p:tav tm="100000">
                                          <p:val>
                                            <p:fltVal val="1"/>
                                          </p:val>
                                        </p:tav>
                                      </p:tavLst>
                                    </p:anim>
                                    <p:anim calcmode="lin" valueType="num">
                                      <p:cBhvr>
                                        <p:cTn id="21" dur="2000" fill="hold"/>
                                        <p:tgtEl>
                                          <p:spTgt spid="225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3" grpId="0" animBg="1"/>
      <p:bldP spid="3" grpId="0"/>
      <p:bldP spid="7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rostokąt 1"/>
          <p:cNvSpPr>
            <a:spLocks noChangeArrowheads="1"/>
          </p:cNvSpPr>
          <p:nvPr/>
        </p:nvSpPr>
        <p:spPr bwMode="auto">
          <a:xfrm>
            <a:off x="0" y="11113"/>
            <a:ext cx="9144000" cy="6858000"/>
          </a:xfrm>
          <a:prstGeom prst="rect">
            <a:avLst/>
          </a:prstGeom>
          <a:noFill/>
          <a:ln w="9525" algn="ctr">
            <a:solidFill>
              <a:schemeClr val="tx1"/>
            </a:solidFill>
            <a:round/>
            <a:headEnd/>
            <a:tailEnd/>
          </a:ln>
          <a:effectLst>
            <a:outerShdw dist="35921" dir="2700000" algn="ctr" rotWithShape="0">
              <a:schemeClr val="bg2"/>
            </a:outerShdw>
          </a:effectLst>
        </p:spPr>
        <p:txBody>
          <a:bodyPr/>
          <a:lstStyle/>
          <a:p>
            <a:pPr algn="ctr" eaLnBrk="1" hangingPunct="1"/>
            <a:endParaRPr lang="pl-PL" altLang="pl-PL">
              <a:latin typeface="Arial Narrow" panose="020B0606020202030204" pitchFamily="34" charset="0"/>
              <a:cs typeface="Times New Roman" pitchFamily="18" charset="0"/>
            </a:endParaRPr>
          </a:p>
        </p:txBody>
      </p:sp>
      <p:sp>
        <p:nvSpPr>
          <p:cNvPr id="4" name="pole tekstowe 3"/>
          <p:cNvSpPr txBox="1"/>
          <p:nvPr/>
        </p:nvSpPr>
        <p:spPr>
          <a:xfrm>
            <a:off x="1" y="967563"/>
            <a:ext cx="6139469" cy="6001643"/>
          </a:xfrm>
          <a:prstGeom prst="rect">
            <a:avLst/>
          </a:prstGeom>
          <a:solidFill>
            <a:srgbClr val="66FFFF"/>
          </a:solidFill>
          <a:effectLst>
            <a:innerShdw blurRad="114300">
              <a:prstClr val="black"/>
            </a:innerShdw>
          </a:effectLst>
        </p:spPr>
        <p:txBody>
          <a:bodyPr>
            <a:spAutoFit/>
          </a:bodyPr>
          <a:lstStyle/>
          <a:p>
            <a:pPr algn="r">
              <a:defRPr/>
            </a:pPr>
            <a:endParaRPr lang="pl-PL" sz="2400" spc="250" dirty="0">
              <a:solidFill>
                <a:srgbClr val="002060"/>
              </a:solidFill>
              <a:latin typeface="Arial Narrow" panose="020B0606020202030204" pitchFamily="34" charset="0"/>
              <a:cs typeface="Times New Roman" panose="02020603050405020304" pitchFamily="18" charset="0"/>
            </a:endParaRPr>
          </a:p>
          <a:p>
            <a:pPr algn="r">
              <a:defRPr/>
            </a:pPr>
            <a:r>
              <a:rPr lang="pl-PL" sz="2000" spc="250" dirty="0">
                <a:solidFill>
                  <a:srgbClr val="002060"/>
                </a:solidFill>
                <a:latin typeface="Arial Narrow" panose="020B0606020202030204" pitchFamily="34" charset="0"/>
                <a:cs typeface="Times New Roman" panose="02020603050405020304" pitchFamily="18" charset="0"/>
              </a:rPr>
              <a:t>Xxx</a:t>
            </a: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a:p>
            <a:pPr algn="r">
              <a:defRPr/>
            </a:pPr>
            <a:endParaRPr lang="pl-PL" sz="2000" spc="250" dirty="0">
              <a:solidFill>
                <a:srgbClr val="002060"/>
              </a:solidFill>
              <a:latin typeface="Arial Narrow" panose="020B0606020202030204" pitchFamily="34" charset="0"/>
              <a:cs typeface="Times New Roman" panose="02020603050405020304" pitchFamily="18" charset="0"/>
            </a:endParaRPr>
          </a:p>
        </p:txBody>
      </p:sp>
      <p:sp>
        <p:nvSpPr>
          <p:cNvPr id="5" name="pole tekstowe 4"/>
          <p:cNvSpPr txBox="1"/>
          <p:nvPr/>
        </p:nvSpPr>
        <p:spPr>
          <a:xfrm>
            <a:off x="0" y="21215"/>
            <a:ext cx="9144000" cy="954107"/>
          </a:xfrm>
          <a:prstGeom prst="rect">
            <a:avLst/>
          </a:prstGeom>
          <a:solidFill>
            <a:srgbClr val="CCFF33"/>
          </a:solidFill>
          <a:effectLst>
            <a:innerShdw blurRad="114300">
              <a:prstClr val="black"/>
            </a:innerShdw>
          </a:effectLst>
        </p:spPr>
        <p:txBody>
          <a:bodyPr>
            <a:spAutoFit/>
          </a:bodyPr>
          <a:lstStyle/>
          <a:p>
            <a:pPr algn="ctr">
              <a:spcBef>
                <a:spcPts val="1200"/>
              </a:spcBef>
              <a:spcAft>
                <a:spcPts val="600"/>
              </a:spcAft>
              <a:defRPr/>
            </a:pPr>
            <a:r>
              <a:rPr lang="pl-PL" sz="2800" b="1" dirty="0">
                <a:solidFill>
                  <a:srgbClr val="002060"/>
                </a:solidFill>
                <a:latin typeface="Arial Narrow" panose="020B0606020202030204" pitchFamily="34" charset="0"/>
                <a:cs typeface="Times New Roman" panose="02020603050405020304" pitchFamily="18" charset="0"/>
              </a:rPr>
              <a:t>Podstawowy warunek formowania się tożsamości dzieci</a:t>
            </a:r>
            <a:br>
              <a:rPr lang="pl-PL" sz="2800" b="1" dirty="0">
                <a:solidFill>
                  <a:srgbClr val="002060"/>
                </a:solidFill>
                <a:latin typeface="Arial Narrow" panose="020B0606020202030204" pitchFamily="34" charset="0"/>
                <a:cs typeface="Times New Roman" panose="02020603050405020304" pitchFamily="18" charset="0"/>
              </a:rPr>
            </a:br>
            <a:r>
              <a:rPr lang="pl-PL" sz="2800" b="1" dirty="0">
                <a:solidFill>
                  <a:srgbClr val="002060"/>
                </a:solidFill>
                <a:latin typeface="Arial Narrow" panose="020B0606020202030204" pitchFamily="34" charset="0"/>
                <a:cs typeface="Times New Roman" panose="02020603050405020304" pitchFamily="18" charset="0"/>
              </a:rPr>
              <a:t>i nastolatków: </a:t>
            </a:r>
            <a:r>
              <a:rPr lang="pl-PL" sz="2800" b="1" dirty="0">
                <a:solidFill>
                  <a:srgbClr val="002060"/>
                </a:solidFill>
                <a:latin typeface="Arial Black" panose="020B0A04020102020204" pitchFamily="34" charset="0"/>
                <a:cs typeface="Times New Roman" panose="02020603050405020304" pitchFamily="18" charset="0"/>
              </a:rPr>
              <a:t>kontakt z osobami znaczącymi</a:t>
            </a:r>
          </a:p>
        </p:txBody>
      </p:sp>
      <p:sp>
        <p:nvSpPr>
          <p:cNvPr id="3" name="pole tekstowe 2"/>
          <p:cNvSpPr txBox="1"/>
          <p:nvPr/>
        </p:nvSpPr>
        <p:spPr>
          <a:xfrm>
            <a:off x="292464" y="1201996"/>
            <a:ext cx="5847006" cy="523220"/>
          </a:xfrm>
          <a:prstGeom prst="rect">
            <a:avLst/>
          </a:prstGeom>
          <a:solidFill>
            <a:schemeClr val="bg1"/>
          </a:solidFill>
          <a:effectLst>
            <a:innerShdw blurRad="114300">
              <a:prstClr val="black"/>
            </a:innerShdw>
          </a:effectLst>
        </p:spPr>
        <p:txBody>
          <a:bodyPr>
            <a:spAutoFit/>
          </a:bodyPr>
          <a:lstStyle/>
          <a:p>
            <a:pPr algn="ctr">
              <a:defRPr/>
            </a:pPr>
            <a:r>
              <a:rPr lang="pl-PL" sz="2800" b="1" dirty="0">
                <a:solidFill>
                  <a:srgbClr val="FF0066"/>
                </a:solidFill>
                <a:latin typeface="Arial Narrow" panose="020B0606020202030204" pitchFamily="34" charset="0"/>
                <a:cs typeface="Times New Roman" panose="02020603050405020304" pitchFamily="18" charset="0"/>
              </a:rPr>
              <a:t>PRZESZŁOŚĆ</a:t>
            </a:r>
          </a:p>
        </p:txBody>
      </p:sp>
      <p:sp>
        <p:nvSpPr>
          <p:cNvPr id="8" name="pole tekstowe 7"/>
          <p:cNvSpPr txBox="1"/>
          <p:nvPr/>
        </p:nvSpPr>
        <p:spPr>
          <a:xfrm>
            <a:off x="292464" y="1808833"/>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Tradycja</a:t>
            </a:r>
          </a:p>
        </p:txBody>
      </p:sp>
      <p:sp>
        <p:nvSpPr>
          <p:cNvPr id="9" name="pole tekstowe 8"/>
          <p:cNvSpPr txBox="1"/>
          <p:nvPr/>
        </p:nvSpPr>
        <p:spPr>
          <a:xfrm>
            <a:off x="292464" y="2438330"/>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Korzenie</a:t>
            </a:r>
          </a:p>
        </p:txBody>
      </p:sp>
      <p:sp>
        <p:nvSpPr>
          <p:cNvPr id="10" name="pole tekstowe 9"/>
          <p:cNvSpPr txBox="1"/>
          <p:nvPr/>
        </p:nvSpPr>
        <p:spPr>
          <a:xfrm>
            <a:off x="292464" y="3067827"/>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Historia rodziny</a:t>
            </a:r>
          </a:p>
        </p:txBody>
      </p:sp>
      <p:sp>
        <p:nvSpPr>
          <p:cNvPr id="11" name="pole tekstowe 10"/>
          <p:cNvSpPr txBox="1"/>
          <p:nvPr/>
        </p:nvSpPr>
        <p:spPr>
          <a:xfrm>
            <a:off x="292464" y="3697324"/>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Historia kraju</a:t>
            </a:r>
          </a:p>
        </p:txBody>
      </p:sp>
      <p:sp>
        <p:nvSpPr>
          <p:cNvPr id="12" name="pole tekstowe 11"/>
          <p:cNvSpPr txBox="1"/>
          <p:nvPr/>
        </p:nvSpPr>
        <p:spPr>
          <a:xfrm>
            <a:off x="292464" y="4326821"/>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Zwyczaje</a:t>
            </a:r>
          </a:p>
        </p:txBody>
      </p:sp>
      <p:sp>
        <p:nvSpPr>
          <p:cNvPr id="13" name="pole tekstowe 12"/>
          <p:cNvSpPr txBox="1"/>
          <p:nvPr/>
        </p:nvSpPr>
        <p:spPr>
          <a:xfrm>
            <a:off x="292464" y="4956318"/>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Rytuały</a:t>
            </a:r>
          </a:p>
        </p:txBody>
      </p:sp>
      <p:sp>
        <p:nvSpPr>
          <p:cNvPr id="16" name="pole tekstowe 15"/>
          <p:cNvSpPr txBox="1"/>
          <p:nvPr/>
        </p:nvSpPr>
        <p:spPr>
          <a:xfrm>
            <a:off x="292464" y="6215311"/>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Wzory</a:t>
            </a:r>
          </a:p>
        </p:txBody>
      </p:sp>
      <p:sp>
        <p:nvSpPr>
          <p:cNvPr id="17" name="pole tekstowe 16"/>
          <p:cNvSpPr txBox="1"/>
          <p:nvPr/>
        </p:nvSpPr>
        <p:spPr>
          <a:xfrm>
            <a:off x="6139470" y="1206021"/>
            <a:ext cx="2983213" cy="523220"/>
          </a:xfrm>
          <a:prstGeom prst="rect">
            <a:avLst/>
          </a:prstGeom>
          <a:solidFill>
            <a:schemeClr val="bg1"/>
          </a:solidFill>
          <a:effectLst>
            <a:innerShdw blurRad="114300">
              <a:prstClr val="black"/>
            </a:innerShdw>
          </a:effectLst>
        </p:spPr>
        <p:txBody>
          <a:bodyPr>
            <a:spAutoFit/>
          </a:bodyPr>
          <a:lstStyle/>
          <a:p>
            <a:pPr algn="ctr">
              <a:defRPr/>
            </a:pPr>
            <a:r>
              <a:rPr lang="pl-PL" sz="2800" b="1" dirty="0">
                <a:solidFill>
                  <a:srgbClr val="FF0066"/>
                </a:solidFill>
                <a:latin typeface="Arial Narrow" panose="020B0606020202030204" pitchFamily="34" charset="0"/>
                <a:cs typeface="Times New Roman" panose="02020603050405020304" pitchFamily="18" charset="0"/>
              </a:rPr>
              <a:t>PRZYSZŁOŚĆ</a:t>
            </a:r>
          </a:p>
        </p:txBody>
      </p:sp>
      <p:sp>
        <p:nvSpPr>
          <p:cNvPr id="15" name="pole tekstowe 14"/>
          <p:cNvSpPr txBox="1"/>
          <p:nvPr/>
        </p:nvSpPr>
        <p:spPr>
          <a:xfrm>
            <a:off x="292464" y="5585815"/>
            <a:ext cx="2448272" cy="461665"/>
          </a:xfrm>
          <a:prstGeom prst="rect">
            <a:avLst/>
          </a:prstGeom>
          <a:solidFill>
            <a:schemeClr val="bg1"/>
          </a:solidFill>
          <a:effectLst>
            <a:innerShdw blurRad="114300">
              <a:prstClr val="black"/>
            </a:innerShdw>
          </a:effectLst>
        </p:spPr>
        <p:txBody>
          <a:bodyPr>
            <a:spAutoFit/>
          </a:bodyPr>
          <a:lstStyle/>
          <a:p>
            <a:pPr algn="ctr">
              <a:defRPr/>
            </a:pPr>
            <a:r>
              <a:rPr lang="pl-PL" sz="2400" b="1" dirty="0">
                <a:solidFill>
                  <a:srgbClr val="002060"/>
                </a:solidFill>
                <a:latin typeface="Arial Narrow" panose="020B0606020202030204" pitchFamily="34" charset="0"/>
                <a:cs typeface="Times New Roman" panose="02020603050405020304" pitchFamily="18" charset="0"/>
              </a:rPr>
              <a:t>Przepisy</a:t>
            </a:r>
          </a:p>
        </p:txBody>
      </p:sp>
      <p:sp>
        <p:nvSpPr>
          <p:cNvPr id="29735" name="pole tekstowe 26"/>
          <p:cNvSpPr txBox="1">
            <a:spLocks noChangeArrowheads="1"/>
          </p:cNvSpPr>
          <p:nvPr/>
        </p:nvSpPr>
        <p:spPr bwMode="auto">
          <a:xfrm rot="1519855">
            <a:off x="5646738" y="3989388"/>
            <a:ext cx="4033837" cy="523875"/>
          </a:xfrm>
          <a:prstGeom prst="rect">
            <a:avLst/>
          </a:prstGeom>
          <a:noFill/>
          <a:ln w="9525">
            <a:noFill/>
            <a:miter lim="800000"/>
            <a:headEnd/>
            <a:tailEnd/>
          </a:ln>
        </p:spPr>
        <p:txBody>
          <a:bodyPr>
            <a:spAutoFit/>
          </a:bodyPr>
          <a:lstStyle/>
          <a:p>
            <a:pPr algn="ctr"/>
            <a:r>
              <a:rPr lang="pl-PL" altLang="pl-PL" sz="2800" b="1">
                <a:solidFill>
                  <a:srgbClr val="002060"/>
                </a:solidFill>
                <a:latin typeface="Arial Narrow" panose="020B0606020202030204" pitchFamily="34" charset="0"/>
                <a:cs typeface="Times New Roman" pitchFamily="18" charset="0"/>
              </a:rPr>
              <a:t>INWESTYCJA</a:t>
            </a:r>
          </a:p>
        </p:txBody>
      </p:sp>
      <p:sp>
        <p:nvSpPr>
          <p:cNvPr id="29736" name="Nawias klamrowy zamykający 6"/>
          <p:cNvSpPr>
            <a:spLocks/>
          </p:cNvSpPr>
          <p:nvPr/>
        </p:nvSpPr>
        <p:spPr bwMode="auto">
          <a:xfrm>
            <a:off x="2740025" y="1793875"/>
            <a:ext cx="752475" cy="4914900"/>
          </a:xfrm>
          <a:prstGeom prst="rightBrace">
            <a:avLst>
              <a:gd name="adj1" fmla="val 34231"/>
              <a:gd name="adj2" fmla="val 50917"/>
            </a:avLst>
          </a:prstGeom>
          <a:solidFill>
            <a:schemeClr val="accent1"/>
          </a:solidFill>
          <a:ln w="38100" algn="ctr">
            <a:solidFill>
              <a:srgbClr val="002060"/>
            </a:solidFill>
            <a:round/>
            <a:headEnd/>
            <a:tailEnd/>
          </a:ln>
          <a:effectLst/>
        </p:spPr>
        <p:txBody>
          <a:bodyPr/>
          <a:lstStyle/>
          <a:p>
            <a:pPr algn="ctr" eaLnBrk="1" hangingPunct="1"/>
            <a:endParaRPr lang="pl-PL" altLang="pl-PL">
              <a:latin typeface="Arial Narrow" panose="020B0606020202030204" pitchFamily="34" charset="0"/>
              <a:cs typeface="Times New Roman" pitchFamily="18" charset="0"/>
            </a:endParaRPr>
          </a:p>
        </p:txBody>
      </p:sp>
      <p:sp>
        <p:nvSpPr>
          <p:cNvPr id="14" name="pole tekstowe 13"/>
          <p:cNvSpPr txBox="1"/>
          <p:nvPr/>
        </p:nvSpPr>
        <p:spPr>
          <a:xfrm>
            <a:off x="2868613" y="3257550"/>
            <a:ext cx="3316287" cy="2062163"/>
          </a:xfrm>
          <a:prstGeom prst="rect">
            <a:avLst/>
          </a:prstGeom>
          <a:noFill/>
        </p:spPr>
        <p:txBody>
          <a:bodyPr>
            <a:spAutoFit/>
          </a:bodyPr>
          <a:lstStyle/>
          <a:p>
            <a:pPr algn="ctr">
              <a:defRPr/>
            </a:pPr>
            <a:r>
              <a:rPr lang="pl-PL" sz="3200" spc="250" dirty="0">
                <a:solidFill>
                  <a:srgbClr val="002060"/>
                </a:solidFill>
                <a:latin typeface="Arial Black" panose="020B0A04020102020204" pitchFamily="34" charset="0"/>
                <a:cs typeface="Times New Roman" panose="02020603050405020304" pitchFamily="18" charset="0"/>
              </a:rPr>
              <a:t>KAPITAŁ </a:t>
            </a:r>
            <a:r>
              <a:rPr lang="pl-PL" sz="3200" dirty="0">
                <a:solidFill>
                  <a:srgbClr val="002060"/>
                </a:solidFill>
                <a:latin typeface="Arial Black" panose="020B0A04020102020204" pitchFamily="34" charset="0"/>
                <a:cs typeface="Times New Roman" panose="02020603050405020304" pitchFamily="18" charset="0"/>
              </a:rPr>
              <a:t>kulturowy, </a:t>
            </a:r>
            <a:br>
              <a:rPr lang="pl-PL" sz="3200" dirty="0">
                <a:solidFill>
                  <a:srgbClr val="002060"/>
                </a:solidFill>
                <a:latin typeface="Arial Black" panose="020B0A04020102020204" pitchFamily="34" charset="0"/>
                <a:cs typeface="Times New Roman" panose="02020603050405020304" pitchFamily="18" charset="0"/>
              </a:rPr>
            </a:br>
            <a:r>
              <a:rPr lang="pl-PL" sz="3200" dirty="0">
                <a:solidFill>
                  <a:srgbClr val="002060"/>
                </a:solidFill>
                <a:latin typeface="Arial Black" panose="020B0A04020102020204" pitchFamily="34" charset="0"/>
                <a:cs typeface="Times New Roman" panose="02020603050405020304" pitchFamily="18" charset="0"/>
              </a:rPr>
              <a:t>społeczny </a:t>
            </a:r>
            <a:br>
              <a:rPr lang="pl-PL" sz="3200" dirty="0">
                <a:solidFill>
                  <a:srgbClr val="002060"/>
                </a:solidFill>
                <a:latin typeface="Arial Black" panose="020B0A04020102020204" pitchFamily="34" charset="0"/>
                <a:cs typeface="Times New Roman" panose="02020603050405020304" pitchFamily="18" charset="0"/>
              </a:rPr>
            </a:br>
            <a:r>
              <a:rPr lang="pl-PL" sz="3200" dirty="0">
                <a:solidFill>
                  <a:srgbClr val="002060"/>
                </a:solidFill>
                <a:latin typeface="Arial Black" panose="020B0A04020102020204" pitchFamily="34" charset="0"/>
                <a:cs typeface="Times New Roman" panose="02020603050405020304" pitchFamily="18" charset="0"/>
              </a:rPr>
              <a:t>i osobisty</a:t>
            </a:r>
          </a:p>
        </p:txBody>
      </p:sp>
      <p:sp>
        <p:nvSpPr>
          <p:cNvPr id="2" name="Strzałka zakrzywiona w dół 1"/>
          <p:cNvSpPr/>
          <p:nvPr/>
        </p:nvSpPr>
        <p:spPr bwMode="auto">
          <a:xfrm>
            <a:off x="5076825" y="1868488"/>
            <a:ext cx="2232025" cy="1031875"/>
          </a:xfrm>
          <a:prstGeom prst="curvedDownArrow">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
        <p:nvSpPr>
          <p:cNvPr id="22" name="Strzałka zakrzywiona w dół 21"/>
          <p:cNvSpPr/>
          <p:nvPr/>
        </p:nvSpPr>
        <p:spPr bwMode="auto">
          <a:xfrm rot="10800000" flipH="1">
            <a:off x="5116513" y="5456238"/>
            <a:ext cx="2232025" cy="1031875"/>
          </a:xfrm>
          <a:prstGeom prst="curvedDownArrow">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eaLnBrk="1" hangingPunct="1">
              <a:defRPr/>
            </a:pPr>
            <a:endParaRPr lang="pl-PL">
              <a:latin typeface="Arial Narrow" panose="020B0606020202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a 6"/>
          <p:cNvSpPr/>
          <p:nvPr/>
        </p:nvSpPr>
        <p:spPr bwMode="auto">
          <a:xfrm>
            <a:off x="0" y="1"/>
            <a:ext cx="9144000" cy="695739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Prostokąt 1"/>
          <p:cNvSpPr/>
          <p:nvPr/>
        </p:nvSpPr>
        <p:spPr>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latin typeface="Arial Narrow" panose="020B0606020202030204" pitchFamily="34" charset="0"/>
              <a:cs typeface="Times New Roman" panose="02020603050405020304" pitchFamily="18" charset="0"/>
            </a:endParaRPr>
          </a:p>
        </p:txBody>
      </p:sp>
      <p:grpSp>
        <p:nvGrpSpPr>
          <p:cNvPr id="30725" name="Grupa 6"/>
          <p:cNvGrpSpPr>
            <a:grpSpLocks/>
          </p:cNvGrpSpPr>
          <p:nvPr/>
        </p:nvGrpSpPr>
        <p:grpSpPr bwMode="auto">
          <a:xfrm>
            <a:off x="395288" y="2074863"/>
            <a:ext cx="3816350" cy="2232025"/>
            <a:chOff x="395536" y="2120776"/>
            <a:chExt cx="3816424" cy="2232248"/>
          </a:xfrm>
        </p:grpSpPr>
        <p:sp>
          <p:nvSpPr>
            <p:cNvPr id="3" name="Prostokąt zaokrąglony 2"/>
            <p:cNvSpPr/>
            <p:nvPr/>
          </p:nvSpPr>
          <p:spPr bwMode="auto">
            <a:xfrm>
              <a:off x="395536" y="2120776"/>
              <a:ext cx="3816424" cy="2232248"/>
            </a:xfrm>
            <a:prstGeom prst="roundRect">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endParaRPr lang="pl-PL">
                <a:latin typeface="Arial Narrow" panose="020B0606020202030204" pitchFamily="34" charset="0"/>
                <a:cs typeface="Times New Roman" panose="02020603050405020304" pitchFamily="18" charset="0"/>
              </a:endParaRPr>
            </a:p>
          </p:txBody>
        </p:sp>
        <p:sp>
          <p:nvSpPr>
            <p:cNvPr id="139267" name="Text Box 3"/>
            <p:cNvSpPr txBox="1">
              <a:spLocks noChangeArrowheads="1"/>
            </p:cNvSpPr>
            <p:nvPr/>
          </p:nvSpPr>
          <p:spPr bwMode="auto">
            <a:xfrm>
              <a:off x="598773" y="2417135"/>
              <a:ext cx="3409950" cy="1595279"/>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r>
                <a:rPr lang="pl-PL" altLang="pl-PL" sz="2800" b="1" dirty="0">
                  <a:solidFill>
                    <a:srgbClr val="002060"/>
                  </a:solidFill>
                  <a:latin typeface="Arial Narrow" panose="020B0606020202030204" pitchFamily="34" charset="0"/>
                  <a:cs typeface="Times New Roman" panose="02020603050405020304" pitchFamily="18" charset="0"/>
                </a:rPr>
                <a:t>DOŚWIADCZANIE</a:t>
              </a:r>
            </a:p>
            <a:p>
              <a:pPr algn="ctr" eaLnBrk="1" hangingPunct="1">
                <a:spcBef>
                  <a:spcPts val="0"/>
                </a:spcBef>
                <a:spcAft>
                  <a:spcPts val="600"/>
                </a:spcAft>
                <a:defRPr/>
              </a:pPr>
              <a:r>
                <a:rPr lang="pl-PL" altLang="pl-PL" sz="3000" b="1" i="1" dirty="0">
                  <a:solidFill>
                    <a:srgbClr val="002060"/>
                  </a:solidFill>
                  <a:latin typeface="Arial Narrow" panose="020B0606020202030204" pitchFamily="34" charset="0"/>
                  <a:cs typeface="Times New Roman" panose="02020603050405020304" pitchFamily="18" charset="0"/>
                </a:rPr>
                <a:t>eksperymentowanie </a:t>
              </a:r>
              <a:br>
                <a:rPr lang="pl-PL" altLang="pl-PL" sz="3000" b="1" i="1" dirty="0">
                  <a:solidFill>
                    <a:srgbClr val="002060"/>
                  </a:solidFill>
                  <a:latin typeface="Arial Narrow" panose="020B0606020202030204" pitchFamily="34" charset="0"/>
                  <a:cs typeface="Times New Roman" panose="02020603050405020304" pitchFamily="18" charset="0"/>
                </a:rPr>
              </a:br>
              <a:r>
                <a:rPr lang="pl-PL" altLang="pl-PL" sz="3000" b="1" i="1" dirty="0">
                  <a:solidFill>
                    <a:srgbClr val="002060"/>
                  </a:solidFill>
                  <a:latin typeface="Arial Narrow" panose="020B0606020202030204" pitchFamily="34" charset="0"/>
                  <a:cs typeface="Times New Roman" panose="02020603050405020304" pitchFamily="18" charset="0"/>
                </a:rPr>
                <a:t>i praktykowanie</a:t>
              </a:r>
              <a:endParaRPr lang="pl-PL" altLang="pl-PL" sz="2000" b="1" dirty="0">
                <a:solidFill>
                  <a:srgbClr val="002060"/>
                </a:solidFill>
                <a:latin typeface="Arial Narrow" panose="020B0606020202030204" pitchFamily="34" charset="0"/>
                <a:cs typeface="Times New Roman" panose="02020603050405020304" pitchFamily="18" charset="0"/>
              </a:endParaRPr>
            </a:p>
          </p:txBody>
        </p:sp>
      </p:grpSp>
      <p:grpSp>
        <p:nvGrpSpPr>
          <p:cNvPr id="30726" name="Group 8"/>
          <p:cNvGrpSpPr>
            <a:grpSpLocks/>
          </p:cNvGrpSpPr>
          <p:nvPr/>
        </p:nvGrpSpPr>
        <p:grpSpPr bwMode="auto">
          <a:xfrm>
            <a:off x="4211638" y="2484438"/>
            <a:ext cx="898525" cy="1220787"/>
            <a:chOff x="7636" y="8062"/>
            <a:chExt cx="2061" cy="1748"/>
          </a:xfrm>
        </p:grpSpPr>
        <p:sp>
          <p:nvSpPr>
            <p:cNvPr id="30742" name="AutoShape 9"/>
            <p:cNvSpPr>
              <a:spLocks noChangeArrowheads="1"/>
            </p:cNvSpPr>
            <p:nvPr/>
          </p:nvSpPr>
          <p:spPr bwMode="auto">
            <a:xfrm rot="-5131381">
              <a:off x="8410" y="7326"/>
              <a:ext cx="552" cy="2023"/>
            </a:xfrm>
            <a:prstGeom prst="curvedLeftArrow">
              <a:avLst>
                <a:gd name="adj1" fmla="val 73297"/>
                <a:gd name="adj2" fmla="val 146594"/>
                <a:gd name="adj3" fmla="val 33333"/>
              </a:avLst>
            </a:prstGeom>
            <a:solidFill>
              <a:srgbClr val="FFFF00"/>
            </a:solidFill>
            <a:ln w="25400">
              <a:noFill/>
              <a:miter lim="800000"/>
              <a:headEnd/>
              <a:tailEnd/>
            </a:ln>
            <a:effectLst>
              <a:prstShdw prst="shdw17" dist="17961" dir="2700000">
                <a:srgbClr val="7A5C99"/>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sp>
          <p:nvSpPr>
            <p:cNvPr id="30743" name="AutoShape 10"/>
            <p:cNvSpPr>
              <a:spLocks noChangeArrowheads="1"/>
            </p:cNvSpPr>
            <p:nvPr/>
          </p:nvSpPr>
          <p:spPr bwMode="auto">
            <a:xfrm rot="5150793">
              <a:off x="8372" y="8522"/>
              <a:ext cx="552" cy="2023"/>
            </a:xfrm>
            <a:prstGeom prst="curvedLeftArrow">
              <a:avLst>
                <a:gd name="adj1" fmla="val 73297"/>
                <a:gd name="adj2" fmla="val 146594"/>
                <a:gd name="adj3" fmla="val 33333"/>
              </a:avLst>
            </a:prstGeom>
            <a:solidFill>
              <a:srgbClr val="66CCFF"/>
            </a:solidFill>
            <a:ln w="25400">
              <a:noFill/>
              <a:miter lim="800000"/>
              <a:headEnd/>
              <a:tailEnd/>
            </a:ln>
            <a:effectLst>
              <a:prstShdw prst="shdw17" dist="17961" dir="2700000">
                <a:srgbClr val="7A5C99"/>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grpSp>
      <p:grpSp>
        <p:nvGrpSpPr>
          <p:cNvPr id="30727" name="Group 11"/>
          <p:cNvGrpSpPr>
            <a:grpSpLocks/>
          </p:cNvGrpSpPr>
          <p:nvPr/>
        </p:nvGrpSpPr>
        <p:grpSpPr bwMode="auto">
          <a:xfrm rot="9352662">
            <a:off x="1500188" y="4521200"/>
            <a:ext cx="898525" cy="1222375"/>
            <a:chOff x="7636" y="8062"/>
            <a:chExt cx="2061" cy="1748"/>
          </a:xfrm>
        </p:grpSpPr>
        <p:sp>
          <p:nvSpPr>
            <p:cNvPr id="30740" name="AutoShape 12"/>
            <p:cNvSpPr>
              <a:spLocks noChangeArrowheads="1"/>
            </p:cNvSpPr>
            <p:nvPr/>
          </p:nvSpPr>
          <p:spPr bwMode="auto">
            <a:xfrm rot="-5131381">
              <a:off x="8410" y="7326"/>
              <a:ext cx="552" cy="2023"/>
            </a:xfrm>
            <a:prstGeom prst="curvedLeftArrow">
              <a:avLst>
                <a:gd name="adj1" fmla="val 73297"/>
                <a:gd name="adj2" fmla="val 146594"/>
                <a:gd name="adj3" fmla="val 33333"/>
              </a:avLst>
            </a:prstGeom>
            <a:solidFill>
              <a:srgbClr val="00FF00"/>
            </a:solidFill>
            <a:ln w="25400">
              <a:noFill/>
              <a:miter lim="800000"/>
              <a:headEnd/>
              <a:tailEnd/>
            </a:ln>
            <a:effectLst>
              <a:prstShdw prst="shdw17" dist="17961" dir="2700000">
                <a:srgbClr val="4D004D"/>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sp>
          <p:nvSpPr>
            <p:cNvPr id="30741" name="AutoShape 13"/>
            <p:cNvSpPr>
              <a:spLocks noChangeArrowheads="1"/>
            </p:cNvSpPr>
            <p:nvPr/>
          </p:nvSpPr>
          <p:spPr bwMode="auto">
            <a:xfrm rot="5150793">
              <a:off x="8372" y="8522"/>
              <a:ext cx="552" cy="2023"/>
            </a:xfrm>
            <a:prstGeom prst="curvedLeftArrow">
              <a:avLst>
                <a:gd name="adj1" fmla="val 73297"/>
                <a:gd name="adj2" fmla="val 146594"/>
                <a:gd name="adj3" fmla="val 33333"/>
              </a:avLst>
            </a:prstGeom>
            <a:solidFill>
              <a:srgbClr val="FFFF00"/>
            </a:solidFill>
            <a:ln w="25400">
              <a:noFill/>
              <a:miter lim="800000"/>
              <a:headEnd/>
              <a:tailEnd/>
            </a:ln>
            <a:effectLst>
              <a:prstShdw prst="shdw17" dist="17961" dir="2700000">
                <a:srgbClr val="4D004D"/>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grpSp>
      <p:sp>
        <p:nvSpPr>
          <p:cNvPr id="30728" name="Rectangle 14"/>
          <p:cNvSpPr>
            <a:spLocks noGrp="1" noChangeArrowheads="1"/>
          </p:cNvSpPr>
          <p:nvPr>
            <p:ph type="title"/>
          </p:nvPr>
        </p:nvSpPr>
        <p:spPr>
          <a:xfrm>
            <a:off x="-32084" y="133002"/>
            <a:ext cx="9144000" cy="1333501"/>
          </a:xfrm>
          <a:solidFill>
            <a:srgbClr val="CCFF33"/>
          </a:solidFill>
          <a:effectLst>
            <a:prstShdw prst="shdw17" dist="17961" dir="2700000">
              <a:srgbClr val="7A991F"/>
            </a:prstShdw>
          </a:effectLst>
        </p:spPr>
        <p:txBody>
          <a:bodyPr/>
          <a:lstStyle/>
          <a:p>
            <a:r>
              <a:rPr lang="pl-PL" altLang="pl-PL" sz="3400" b="1" dirty="0">
                <a:solidFill>
                  <a:srgbClr val="000066"/>
                </a:solidFill>
                <a:latin typeface="Arial Narrow" panose="020B0606020202030204" pitchFamily="34" charset="0"/>
                <a:cs typeface="Times New Roman" pitchFamily="18" charset="0"/>
                <a:sym typeface="Wingdings" pitchFamily="2" charset="2"/>
              </a:rPr>
              <a:t>Edukacja wspomagająca rozwój: </a:t>
            </a:r>
            <a:br>
              <a:rPr lang="pl-PL" altLang="pl-PL" sz="3400" b="1" dirty="0">
                <a:solidFill>
                  <a:srgbClr val="000066"/>
                </a:solidFill>
                <a:latin typeface="Arial Narrow" panose="020B0606020202030204" pitchFamily="34" charset="0"/>
                <a:cs typeface="Times New Roman" pitchFamily="18" charset="0"/>
                <a:sym typeface="Wingdings" pitchFamily="2" charset="2"/>
              </a:rPr>
            </a:br>
            <a:r>
              <a:rPr lang="pl-PL" altLang="pl-PL" sz="3400" b="1" dirty="0">
                <a:solidFill>
                  <a:srgbClr val="FF0066"/>
                </a:solidFill>
                <a:latin typeface="Arial Black" panose="020B0A04020102020204" pitchFamily="34" charset="0"/>
                <a:cs typeface="Times New Roman" pitchFamily="18" charset="0"/>
                <a:sym typeface="Wingdings" pitchFamily="2" charset="2"/>
              </a:rPr>
              <a:t>równowaga</a:t>
            </a:r>
            <a:r>
              <a:rPr lang="pl-PL" altLang="pl-PL" sz="3400" b="1" dirty="0">
                <a:solidFill>
                  <a:srgbClr val="FF0066"/>
                </a:solidFill>
                <a:latin typeface="Arial Black" panose="020B0A04020102020204" pitchFamily="34" charset="0"/>
                <a:cs typeface="Times New Roman" pitchFamily="18" charset="0"/>
              </a:rPr>
              <a:t> dróg uczenia się</a:t>
            </a:r>
            <a:endParaRPr lang="pl-PL" altLang="pl-PL" sz="3400" b="1" dirty="0">
              <a:solidFill>
                <a:srgbClr val="FF0066"/>
              </a:solidFill>
              <a:latin typeface="Arial Black" panose="020B0A04020102020204" pitchFamily="34" charset="0"/>
              <a:cs typeface="Times New Roman" pitchFamily="18" charset="0"/>
              <a:sym typeface="Wingdings" pitchFamily="2" charset="2"/>
            </a:endParaRPr>
          </a:p>
        </p:txBody>
      </p:sp>
      <p:grpSp>
        <p:nvGrpSpPr>
          <p:cNvPr id="30729" name="Grupa 4"/>
          <p:cNvGrpSpPr>
            <a:grpSpLocks/>
          </p:cNvGrpSpPr>
          <p:nvPr/>
        </p:nvGrpSpPr>
        <p:grpSpPr bwMode="auto">
          <a:xfrm>
            <a:off x="5038725" y="2074863"/>
            <a:ext cx="3816350" cy="2232025"/>
            <a:chOff x="5038369" y="2014453"/>
            <a:chExt cx="3816424" cy="2232248"/>
          </a:xfrm>
        </p:grpSpPr>
        <p:sp>
          <p:nvSpPr>
            <p:cNvPr id="17" name="Prostokąt zaokrąglony 16"/>
            <p:cNvSpPr/>
            <p:nvPr/>
          </p:nvSpPr>
          <p:spPr bwMode="auto">
            <a:xfrm>
              <a:off x="5038369" y="2014453"/>
              <a:ext cx="3816424" cy="2232248"/>
            </a:xfrm>
            <a:prstGeom prst="roundRect">
              <a:avLst/>
            </a:prstGeom>
            <a:solidFill>
              <a:srgbClr val="66CC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endParaRPr lang="pl-PL">
                <a:latin typeface="Arial Narrow" panose="020B0606020202030204" pitchFamily="34" charset="0"/>
                <a:cs typeface="Times New Roman" panose="02020603050405020304" pitchFamily="18" charset="0"/>
              </a:endParaRPr>
            </a:p>
          </p:txBody>
        </p:sp>
        <p:sp>
          <p:nvSpPr>
            <p:cNvPr id="139268" name="Text Box 4"/>
            <p:cNvSpPr txBox="1">
              <a:spLocks noChangeArrowheads="1"/>
            </p:cNvSpPr>
            <p:nvPr/>
          </p:nvSpPr>
          <p:spPr bwMode="auto">
            <a:xfrm>
              <a:off x="5241606" y="2131246"/>
              <a:ext cx="3409950" cy="1998663"/>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r>
                <a:rPr lang="pl-PL" altLang="pl-PL" sz="2800" b="1" dirty="0">
                  <a:solidFill>
                    <a:srgbClr val="002060"/>
                  </a:solidFill>
                  <a:latin typeface="Arial Narrow" panose="020B0606020202030204" pitchFamily="34" charset="0"/>
                  <a:cs typeface="Times New Roman" panose="02020603050405020304" pitchFamily="18" charset="0"/>
                </a:rPr>
                <a:t>PRZEKAZ SPOŁECZNY </a:t>
              </a:r>
            </a:p>
            <a:p>
              <a:pPr algn="ctr" eaLnBrk="1" hangingPunct="1">
                <a:spcBef>
                  <a:spcPts val="0"/>
                </a:spcBef>
                <a:spcAft>
                  <a:spcPts val="600"/>
                </a:spcAft>
                <a:defRPr/>
              </a:pPr>
              <a:r>
                <a:rPr lang="pl-PL" altLang="pl-PL" sz="3000" b="1" i="1" dirty="0">
                  <a:solidFill>
                    <a:srgbClr val="002060"/>
                  </a:solidFill>
                  <a:latin typeface="Arial Narrow" panose="020B0606020202030204" pitchFamily="34" charset="0"/>
                  <a:cs typeface="Times New Roman" panose="02020603050405020304" pitchFamily="18" charset="0"/>
                </a:rPr>
                <a:t>podawanie </a:t>
              </a:r>
              <a:br>
                <a:rPr lang="pl-PL" altLang="pl-PL" sz="3000" b="1" i="1" dirty="0">
                  <a:solidFill>
                    <a:srgbClr val="002060"/>
                  </a:solidFill>
                  <a:latin typeface="Arial Narrow" panose="020B0606020202030204" pitchFamily="34" charset="0"/>
                  <a:cs typeface="Times New Roman" panose="02020603050405020304" pitchFamily="18" charset="0"/>
                </a:rPr>
              </a:br>
              <a:r>
                <a:rPr lang="pl-PL" altLang="pl-PL" sz="3000" b="1" i="1" dirty="0">
                  <a:solidFill>
                    <a:srgbClr val="002060"/>
                  </a:solidFill>
                  <a:latin typeface="Arial Narrow" panose="020B0606020202030204" pitchFamily="34" charset="0"/>
                  <a:cs typeface="Times New Roman" panose="02020603050405020304" pitchFamily="18" charset="0"/>
                </a:rPr>
                <a:t>i przyswajanie</a:t>
              </a:r>
              <a:endParaRPr lang="pl-PL" altLang="pl-PL" sz="3000" b="1" dirty="0">
                <a:solidFill>
                  <a:srgbClr val="002060"/>
                </a:solidFill>
                <a:latin typeface="Arial Narrow" panose="020B0606020202030204" pitchFamily="34" charset="0"/>
                <a:cs typeface="Times New Roman" panose="02020603050405020304" pitchFamily="18" charset="0"/>
              </a:endParaRPr>
            </a:p>
            <a:p>
              <a:pPr eaLnBrk="1" hangingPunct="1">
                <a:spcBef>
                  <a:spcPts val="0"/>
                </a:spcBef>
                <a:spcAft>
                  <a:spcPts val="600"/>
                </a:spcAft>
                <a:defRPr/>
              </a:pPr>
              <a:endParaRPr lang="pl-PL" altLang="pl-PL" sz="2000" b="1" dirty="0">
                <a:solidFill>
                  <a:srgbClr val="002060"/>
                </a:solidFill>
                <a:latin typeface="Arial Narrow" panose="020B0606020202030204" pitchFamily="34" charset="0"/>
                <a:cs typeface="Times New Roman" panose="02020603050405020304" pitchFamily="18" charset="0"/>
              </a:endParaRPr>
            </a:p>
          </p:txBody>
        </p:sp>
      </p:grpSp>
      <p:grpSp>
        <p:nvGrpSpPr>
          <p:cNvPr id="6" name="Grupa 5"/>
          <p:cNvGrpSpPr/>
          <p:nvPr/>
        </p:nvGrpSpPr>
        <p:grpSpPr>
          <a:xfrm>
            <a:off x="2767253" y="4410746"/>
            <a:ext cx="3816424" cy="2232248"/>
            <a:chOff x="2547488" y="4625752"/>
            <a:chExt cx="3816424" cy="2232248"/>
          </a:xfrm>
          <a:solidFill>
            <a:srgbClr val="66FF33"/>
          </a:solidFill>
        </p:grpSpPr>
        <p:sp>
          <p:nvSpPr>
            <p:cNvPr id="18" name="Prostokąt zaokrąglony 17"/>
            <p:cNvSpPr/>
            <p:nvPr/>
          </p:nvSpPr>
          <p:spPr bwMode="auto">
            <a:xfrm>
              <a:off x="2547488" y="4625752"/>
              <a:ext cx="3816424" cy="2232248"/>
            </a:xfrm>
            <a:prstGeom prst="round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endParaRPr lang="pl-PL">
                <a:latin typeface="Arial Narrow" panose="020B0606020202030204" pitchFamily="34" charset="0"/>
                <a:cs typeface="Times New Roman" panose="02020603050405020304" pitchFamily="18" charset="0"/>
              </a:endParaRPr>
            </a:p>
          </p:txBody>
        </p:sp>
        <p:sp>
          <p:nvSpPr>
            <p:cNvPr id="139266" name="Text Box 2"/>
            <p:cNvSpPr txBox="1">
              <a:spLocks noChangeArrowheads="1"/>
            </p:cNvSpPr>
            <p:nvPr/>
          </p:nvSpPr>
          <p:spPr bwMode="auto">
            <a:xfrm>
              <a:off x="2727706" y="4810807"/>
              <a:ext cx="3455988" cy="1862138"/>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spcBef>
                  <a:spcPts val="0"/>
                </a:spcBef>
                <a:spcAft>
                  <a:spcPts val="600"/>
                </a:spcAft>
                <a:defRPr/>
              </a:pPr>
              <a:r>
                <a:rPr lang="pl-PL" altLang="pl-PL" sz="3600" b="1" dirty="0">
                  <a:solidFill>
                    <a:srgbClr val="002060"/>
                  </a:solidFill>
                  <a:latin typeface="Arial Narrow" panose="020B0606020202030204" pitchFamily="34" charset="0"/>
                  <a:cs typeface="Times New Roman" panose="02020603050405020304" pitchFamily="18" charset="0"/>
                </a:rPr>
                <a:t>REFLEKSJA</a:t>
              </a:r>
            </a:p>
            <a:p>
              <a:pPr algn="ctr" eaLnBrk="1" hangingPunct="1">
                <a:spcBef>
                  <a:spcPts val="0"/>
                </a:spcBef>
                <a:spcAft>
                  <a:spcPts val="600"/>
                </a:spcAft>
                <a:defRPr/>
              </a:pPr>
              <a:r>
                <a:rPr lang="pl-PL" altLang="pl-PL" sz="3200" b="1" i="1" dirty="0">
                  <a:solidFill>
                    <a:srgbClr val="002060"/>
                  </a:solidFill>
                  <a:latin typeface="Arial Narrow" panose="020B0606020202030204" pitchFamily="34" charset="0"/>
                  <a:cs typeface="Times New Roman" panose="02020603050405020304" pitchFamily="18" charset="0"/>
                </a:rPr>
                <a:t>zastanawianie się ocenianie</a:t>
              </a:r>
              <a:endParaRPr lang="pl-PL" altLang="pl-PL" sz="1600" b="1" dirty="0">
                <a:solidFill>
                  <a:srgbClr val="002060"/>
                </a:solidFill>
                <a:latin typeface="Arial Narrow" panose="020B0606020202030204" pitchFamily="34" charset="0"/>
                <a:cs typeface="Times New Roman" panose="02020603050405020304" pitchFamily="18" charset="0"/>
              </a:endParaRPr>
            </a:p>
          </p:txBody>
        </p:sp>
      </p:grpSp>
      <p:grpSp>
        <p:nvGrpSpPr>
          <p:cNvPr id="30731" name="Group 11"/>
          <p:cNvGrpSpPr>
            <a:grpSpLocks/>
          </p:cNvGrpSpPr>
          <p:nvPr/>
        </p:nvGrpSpPr>
        <p:grpSpPr bwMode="auto">
          <a:xfrm rot="1377974" flipH="1">
            <a:off x="6961188" y="4516438"/>
            <a:ext cx="896937" cy="1222375"/>
            <a:chOff x="7636" y="8062"/>
            <a:chExt cx="2061" cy="1748"/>
          </a:xfrm>
        </p:grpSpPr>
        <p:sp>
          <p:nvSpPr>
            <p:cNvPr id="30732" name="AutoShape 12"/>
            <p:cNvSpPr>
              <a:spLocks noChangeArrowheads="1"/>
            </p:cNvSpPr>
            <p:nvPr/>
          </p:nvSpPr>
          <p:spPr bwMode="auto">
            <a:xfrm rot="-5131381">
              <a:off x="8410" y="7326"/>
              <a:ext cx="552" cy="2023"/>
            </a:xfrm>
            <a:prstGeom prst="curvedLeftArrow">
              <a:avLst>
                <a:gd name="adj1" fmla="val 73297"/>
                <a:gd name="adj2" fmla="val 146594"/>
                <a:gd name="adj3" fmla="val 33333"/>
              </a:avLst>
            </a:prstGeom>
            <a:solidFill>
              <a:srgbClr val="66CCFF"/>
            </a:solidFill>
            <a:ln w="25400">
              <a:noFill/>
              <a:miter lim="800000"/>
              <a:headEnd/>
              <a:tailEnd/>
            </a:ln>
            <a:effectLst>
              <a:prstShdw prst="shdw17" dist="17961" dir="2700000">
                <a:srgbClr val="4D004D"/>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sp>
          <p:nvSpPr>
            <p:cNvPr id="30733" name="AutoShape 13"/>
            <p:cNvSpPr>
              <a:spLocks noChangeArrowheads="1"/>
            </p:cNvSpPr>
            <p:nvPr/>
          </p:nvSpPr>
          <p:spPr bwMode="auto">
            <a:xfrm rot="5150793">
              <a:off x="8372" y="8522"/>
              <a:ext cx="552" cy="2023"/>
            </a:xfrm>
            <a:prstGeom prst="curvedLeftArrow">
              <a:avLst>
                <a:gd name="adj1" fmla="val 73297"/>
                <a:gd name="adj2" fmla="val 146594"/>
                <a:gd name="adj3" fmla="val 33333"/>
              </a:avLst>
            </a:prstGeom>
            <a:solidFill>
              <a:srgbClr val="00FF00"/>
            </a:solidFill>
            <a:ln w="25400">
              <a:noFill/>
              <a:miter lim="800000"/>
              <a:headEnd/>
              <a:tailEnd/>
            </a:ln>
            <a:effectLst>
              <a:prstShdw prst="shdw17" dist="17961" dir="2700000">
                <a:srgbClr val="4D004D"/>
              </a:prstShdw>
            </a:effectLst>
          </p:spPr>
          <p:txBody>
            <a:bodyPr/>
            <a:lstStyle/>
            <a:p>
              <a:pPr algn="r" eaLnBrk="1" hangingPunct="1"/>
              <a:endParaRPr lang="pl-PL" altLang="pl-PL" b="1">
                <a:latin typeface="Arial Narrow" panose="020B0606020202030204" pitchFamily="34" charset="0"/>
                <a:cs typeface="Times New Roman"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rostokąt 6"/>
          <p:cNvSpPr>
            <a:spLocks noChangeArrowheads="1"/>
          </p:cNvSpPr>
          <p:nvPr/>
        </p:nvSpPr>
        <p:spPr bwMode="auto">
          <a:xfrm>
            <a:off x="-74613" y="-14288"/>
            <a:ext cx="9218613" cy="6858001"/>
          </a:xfrm>
          <a:prstGeom prst="rect">
            <a:avLst/>
          </a:prstGeom>
          <a:solidFill>
            <a:srgbClr val="CCFF33"/>
          </a:solidFill>
          <a:ln w="9525" algn="ctr">
            <a:solidFill>
              <a:srgbClr val="CCFF33"/>
            </a:solidFill>
            <a:round/>
            <a:headEnd/>
            <a:tailEnd/>
          </a:ln>
        </p:spPr>
        <p:txBody>
          <a:bodyPr/>
          <a:lstStyle/>
          <a:p>
            <a:pPr algn="ctr" eaLnBrk="1" hangingPunct="1"/>
            <a:endParaRPr lang="pl-PL" altLang="pl-PL"/>
          </a:p>
        </p:txBody>
      </p:sp>
      <p:pic>
        <p:nvPicPr>
          <p:cNvPr id="7171" name="Picture 7" descr="012"/>
          <p:cNvPicPr>
            <a:picLocks noChangeAspect="1" noChangeArrowheads="1"/>
          </p:cNvPicPr>
          <p:nvPr/>
        </p:nvPicPr>
        <p:blipFill>
          <a:blip r:embed="rId2" cstate="print"/>
          <a:srcRect/>
          <a:stretch>
            <a:fillRect/>
          </a:stretch>
        </p:blipFill>
        <p:spPr bwMode="auto">
          <a:xfrm rot="-733786">
            <a:off x="53975" y="-215900"/>
            <a:ext cx="2725738" cy="3905250"/>
          </a:xfrm>
          <a:prstGeom prst="rect">
            <a:avLst/>
          </a:prstGeom>
          <a:noFill/>
          <a:ln w="9525">
            <a:noFill/>
            <a:miter lim="800000"/>
            <a:headEnd/>
            <a:tailEnd/>
          </a:ln>
        </p:spPr>
      </p:pic>
      <p:pic>
        <p:nvPicPr>
          <p:cNvPr id="7172" name="zImage" descr="015"/>
          <p:cNvPicPr>
            <a:picLocks noChangeAspect="1" noChangeArrowheads="1"/>
          </p:cNvPicPr>
          <p:nvPr/>
        </p:nvPicPr>
        <p:blipFill>
          <a:blip r:embed="rId3" cstate="print"/>
          <a:srcRect/>
          <a:stretch>
            <a:fillRect/>
          </a:stretch>
        </p:blipFill>
        <p:spPr bwMode="auto">
          <a:xfrm>
            <a:off x="-79375" y="2867025"/>
            <a:ext cx="2635250" cy="4005263"/>
          </a:xfrm>
          <a:prstGeom prst="rect">
            <a:avLst/>
          </a:prstGeom>
          <a:noFill/>
          <a:ln w="9525">
            <a:noFill/>
            <a:miter lim="800000"/>
            <a:headEnd/>
            <a:tailEnd/>
          </a:ln>
        </p:spPr>
      </p:pic>
      <p:pic>
        <p:nvPicPr>
          <p:cNvPr id="7173" name="Picture 4" descr="Ooo, jakie to fajne, a jakie to"/>
          <p:cNvPicPr>
            <a:picLocks noChangeAspect="1" noChangeArrowheads="1" noCrop="1"/>
          </p:cNvPicPr>
          <p:nvPr/>
        </p:nvPicPr>
        <p:blipFill>
          <a:blip r:embed="rId4" cstate="print"/>
          <a:srcRect/>
          <a:stretch>
            <a:fillRect/>
          </a:stretch>
        </p:blipFill>
        <p:spPr bwMode="auto">
          <a:xfrm>
            <a:off x="5938838" y="50800"/>
            <a:ext cx="3206750" cy="4786313"/>
          </a:xfrm>
          <a:prstGeom prst="rect">
            <a:avLst/>
          </a:prstGeom>
          <a:noFill/>
          <a:ln w="9525">
            <a:noFill/>
            <a:miter lim="800000"/>
            <a:headEnd/>
            <a:tailEnd/>
          </a:ln>
        </p:spPr>
      </p:pic>
      <p:pic>
        <p:nvPicPr>
          <p:cNvPr id="7174" name="Picture 5" descr="tata, niemowlę, komputer">
            <a:hlinkClick r:id="rId5" tooltip="&quot;Pokaż zdjęcie&quot;"/>
          </p:cNvPr>
          <p:cNvPicPr>
            <a:picLocks noChangeAspect="1" noChangeArrowheads="1"/>
          </p:cNvPicPr>
          <p:nvPr/>
        </p:nvPicPr>
        <p:blipFill>
          <a:blip r:embed="rId6" cstate="print"/>
          <a:srcRect/>
          <a:stretch>
            <a:fillRect/>
          </a:stretch>
        </p:blipFill>
        <p:spPr bwMode="auto">
          <a:xfrm rot="446322">
            <a:off x="2427288" y="3055938"/>
            <a:ext cx="6246812" cy="3884612"/>
          </a:xfrm>
          <a:prstGeom prst="rect">
            <a:avLst/>
          </a:prstGeom>
          <a:noFill/>
          <a:ln w="9525">
            <a:noFill/>
            <a:miter lim="800000"/>
            <a:headEnd/>
            <a:tailEnd/>
          </a:ln>
          <a:effectLst>
            <a:outerShdw dist="45791" dir="19578596" algn="ctr" rotWithShape="0">
              <a:srgbClr val="3333CC"/>
            </a:outerShdw>
          </a:effectLst>
        </p:spPr>
      </p:pic>
      <p:sp>
        <p:nvSpPr>
          <p:cNvPr id="2" name="pole tekstowe 1"/>
          <p:cNvSpPr txBox="1"/>
          <p:nvPr/>
        </p:nvSpPr>
        <p:spPr>
          <a:xfrm rot="20702998">
            <a:off x="2410764" y="225323"/>
            <a:ext cx="3673186" cy="1938992"/>
          </a:xfrm>
          <a:prstGeom prst="rect">
            <a:avLst/>
          </a:prstGeom>
          <a:noFill/>
          <a:ln>
            <a:noFill/>
          </a:ln>
          <a:effectLst>
            <a:innerShdw blurRad="114300">
              <a:prstClr val="black"/>
            </a:innerShdw>
          </a:effectLst>
        </p:spPr>
        <p:txBody>
          <a:bodyPr>
            <a:spAutoFit/>
          </a:bodyPr>
          <a:lstStyle/>
          <a:p>
            <a:pPr algn="ctr">
              <a:spcAft>
                <a:spcPts val="1200"/>
              </a:spcAft>
              <a:defRPr/>
            </a:pPr>
            <a:r>
              <a:rPr lang="pl-PL"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pl-PL" sz="4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pl-PL" sz="4000" b="1" dirty="0">
                <a:solidFill>
                  <a:srgbClr val="002060"/>
                </a:solidFill>
                <a:latin typeface="Arial Black" panose="020B0A04020102020204" pitchFamily="34" charset="0"/>
                <a:cs typeface="Times New Roman" panose="02020603050405020304" pitchFamily="18" charset="0"/>
              </a:rPr>
              <a:t>Świat się zmienia </a:t>
            </a:r>
            <a:r>
              <a:rPr lang="pl-PL"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pl-PL"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924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5"/>
          <p:cNvGrpSpPr>
            <a:grpSpLocks/>
          </p:cNvGrpSpPr>
          <p:nvPr/>
        </p:nvGrpSpPr>
        <p:grpSpPr bwMode="auto">
          <a:xfrm>
            <a:off x="4965700" y="4857750"/>
            <a:ext cx="3665538" cy="1450975"/>
            <a:chOff x="3104" y="2542"/>
            <a:chExt cx="2316" cy="914"/>
          </a:xfrm>
        </p:grpSpPr>
        <p:sp>
          <p:nvSpPr>
            <p:cNvPr id="31770" name="AutoShape 6"/>
            <p:cNvSpPr>
              <a:spLocks noChangeArrowheads="1"/>
            </p:cNvSpPr>
            <p:nvPr/>
          </p:nvSpPr>
          <p:spPr bwMode="auto">
            <a:xfrm>
              <a:off x="3104" y="2542"/>
              <a:ext cx="1089" cy="914"/>
            </a:xfrm>
            <a:prstGeom prst="triangle">
              <a:avLst>
                <a:gd name="adj" fmla="val 50000"/>
              </a:avLst>
            </a:prstGeom>
            <a:gradFill rotWithShape="0">
              <a:gsLst>
                <a:gs pos="0">
                  <a:srgbClr val="007600"/>
                </a:gs>
                <a:gs pos="50000">
                  <a:srgbClr val="00FF00"/>
                </a:gs>
                <a:gs pos="100000">
                  <a:srgbClr val="0076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sp>
          <p:nvSpPr>
            <p:cNvPr id="31771" name="AutoShape 7"/>
            <p:cNvSpPr>
              <a:spLocks noChangeArrowheads="1"/>
            </p:cNvSpPr>
            <p:nvPr/>
          </p:nvSpPr>
          <p:spPr bwMode="auto">
            <a:xfrm>
              <a:off x="4331" y="2542"/>
              <a:ext cx="1089" cy="914"/>
            </a:xfrm>
            <a:prstGeom prst="triangle">
              <a:avLst>
                <a:gd name="adj" fmla="val 50000"/>
              </a:avLst>
            </a:prstGeom>
            <a:gradFill rotWithShape="0">
              <a:gsLst>
                <a:gs pos="0">
                  <a:srgbClr val="007600"/>
                </a:gs>
                <a:gs pos="50000">
                  <a:srgbClr val="00FF00"/>
                </a:gs>
                <a:gs pos="100000">
                  <a:srgbClr val="0076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grpSp>
      <p:sp>
        <p:nvSpPr>
          <p:cNvPr id="12294" name="Text Box 9"/>
          <p:cNvSpPr txBox="1">
            <a:spLocks noChangeArrowheads="1"/>
          </p:cNvSpPr>
          <p:nvPr/>
        </p:nvSpPr>
        <p:spPr bwMode="auto">
          <a:xfrm>
            <a:off x="107950" y="3171825"/>
            <a:ext cx="4170363" cy="2038350"/>
          </a:xfrm>
          <a:prstGeom prst="rect">
            <a:avLst/>
          </a:prstGeom>
          <a:noFill/>
          <a:ln w="9525">
            <a:noFill/>
            <a:miter lim="800000"/>
            <a:headEnd/>
            <a:tailEnd/>
          </a:ln>
        </p:spPr>
        <p:txBody>
          <a:bodyPr/>
          <a:lstStyle/>
          <a:p>
            <a:pPr eaLnBrk="1" hangingPunct="1">
              <a:buClr>
                <a:schemeClr val="bg2"/>
              </a:buClr>
              <a:buSzPct val="75000"/>
              <a:buFont typeface="Wingdings" pitchFamily="2" charset="2"/>
              <a:buNone/>
            </a:pPr>
            <a:r>
              <a:rPr lang="pl-PL" altLang="pl-PL" sz="2400" b="1" dirty="0">
                <a:solidFill>
                  <a:srgbClr val="002060"/>
                </a:solidFill>
                <a:latin typeface="Arial Black" panose="020B0A04020102020204" pitchFamily="34" charset="0"/>
                <a:cs typeface="Times New Roman" pitchFamily="18" charset="0"/>
              </a:rPr>
              <a:t>ZASOBY indywidualne:</a:t>
            </a:r>
          </a:p>
          <a:p>
            <a:pPr eaLnBrk="1" hangingPunct="1">
              <a:buClr>
                <a:schemeClr val="bg2"/>
              </a:buClr>
              <a:buSzPct val="75000"/>
            </a:pPr>
            <a:r>
              <a:rPr lang="pl-PL" altLang="pl-PL" sz="2400" b="1" dirty="0">
                <a:solidFill>
                  <a:srgbClr val="FF0066"/>
                </a:solidFill>
                <a:latin typeface="Arial Black" panose="020B0A04020102020204" pitchFamily="34" charset="0"/>
                <a:cs typeface="Times New Roman" pitchFamily="18" charset="0"/>
              </a:rPr>
              <a:t>własne doświadczenie,</a:t>
            </a:r>
            <a:br>
              <a:rPr lang="pl-PL" altLang="pl-PL" sz="2400" b="1" dirty="0">
                <a:solidFill>
                  <a:srgbClr val="FF0066"/>
                </a:solidFill>
                <a:latin typeface="Arial Black" panose="020B0A04020102020204" pitchFamily="34" charset="0"/>
                <a:cs typeface="Times New Roman" pitchFamily="18" charset="0"/>
              </a:rPr>
            </a:br>
            <a:r>
              <a:rPr lang="pl-PL" altLang="pl-PL" sz="2400" b="1" dirty="0">
                <a:solidFill>
                  <a:srgbClr val="002060"/>
                </a:solidFill>
                <a:latin typeface="Arial Narrow" panose="020B0606020202030204" pitchFamily="34" charset="0"/>
                <a:cs typeface="Times New Roman" pitchFamily="18" charset="0"/>
              </a:rPr>
              <a:t>wiedza, umiejętności, cechy osobowości, talenty, deficyty, ograniczenia</a:t>
            </a:r>
          </a:p>
          <a:p>
            <a:pPr eaLnBrk="1" hangingPunct="1">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eaLnBrk="1" hangingPunct="1">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a:p>
            <a:pPr>
              <a:buClr>
                <a:schemeClr val="bg2"/>
              </a:buClr>
              <a:buSzPct val="75000"/>
              <a:buFont typeface="Wingdings" pitchFamily="2" charset="2"/>
              <a:buNone/>
            </a:pPr>
            <a:endParaRPr lang="pl-PL" altLang="pl-PL" sz="2400" b="1" dirty="0">
              <a:solidFill>
                <a:srgbClr val="002060"/>
              </a:solidFill>
              <a:latin typeface="Arial Narrow" panose="020B0606020202030204" pitchFamily="34" charset="0"/>
              <a:cs typeface="Times New Roman" pitchFamily="18" charset="0"/>
            </a:endParaRPr>
          </a:p>
        </p:txBody>
      </p:sp>
      <p:sp>
        <p:nvSpPr>
          <p:cNvPr id="12295" name="Text Box 10" descr="Dąb"/>
          <p:cNvSpPr txBox="1">
            <a:spLocks noChangeArrowheads="1"/>
          </p:cNvSpPr>
          <p:nvPr/>
        </p:nvSpPr>
        <p:spPr bwMode="auto">
          <a:xfrm>
            <a:off x="4598988" y="4354513"/>
            <a:ext cx="4365625" cy="1076325"/>
          </a:xfrm>
          <a:prstGeom prst="rect">
            <a:avLst/>
          </a:prstGeom>
          <a:blipFill dpi="0" rotWithShape="0">
            <a:blip r:embed="rId3"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a:spAutoFit/>
            <a:flatTx/>
          </a:bodyPr>
          <a:lstStyle/>
          <a:p>
            <a:pPr algn="ctr">
              <a:buClr>
                <a:schemeClr val="bg2"/>
              </a:buClr>
              <a:buSzPct val="75000"/>
              <a:buFont typeface="Wingdings" pitchFamily="2" charset="2"/>
              <a:buNone/>
            </a:pPr>
            <a:r>
              <a:rPr lang="pl-PL" altLang="pl-PL" sz="3200" b="1">
                <a:solidFill>
                  <a:srgbClr val="002060"/>
                </a:solidFill>
                <a:latin typeface="Arial Narrow" panose="020B0606020202030204" pitchFamily="34" charset="0"/>
                <a:cs typeface="Times New Roman" pitchFamily="18" charset="0"/>
              </a:rPr>
              <a:t>Posiadane kompetencje </a:t>
            </a:r>
            <a:br>
              <a:rPr lang="pl-PL" altLang="pl-PL" sz="3200" b="1">
                <a:solidFill>
                  <a:srgbClr val="002060"/>
                </a:solidFill>
                <a:latin typeface="Arial Narrow" panose="020B0606020202030204" pitchFamily="34" charset="0"/>
                <a:cs typeface="Times New Roman" pitchFamily="18" charset="0"/>
              </a:rPr>
            </a:br>
            <a:r>
              <a:rPr lang="pl-PL" altLang="pl-PL" sz="3200" b="1">
                <a:solidFill>
                  <a:srgbClr val="002060"/>
                </a:solidFill>
                <a:latin typeface="Arial Narrow" panose="020B0606020202030204" pitchFamily="34" charset="0"/>
                <a:cs typeface="Times New Roman" pitchFamily="18" charset="0"/>
              </a:rPr>
              <a:t>i możliwości rozwoju</a:t>
            </a:r>
          </a:p>
        </p:txBody>
      </p:sp>
      <p:grpSp>
        <p:nvGrpSpPr>
          <p:cNvPr id="12296" name="Grupa 2"/>
          <p:cNvGrpSpPr>
            <a:grpSpLocks/>
          </p:cNvGrpSpPr>
          <p:nvPr/>
        </p:nvGrpSpPr>
        <p:grpSpPr bwMode="auto">
          <a:xfrm>
            <a:off x="4454525" y="3265488"/>
            <a:ext cx="2452688" cy="1120775"/>
            <a:chOff x="4159449" y="3276600"/>
            <a:chExt cx="4679384" cy="609600"/>
          </a:xfrm>
        </p:grpSpPr>
        <p:sp>
          <p:nvSpPr>
            <p:cNvPr id="31768" name="Rectangle 12" descr="Amarantowa siateczka"/>
            <p:cNvSpPr>
              <a:spLocks noChangeArrowheads="1"/>
            </p:cNvSpPr>
            <p:nvPr/>
          </p:nvSpPr>
          <p:spPr bwMode="auto">
            <a:xfrm>
              <a:off x="4437883" y="3276600"/>
              <a:ext cx="4114799" cy="609600"/>
            </a:xfrm>
            <a:prstGeom prst="rect">
              <a:avLst/>
            </a:prstGeom>
            <a:blipFill dpi="0" rotWithShape="0">
              <a:blip r:embed="rId4"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9900CC"/>
              </a:extrusionClr>
            </a:sp3d>
          </p:spPr>
          <p:txBody>
            <a:bodyPr wrap="none" anchor="ctr">
              <a:flatTx/>
            </a:bodyPr>
            <a:lstStyle/>
            <a:p>
              <a:pPr algn="ctr" eaLnBrk="1" hangingPunct="1">
                <a:buClr>
                  <a:schemeClr val="bg2"/>
                </a:buClr>
                <a:buSzPct val="75000"/>
                <a:buFont typeface="Wingdings" pitchFamily="2" charset="2"/>
                <a:buNone/>
              </a:pPr>
              <a:endParaRPr lang="pl-PL" altLang="pl-PL" sz="2400">
                <a:solidFill>
                  <a:srgbClr val="002060"/>
                </a:solidFill>
                <a:latin typeface="Arial Narrow" panose="020B0606020202030204" pitchFamily="34" charset="0"/>
                <a:cs typeface="Times New Roman" pitchFamily="18" charset="0"/>
              </a:endParaRPr>
            </a:p>
          </p:txBody>
        </p:sp>
        <p:sp>
          <p:nvSpPr>
            <p:cNvPr id="31769" name="Text Box 13"/>
            <p:cNvSpPr txBox="1">
              <a:spLocks noChangeArrowheads="1"/>
            </p:cNvSpPr>
            <p:nvPr/>
          </p:nvSpPr>
          <p:spPr bwMode="auto">
            <a:xfrm>
              <a:off x="4159449" y="3336925"/>
              <a:ext cx="4679384" cy="418506"/>
            </a:xfrm>
            <a:prstGeom prst="rect">
              <a:avLst/>
            </a:prstGeom>
            <a:noFill/>
            <a:ln w="9525">
              <a:noFill/>
              <a:miter lim="800000"/>
              <a:headEnd/>
              <a:tailEnd/>
            </a:ln>
          </p:spPr>
          <p:txBody>
            <a:bodyPr>
              <a:spAutoFit/>
            </a:bodyPr>
            <a:lstStyle/>
            <a:p>
              <a:pPr algn="ctr" eaLnBrk="1" hangingPunct="1">
                <a:spcBef>
                  <a:spcPct val="50000"/>
                </a:spcBef>
                <a:buClr>
                  <a:schemeClr val="bg2"/>
                </a:buClr>
                <a:buSzPct val="75000"/>
                <a:buFont typeface="Wingdings" pitchFamily="2" charset="2"/>
                <a:buNone/>
              </a:pPr>
              <a:r>
                <a:rPr lang="pl-PL" altLang="pl-PL" sz="2200" b="1">
                  <a:solidFill>
                    <a:schemeClr val="bg1"/>
                  </a:solidFill>
                  <a:latin typeface="Arial Narrow" panose="020B0606020202030204" pitchFamily="34" charset="0"/>
                  <a:cs typeface="Times New Roman" pitchFamily="18" charset="0"/>
                </a:rPr>
                <a:t>OGRANICZENIE SPRAWNOŚCI</a:t>
              </a:r>
            </a:p>
          </p:txBody>
        </p:sp>
      </p:grpSp>
      <p:sp>
        <p:nvSpPr>
          <p:cNvPr id="12297" name="Text Box 15"/>
          <p:cNvSpPr txBox="1">
            <a:spLocks noChangeArrowheads="1"/>
          </p:cNvSpPr>
          <p:nvPr/>
        </p:nvSpPr>
        <p:spPr bwMode="auto">
          <a:xfrm>
            <a:off x="74922" y="1439409"/>
            <a:ext cx="3271838" cy="1643516"/>
          </a:xfrm>
          <a:prstGeom prst="rect">
            <a:avLst/>
          </a:prstGeom>
          <a:noFill/>
          <a:ln w="9525">
            <a:noFill/>
            <a:miter lim="800000"/>
            <a:headEnd/>
            <a:tailEnd/>
          </a:ln>
        </p:spPr>
        <p:txBody>
          <a:bodyPr/>
          <a:lstStyle/>
          <a:p>
            <a:pPr>
              <a:buClr>
                <a:schemeClr val="bg2"/>
              </a:buClr>
              <a:buSzPct val="75000"/>
              <a:buFont typeface="Wingdings" pitchFamily="2" charset="2"/>
              <a:buNone/>
            </a:pPr>
            <a:r>
              <a:rPr lang="pl-PL" altLang="pl-PL" sz="2400" b="1" dirty="0">
                <a:solidFill>
                  <a:srgbClr val="002060"/>
                </a:solidFill>
                <a:latin typeface="Arial Black" panose="020B0A04020102020204" pitchFamily="34" charset="0"/>
                <a:cs typeface="Times New Roman" pitchFamily="18" charset="0"/>
              </a:rPr>
              <a:t>OBCIĄŻENIA: </a:t>
            </a:r>
            <a:br>
              <a:rPr lang="pl-PL" altLang="pl-PL" sz="2400" b="1" dirty="0">
                <a:solidFill>
                  <a:srgbClr val="002060"/>
                </a:solidFill>
                <a:latin typeface="Arial Black" panose="020B0A04020102020204" pitchFamily="34" charset="0"/>
                <a:cs typeface="Times New Roman" pitchFamily="18" charset="0"/>
              </a:rPr>
            </a:br>
            <a:r>
              <a:rPr lang="pl-PL" altLang="pl-PL" sz="2400" b="1" dirty="0">
                <a:solidFill>
                  <a:srgbClr val="FF0066"/>
                </a:solidFill>
                <a:latin typeface="Arial Black" panose="020B0A04020102020204" pitchFamily="34" charset="0"/>
                <a:cs typeface="Times New Roman" pitchFamily="18" charset="0"/>
              </a:rPr>
              <a:t>wyzwania</a:t>
            </a:r>
            <a:r>
              <a:rPr lang="pl-PL" altLang="pl-PL" sz="2400" b="1" dirty="0">
                <a:solidFill>
                  <a:srgbClr val="002060"/>
                </a:solidFill>
                <a:latin typeface="Arial Black" panose="020B0A04020102020204" pitchFamily="34" charset="0"/>
                <a:cs typeface="Times New Roman" pitchFamily="18" charset="0"/>
              </a:rPr>
              <a:t>, </a:t>
            </a:r>
            <a:r>
              <a:rPr lang="pl-PL" altLang="pl-PL" sz="2400" b="1" dirty="0">
                <a:solidFill>
                  <a:srgbClr val="002060"/>
                </a:solidFill>
                <a:latin typeface="Arial Narrow" panose="020B0606020202030204" pitchFamily="34" charset="0"/>
                <a:cs typeface="Times New Roman" pitchFamily="18" charset="0"/>
              </a:rPr>
              <a:t>wymagania, obciążenia, obowiązki</a:t>
            </a:r>
          </a:p>
        </p:txBody>
      </p:sp>
      <p:grpSp>
        <p:nvGrpSpPr>
          <p:cNvPr id="31751" name="Group 16"/>
          <p:cNvGrpSpPr>
            <a:grpSpLocks/>
          </p:cNvGrpSpPr>
          <p:nvPr/>
        </p:nvGrpSpPr>
        <p:grpSpPr bwMode="auto">
          <a:xfrm>
            <a:off x="4751388" y="1185863"/>
            <a:ext cx="4213225" cy="1985962"/>
            <a:chOff x="3061" y="693"/>
            <a:chExt cx="2485" cy="1371"/>
          </a:xfrm>
        </p:grpSpPr>
        <p:grpSp>
          <p:nvGrpSpPr>
            <p:cNvPr id="31757" name="Group 17"/>
            <p:cNvGrpSpPr>
              <a:grpSpLocks/>
            </p:cNvGrpSpPr>
            <p:nvPr/>
          </p:nvGrpSpPr>
          <p:grpSpPr bwMode="auto">
            <a:xfrm>
              <a:off x="3513" y="1089"/>
              <a:ext cx="1355" cy="962"/>
              <a:chOff x="3513" y="1212"/>
              <a:chExt cx="1355" cy="962"/>
            </a:xfrm>
          </p:grpSpPr>
          <p:sp>
            <p:nvSpPr>
              <p:cNvPr id="31766" name="Rectangle 18" descr="Granit"/>
              <p:cNvSpPr>
                <a:spLocks noChangeArrowheads="1"/>
              </p:cNvSpPr>
              <p:nvPr/>
            </p:nvSpPr>
            <p:spPr bwMode="auto">
              <a:xfrm>
                <a:off x="4021" y="1212"/>
                <a:ext cx="847" cy="962"/>
              </a:xfrm>
              <a:prstGeom prst="rect">
                <a:avLst/>
              </a:prstGeom>
              <a:blipFill dpi="0" rotWithShape="0">
                <a:blip r:embed="rId5"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sp>
            <p:nvSpPr>
              <p:cNvPr id="31767" name="Rectangle 19"/>
              <p:cNvSpPr>
                <a:spLocks noChangeArrowheads="1"/>
              </p:cNvSpPr>
              <p:nvPr/>
            </p:nvSpPr>
            <p:spPr bwMode="auto">
              <a:xfrm>
                <a:off x="3513" y="1495"/>
                <a:ext cx="677" cy="679"/>
              </a:xfrm>
              <a:prstGeom prst="rect">
                <a:avLst/>
              </a:prstGeom>
              <a:gradFill rotWithShape="0">
                <a:gsLst>
                  <a:gs pos="0">
                    <a:srgbClr val="760000"/>
                  </a:gs>
                  <a:gs pos="50000">
                    <a:srgbClr val="FF0000"/>
                  </a:gs>
                  <a:gs pos="100000">
                    <a:srgbClr val="7600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grpSp>
        <p:sp>
          <p:nvSpPr>
            <p:cNvPr id="31758" name="Rectangle 20" descr="Orzech"/>
            <p:cNvSpPr>
              <a:spLocks noChangeArrowheads="1"/>
            </p:cNvSpPr>
            <p:nvPr/>
          </p:nvSpPr>
          <p:spPr bwMode="auto">
            <a:xfrm>
              <a:off x="4190" y="862"/>
              <a:ext cx="339" cy="1189"/>
            </a:xfrm>
            <a:prstGeom prst="rect">
              <a:avLst/>
            </a:prstGeom>
            <a:blipFill dpi="0" rotWithShape="0">
              <a:blip r:embed="rId6"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grpSp>
          <p:nvGrpSpPr>
            <p:cNvPr id="31759" name="Group 21"/>
            <p:cNvGrpSpPr>
              <a:grpSpLocks/>
            </p:cNvGrpSpPr>
            <p:nvPr/>
          </p:nvGrpSpPr>
          <p:grpSpPr bwMode="auto">
            <a:xfrm>
              <a:off x="3343" y="693"/>
              <a:ext cx="1694" cy="1358"/>
              <a:chOff x="3343" y="816"/>
              <a:chExt cx="1694" cy="1358"/>
            </a:xfrm>
          </p:grpSpPr>
          <p:sp>
            <p:nvSpPr>
              <p:cNvPr id="31764" name="Rectangle 22" descr="Papierowa torba"/>
              <p:cNvSpPr>
                <a:spLocks noChangeArrowheads="1"/>
              </p:cNvSpPr>
              <p:nvPr/>
            </p:nvSpPr>
            <p:spPr bwMode="auto">
              <a:xfrm>
                <a:off x="3343" y="816"/>
                <a:ext cx="339" cy="1358"/>
              </a:xfrm>
              <a:prstGeom prst="rect">
                <a:avLst/>
              </a:prstGeom>
              <a:blipFill dpi="0" rotWithShape="0">
                <a:blip r:embed="rId7"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sp>
            <p:nvSpPr>
              <p:cNvPr id="31765" name="Rectangle 23"/>
              <p:cNvSpPr>
                <a:spLocks noChangeArrowheads="1"/>
              </p:cNvSpPr>
              <p:nvPr/>
            </p:nvSpPr>
            <p:spPr bwMode="auto">
              <a:xfrm>
                <a:off x="4529" y="1835"/>
                <a:ext cx="508" cy="339"/>
              </a:xfrm>
              <a:prstGeom prst="rect">
                <a:avLst/>
              </a:prstGeom>
              <a:gradFill rotWithShape="0">
                <a:gsLst>
                  <a:gs pos="0">
                    <a:srgbClr val="760076"/>
                  </a:gs>
                  <a:gs pos="100000">
                    <a:srgbClr val="FF00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FF"/>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grpSp>
        <p:grpSp>
          <p:nvGrpSpPr>
            <p:cNvPr id="31760" name="Group 24"/>
            <p:cNvGrpSpPr>
              <a:grpSpLocks/>
            </p:cNvGrpSpPr>
            <p:nvPr/>
          </p:nvGrpSpPr>
          <p:grpSpPr bwMode="auto">
            <a:xfrm>
              <a:off x="3061" y="862"/>
              <a:ext cx="2462" cy="1202"/>
              <a:chOff x="3061" y="985"/>
              <a:chExt cx="2462" cy="1202"/>
            </a:xfrm>
          </p:grpSpPr>
          <p:sp>
            <p:nvSpPr>
              <p:cNvPr id="31762" name="Oval 25" descr="Dżins"/>
              <p:cNvSpPr>
                <a:spLocks noChangeArrowheads="1"/>
              </p:cNvSpPr>
              <p:nvPr/>
            </p:nvSpPr>
            <p:spPr bwMode="auto">
              <a:xfrm>
                <a:off x="4868" y="985"/>
                <a:ext cx="655" cy="1202"/>
              </a:xfrm>
              <a:prstGeom prst="ellipse">
                <a:avLst/>
              </a:prstGeom>
              <a:blipFill dpi="0" rotWithShape="0">
                <a:blip r:embed="rId8" cstate="print"/>
                <a:srcRect/>
                <a:tile tx="0" ty="0" sx="100000" sy="100000" flip="none" algn="tl"/>
              </a:blipFill>
              <a:ln w="9525">
                <a:round/>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sp>
            <p:nvSpPr>
              <p:cNvPr id="31763" name="Rectangle 26"/>
              <p:cNvSpPr>
                <a:spLocks noChangeArrowheads="1"/>
              </p:cNvSpPr>
              <p:nvPr/>
            </p:nvSpPr>
            <p:spPr bwMode="auto">
              <a:xfrm>
                <a:off x="3061" y="1269"/>
                <a:ext cx="395" cy="905"/>
              </a:xfrm>
              <a:prstGeom prst="rect">
                <a:avLst/>
              </a:prstGeom>
              <a:gradFill rotWithShape="0">
                <a:gsLst>
                  <a:gs pos="0">
                    <a:srgbClr val="185E5E"/>
                  </a:gs>
                  <a:gs pos="50000">
                    <a:srgbClr val="33CCCC"/>
                  </a:gs>
                  <a:gs pos="100000">
                    <a:srgbClr val="185E5E"/>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33CCCC"/>
                </a:extrusionClr>
              </a:sp3d>
            </p:spPr>
            <p:txBody>
              <a:bodyPr wrap="none" anchor="ctr">
                <a:flatTx/>
              </a:bodyPr>
              <a:lstStyle/>
              <a:p>
                <a:pPr eaLnBrk="1" hangingPunct="1">
                  <a:buClr>
                    <a:schemeClr val="bg2"/>
                  </a:buClr>
                  <a:buSzPct val="75000"/>
                  <a:buFont typeface="Wingdings" pitchFamily="2" charset="2"/>
                  <a:buNone/>
                </a:pPr>
                <a:endParaRPr lang="pl-PL" altLang="pl-PL">
                  <a:solidFill>
                    <a:srgbClr val="002060"/>
                  </a:solidFill>
                  <a:latin typeface="Arial Narrow" panose="020B0606020202030204" pitchFamily="34" charset="0"/>
                  <a:cs typeface="Times New Roman" pitchFamily="18" charset="0"/>
                </a:endParaRPr>
              </a:p>
            </p:txBody>
          </p:sp>
        </p:grpSp>
        <p:sp>
          <p:nvSpPr>
            <p:cNvPr id="31761" name="Rectangle 27" descr="Wypełniony romb"/>
            <p:cNvSpPr>
              <a:spLocks noChangeArrowheads="1"/>
            </p:cNvSpPr>
            <p:nvPr/>
          </p:nvSpPr>
          <p:spPr bwMode="auto">
            <a:xfrm>
              <a:off x="5150" y="1202"/>
              <a:ext cx="396" cy="849"/>
            </a:xfrm>
            <a:prstGeom prst="rect">
              <a:avLst/>
            </a:prstGeom>
            <a:pattFill prst="solidDmnd">
              <a:fgClr>
                <a:srgbClr val="CC99FF"/>
              </a:fgClr>
              <a:bgClr>
                <a:schemeClr val="bg1"/>
              </a:bgClr>
            </a:patt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eaLnBrk="1" hangingPunct="1">
                <a:buClr>
                  <a:schemeClr val="bg2"/>
                </a:buClr>
                <a:buSzPct val="75000"/>
                <a:buFont typeface="Wingdings" pitchFamily="2" charset="2"/>
                <a:buNone/>
              </a:pPr>
              <a:r>
                <a:rPr lang="pl-PL" altLang="pl-PL" sz="2400">
                  <a:solidFill>
                    <a:srgbClr val="002060"/>
                  </a:solidFill>
                  <a:latin typeface="Arial Narrow" panose="020B0606020202030204" pitchFamily="34" charset="0"/>
                  <a:cs typeface="Times New Roman" pitchFamily="18" charset="0"/>
                </a:rPr>
                <a:t>                               </a:t>
              </a:r>
            </a:p>
          </p:txBody>
        </p:sp>
      </p:grpSp>
      <p:sp>
        <p:nvSpPr>
          <p:cNvPr id="31752" name="Rectangle 28"/>
          <p:cNvSpPr>
            <a:spLocks noChangeArrowheads="1"/>
          </p:cNvSpPr>
          <p:nvPr/>
        </p:nvSpPr>
        <p:spPr bwMode="auto">
          <a:xfrm>
            <a:off x="0" y="-3175"/>
            <a:ext cx="9144000" cy="792163"/>
          </a:xfrm>
          <a:prstGeom prst="rect">
            <a:avLst/>
          </a:prstGeom>
          <a:solidFill>
            <a:srgbClr val="CCFF33"/>
          </a:solidFill>
          <a:ln w="9525">
            <a:noFill/>
            <a:miter lim="800000"/>
            <a:headEnd/>
            <a:tailEnd/>
          </a:ln>
        </p:spPr>
        <p:txBody>
          <a:bodyPr anchor="ctr"/>
          <a:lstStyle/>
          <a:p>
            <a:pPr algn="ctr" eaLnBrk="1" hangingPunct="1"/>
            <a:r>
              <a:rPr lang="pl-PL" altLang="pl-PL" sz="2800" b="1" dirty="0">
                <a:solidFill>
                  <a:srgbClr val="002060"/>
                </a:solidFill>
                <a:latin typeface="Arial Narrow" panose="020B0606020202030204" pitchFamily="34" charset="0"/>
                <a:cs typeface="Times New Roman" pitchFamily="18" charset="0"/>
              </a:rPr>
              <a:t>Podstawowy warunek prawidłowego rozwoju</a:t>
            </a:r>
            <a:r>
              <a:rPr lang="pl-PL" altLang="pl-PL" sz="2800" b="1" dirty="0">
                <a:solidFill>
                  <a:srgbClr val="002060"/>
                </a:solidFill>
                <a:latin typeface="Arial Black" panose="020B0A04020102020204" pitchFamily="34" charset="0"/>
                <a:cs typeface="Times New Roman" pitchFamily="18" charset="0"/>
              </a:rPr>
              <a:t>: równowaga</a:t>
            </a:r>
          </a:p>
        </p:txBody>
      </p:sp>
      <p:grpSp>
        <p:nvGrpSpPr>
          <p:cNvPr id="7" name="Grupa 6"/>
          <p:cNvGrpSpPr/>
          <p:nvPr/>
        </p:nvGrpSpPr>
        <p:grpSpPr>
          <a:xfrm>
            <a:off x="6807905" y="3264890"/>
            <a:ext cx="2233737" cy="1120579"/>
            <a:chOff x="4724400" y="4020271"/>
            <a:chExt cx="4262012" cy="609600"/>
          </a:xfrm>
          <a:blipFill>
            <a:blip r:embed="rId9"/>
            <a:tile tx="0" ty="0" sx="100000" sy="100000" flip="none" algn="tl"/>
          </a:blipFill>
        </p:grpSpPr>
        <p:sp>
          <p:nvSpPr>
            <p:cNvPr id="32" name="Rectangle 12" descr="Amarantowa siateczka"/>
            <p:cNvSpPr>
              <a:spLocks noChangeArrowheads="1"/>
            </p:cNvSpPr>
            <p:nvPr/>
          </p:nvSpPr>
          <p:spPr bwMode="auto">
            <a:xfrm>
              <a:off x="4724400" y="4020271"/>
              <a:ext cx="4114800" cy="609600"/>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rgbClr val="9900CC"/>
              </a:extrusionClr>
              <a:contourClr>
                <a:srgbClr val="FFFFFF"/>
              </a:contourClr>
            </a:sp3d>
          </p:spPr>
          <p:txBody>
            <a:bodyPr wrap="none" anchor="ctr">
              <a:flatTx/>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defRPr/>
              </a:pPr>
              <a:endParaRPr lang="pl-PL" altLang="pl-PL" sz="2400">
                <a:solidFill>
                  <a:srgbClr val="002060"/>
                </a:solidFill>
                <a:latin typeface="Arial Narrow" panose="020B0606020202030204" pitchFamily="34" charset="0"/>
                <a:cs typeface="Times New Roman" panose="02020603050405020304" pitchFamily="18" charset="0"/>
              </a:endParaRPr>
            </a:p>
          </p:txBody>
        </p:sp>
        <p:sp>
          <p:nvSpPr>
            <p:cNvPr id="33" name="Text Box 13"/>
            <p:cNvSpPr txBox="1">
              <a:spLocks noChangeArrowheads="1"/>
            </p:cNvSpPr>
            <p:nvPr/>
          </p:nvSpPr>
          <p:spPr bwMode="auto">
            <a:xfrm>
              <a:off x="4949827" y="4067896"/>
              <a:ext cx="4036585" cy="4185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Font typeface="Wingdings" panose="05000000000000000000" pitchFamily="2" charset="2"/>
                <a:buNone/>
                <a:defRPr/>
              </a:pPr>
              <a:r>
                <a:rPr lang="pl-PL" altLang="pl-PL" sz="2200" b="1" dirty="0">
                  <a:solidFill>
                    <a:schemeClr val="bg1"/>
                  </a:solidFill>
                  <a:latin typeface="Arial Narrow" panose="020B0606020202030204" pitchFamily="34" charset="0"/>
                  <a:cs typeface="Times New Roman" panose="02020603050405020304" pitchFamily="18" charset="0"/>
                </a:rPr>
                <a:t>SZCZEGÓLNE ZDOLNOŚCI</a:t>
              </a:r>
            </a:p>
          </p:txBody>
        </p:sp>
      </p:grpSp>
      <p:sp>
        <p:nvSpPr>
          <p:cNvPr id="12301" name="pole tekstowe 7"/>
          <p:cNvSpPr txBox="1">
            <a:spLocks noChangeArrowheads="1"/>
          </p:cNvSpPr>
          <p:nvPr/>
        </p:nvSpPr>
        <p:spPr bwMode="auto">
          <a:xfrm>
            <a:off x="107950" y="5210175"/>
            <a:ext cx="7870825" cy="1570038"/>
          </a:xfrm>
          <a:prstGeom prst="rect">
            <a:avLst/>
          </a:prstGeom>
          <a:noFill/>
          <a:ln w="9525">
            <a:noFill/>
            <a:miter lim="800000"/>
            <a:headEnd/>
            <a:tailEnd/>
          </a:ln>
        </p:spPr>
        <p:txBody>
          <a:bodyPr>
            <a:spAutoFit/>
          </a:bodyPr>
          <a:lstStyle/>
          <a:p>
            <a:r>
              <a:rPr lang="pl-PL" altLang="pl-PL" sz="2400" b="1" dirty="0">
                <a:solidFill>
                  <a:srgbClr val="002060"/>
                </a:solidFill>
                <a:latin typeface="Arial Black" panose="020B0A04020102020204" pitchFamily="34" charset="0"/>
                <a:cs typeface="Times New Roman" pitchFamily="18" charset="0"/>
              </a:rPr>
              <a:t>ZASOBY społeczne:</a:t>
            </a:r>
            <a:br>
              <a:rPr lang="pl-PL" altLang="pl-PL" sz="2400" b="1" dirty="0">
                <a:solidFill>
                  <a:srgbClr val="002060"/>
                </a:solidFill>
                <a:latin typeface="Arial Narrow" panose="020B0606020202030204" pitchFamily="34" charset="0"/>
                <a:cs typeface="Times New Roman" pitchFamily="18" charset="0"/>
              </a:rPr>
            </a:br>
            <a:r>
              <a:rPr lang="pl-PL" altLang="pl-PL" sz="2400" b="1" dirty="0">
                <a:solidFill>
                  <a:srgbClr val="002060"/>
                </a:solidFill>
                <a:latin typeface="Arial Narrow" panose="020B0606020202030204" pitchFamily="34" charset="0"/>
                <a:cs typeface="Times New Roman" pitchFamily="18" charset="0"/>
              </a:rPr>
              <a:t>system </a:t>
            </a:r>
            <a:r>
              <a:rPr lang="pl-PL" altLang="pl-PL" sz="2400" b="1" dirty="0">
                <a:solidFill>
                  <a:srgbClr val="FF0066"/>
                </a:solidFill>
                <a:latin typeface="Arial Black" panose="020B0A04020102020204" pitchFamily="34" charset="0"/>
                <a:cs typeface="Times New Roman" pitchFamily="18" charset="0"/>
              </a:rPr>
              <a:t>wsparcia</a:t>
            </a:r>
            <a:r>
              <a:rPr lang="pl-PL" altLang="pl-PL" sz="2400" b="1" dirty="0">
                <a:solidFill>
                  <a:srgbClr val="002060"/>
                </a:solidFill>
                <a:latin typeface="Arial Narrow" panose="020B0606020202030204" pitchFamily="34" charset="0"/>
                <a:cs typeface="Times New Roman" pitchFamily="18" charset="0"/>
              </a:rPr>
              <a:t> społecznego:</a:t>
            </a:r>
          </a:p>
          <a:p>
            <a:r>
              <a:rPr lang="pl-PL" altLang="pl-PL" sz="2400" b="1" dirty="0">
                <a:solidFill>
                  <a:srgbClr val="002060"/>
                </a:solidFill>
                <a:latin typeface="Arial Narrow" panose="020B0606020202030204" pitchFamily="34" charset="0"/>
                <a:cs typeface="Times New Roman" pitchFamily="18" charset="0"/>
              </a:rPr>
              <a:t>rodzina, przedszkole, szkoła, instytucje </a:t>
            </a:r>
            <a:br>
              <a:rPr lang="pl-PL" altLang="pl-PL" sz="2400" b="1" dirty="0">
                <a:solidFill>
                  <a:srgbClr val="002060"/>
                </a:solidFill>
                <a:latin typeface="Arial Narrow" panose="020B0606020202030204" pitchFamily="34" charset="0"/>
                <a:cs typeface="Times New Roman" pitchFamily="18" charset="0"/>
              </a:rPr>
            </a:br>
            <a:r>
              <a:rPr lang="pl-PL" altLang="pl-PL" sz="2400" b="1" dirty="0">
                <a:solidFill>
                  <a:srgbClr val="002060"/>
                </a:solidFill>
                <a:latin typeface="Arial Narrow" panose="020B0606020202030204" pitchFamily="34" charset="0"/>
                <a:cs typeface="Times New Roman" pitchFamily="18" charset="0"/>
              </a:rPr>
              <a:t>opieki społecznej, zdrowia, kultury</a:t>
            </a:r>
          </a:p>
        </p:txBody>
      </p:sp>
      <p:sp>
        <p:nvSpPr>
          <p:cNvPr id="31755" name="Nawias klamrowy otwierający 8"/>
          <p:cNvSpPr>
            <a:spLocks/>
          </p:cNvSpPr>
          <p:nvPr/>
        </p:nvSpPr>
        <p:spPr bwMode="auto">
          <a:xfrm>
            <a:off x="4060825" y="3082925"/>
            <a:ext cx="460375" cy="2347913"/>
          </a:xfrm>
          <a:prstGeom prst="leftBrace">
            <a:avLst>
              <a:gd name="adj1" fmla="val 27247"/>
              <a:gd name="adj2" fmla="val 50000"/>
            </a:avLst>
          </a:prstGeom>
          <a:noFill/>
          <a:ln w="28575" algn="ctr">
            <a:solidFill>
              <a:srgbClr val="000099"/>
            </a:solidFill>
            <a:round/>
            <a:headEnd/>
            <a:tailEnd/>
          </a:ln>
        </p:spPr>
        <p:txBody>
          <a:bodyPr/>
          <a:lstStyle/>
          <a:p>
            <a:pPr algn="ctr" eaLnBrk="1" hangingPunct="1"/>
            <a:endParaRPr lang="pl-PL" altLang="pl-PL">
              <a:latin typeface="Arial Narrow" panose="020B0606020202030204" pitchFamily="34" charset="0"/>
              <a:cs typeface="Times New Roman" pitchFamily="18" charset="0"/>
            </a:endParaRPr>
          </a:p>
        </p:txBody>
      </p:sp>
      <p:sp>
        <p:nvSpPr>
          <p:cNvPr id="31756" name="Prostokąt 1"/>
          <p:cNvSpPr>
            <a:spLocks noChangeArrowheads="1"/>
          </p:cNvSpPr>
          <p:nvPr/>
        </p:nvSpPr>
        <p:spPr bwMode="auto">
          <a:xfrm>
            <a:off x="4568825" y="3265488"/>
            <a:ext cx="4502150" cy="2165350"/>
          </a:xfrm>
          <a:prstGeom prst="rect">
            <a:avLst/>
          </a:prstGeom>
          <a:noFill/>
          <a:ln w="76200" algn="ctr">
            <a:solidFill>
              <a:srgbClr val="000099"/>
            </a:solidFill>
            <a:round/>
            <a:headEnd/>
            <a:tailEnd/>
          </a:ln>
        </p:spPr>
        <p:txBody>
          <a:bodyPr/>
          <a:lstStyle/>
          <a:p>
            <a:pPr algn="ctr" eaLnBrk="1" hangingPunct="1"/>
            <a:endParaRPr lang="pl-PL" altLang="pl-P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animBg="1"/>
      <p:bldP spid="12297" grpId="0"/>
      <p:bldP spid="1230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bwMode="auto">
          <a:xfrm>
            <a:off x="0" y="-7077"/>
            <a:ext cx="9144000" cy="6858000"/>
          </a:xfrm>
          <a:prstGeom prst="rect">
            <a:avLst/>
          </a:prstGeom>
          <a:solidFill>
            <a:srgbClr val="CCFF33"/>
          </a:solidFill>
          <a:ln w="9525" cap="flat" cmpd="sng" algn="ctr">
            <a:solidFill>
              <a:schemeClr val="tx1"/>
            </a:solidFill>
            <a:prstDash val="solid"/>
            <a:round/>
            <a:headEnd type="none" w="med" len="med"/>
            <a:tailEnd type="none" w="med" len="med"/>
          </a:ln>
          <a:effectLst>
            <a:innerShdw blurRad="114300">
              <a:prstClr val="black"/>
            </a:innerShdw>
          </a:effectLst>
        </p:spPr>
        <p:txBody>
          <a:bodyPr/>
          <a:lstStyle/>
          <a:p>
            <a:pPr algn="ctr" eaLnBrk="1" hangingPunct="1">
              <a:defRPr/>
            </a:pPr>
            <a:endParaRPr lang="pl-PL">
              <a:latin typeface="Arial" panose="020B0604020202020204" pitchFamily="34" charset="0"/>
            </a:endParaRPr>
          </a:p>
        </p:txBody>
      </p:sp>
      <p:sp>
        <p:nvSpPr>
          <p:cNvPr id="3" name="pole tekstowe 2"/>
          <p:cNvSpPr txBox="1"/>
          <p:nvPr/>
        </p:nvSpPr>
        <p:spPr>
          <a:xfrm>
            <a:off x="89756" y="398018"/>
            <a:ext cx="8964488" cy="6201698"/>
          </a:xfrm>
          <a:prstGeom prst="rect">
            <a:avLst/>
          </a:prstGeom>
          <a:solidFill>
            <a:schemeClr val="bg1"/>
          </a:solidFill>
          <a:effectLst>
            <a:innerShdw blurRad="114300">
              <a:prstClr val="black"/>
            </a:innerShdw>
          </a:effectLst>
        </p:spPr>
        <p:txBody>
          <a:bodyPr>
            <a:spAutoFit/>
          </a:bodyPr>
          <a:lstStyle/>
          <a:p>
            <a:pPr algn="ctr">
              <a:spcAft>
                <a:spcPts val="1800"/>
              </a:spcAft>
              <a:defRPr/>
            </a:pPr>
            <a:r>
              <a:rPr lang="pl-PL" sz="2400" b="1" dirty="0">
                <a:solidFill>
                  <a:srgbClr val="002060"/>
                </a:solidFill>
                <a:latin typeface="Arial Black" panose="020B0A04020102020204" pitchFamily="34" charset="0"/>
                <a:cs typeface="Times New Roman" panose="02020603050405020304" pitchFamily="18" charset="0"/>
              </a:rPr>
              <a:t>Do poczytania …</a:t>
            </a:r>
          </a:p>
          <a:p>
            <a:pPr marL="285750" indent="-285750">
              <a:spcAft>
                <a:spcPts val="1200"/>
              </a:spcAft>
              <a:buFont typeface="Arial" panose="020B0604020202020204" pitchFamily="34" charset="0"/>
              <a:buChar char="•"/>
              <a:defRPr/>
            </a:pPr>
            <a:r>
              <a:rPr lang="pl-PL" sz="2200" dirty="0">
                <a:solidFill>
                  <a:srgbClr val="002060"/>
                </a:solidFill>
                <a:latin typeface="Arial Narrow" panose="020B0606020202030204" pitchFamily="34" charset="0"/>
                <a:cs typeface="Times New Roman" panose="02020603050405020304" pitchFamily="18" charset="0"/>
              </a:rPr>
              <a:t>Brzezińska, A. I. (red.). (2005). </a:t>
            </a:r>
            <a:r>
              <a:rPr lang="pl-PL" sz="2200" i="1" dirty="0">
                <a:solidFill>
                  <a:srgbClr val="002060"/>
                </a:solidFill>
                <a:latin typeface="Arial Narrow" panose="020B0606020202030204" pitchFamily="34" charset="0"/>
                <a:cs typeface="Times New Roman" panose="02020603050405020304" pitchFamily="18" charset="0"/>
              </a:rPr>
              <a:t>Portrety psychologiczne człowieka. Praktyczna psychologia rozwojowa</a:t>
            </a:r>
            <a:r>
              <a:rPr lang="pl-PL" sz="2200" dirty="0">
                <a:solidFill>
                  <a:srgbClr val="002060"/>
                </a:solidFill>
                <a:latin typeface="Arial Narrow" panose="020B0606020202030204" pitchFamily="34" charset="0"/>
                <a:cs typeface="Times New Roman" panose="02020603050405020304" pitchFamily="18" charset="0"/>
              </a:rPr>
              <a:t>. Gdańsk: Gdańskie Wydawnictwo Psychologiczne.</a:t>
            </a:r>
          </a:p>
          <a:p>
            <a:pPr marL="285750" indent="-285750">
              <a:spcAft>
                <a:spcPts val="1200"/>
              </a:spcAft>
              <a:buFont typeface="Arial" panose="020B0604020202020204" pitchFamily="34" charset="0"/>
              <a:buChar char="•"/>
              <a:defRPr/>
            </a:pPr>
            <a:r>
              <a:rPr lang="pl-PL" sz="2200" dirty="0">
                <a:solidFill>
                  <a:srgbClr val="002060"/>
                </a:solidFill>
                <a:latin typeface="Arial Narrow" panose="020B0606020202030204" pitchFamily="34" charset="0"/>
                <a:cs typeface="Times New Roman" panose="02020603050405020304" pitchFamily="18" charset="0"/>
              </a:rPr>
              <a:t>Brzezińska, A. I., Kaczan, R., </a:t>
            </a:r>
            <a:r>
              <a:rPr lang="pl-PL" sz="2200" dirty="0" err="1">
                <a:solidFill>
                  <a:srgbClr val="002060"/>
                </a:solidFill>
                <a:latin typeface="Arial Narrow" panose="020B0606020202030204" pitchFamily="34" charset="0"/>
                <a:cs typeface="Times New Roman" panose="02020603050405020304" pitchFamily="18" charset="0"/>
              </a:rPr>
              <a:t>Ohme</a:t>
            </a:r>
            <a:r>
              <a:rPr lang="pl-PL" sz="2200" dirty="0">
                <a:solidFill>
                  <a:srgbClr val="002060"/>
                </a:solidFill>
                <a:latin typeface="Arial Narrow" panose="020B0606020202030204" pitchFamily="34" charset="0"/>
                <a:cs typeface="Times New Roman" panose="02020603050405020304" pitchFamily="18" charset="0"/>
              </a:rPr>
              <a:t>, M., </a:t>
            </a:r>
            <a:r>
              <a:rPr lang="pl-PL" sz="2200" dirty="0" err="1">
                <a:solidFill>
                  <a:srgbClr val="002060"/>
                </a:solidFill>
                <a:latin typeface="Arial Narrow" panose="020B0606020202030204" pitchFamily="34" charset="0"/>
                <a:cs typeface="Times New Roman" panose="02020603050405020304" pitchFamily="18" charset="0"/>
              </a:rPr>
              <a:t>Resler</a:t>
            </a:r>
            <a:r>
              <a:rPr lang="pl-PL" sz="2200" dirty="0">
                <a:solidFill>
                  <a:srgbClr val="002060"/>
                </a:solidFill>
                <a:latin typeface="Arial Narrow" panose="020B0606020202030204" pitchFamily="34" charset="0"/>
                <a:cs typeface="Times New Roman" panose="02020603050405020304" pitchFamily="18" charset="0"/>
              </a:rPr>
              <a:t>-Maj, A., Wiliński, M. (2009). </a:t>
            </a:r>
            <a:br>
              <a:rPr lang="pl-PL" sz="2200" dirty="0">
                <a:solidFill>
                  <a:srgbClr val="002060"/>
                </a:solidFill>
                <a:latin typeface="Arial Narrow" panose="020B0606020202030204" pitchFamily="34" charset="0"/>
                <a:cs typeface="Times New Roman" panose="02020603050405020304" pitchFamily="18" charset="0"/>
              </a:rPr>
            </a:br>
            <a:r>
              <a:rPr lang="pl-PL" sz="2200" i="1" dirty="0">
                <a:solidFill>
                  <a:srgbClr val="002060"/>
                </a:solidFill>
                <a:latin typeface="Arial Narrow" panose="020B0606020202030204" pitchFamily="34" charset="0"/>
                <a:cs typeface="Times New Roman" panose="02020603050405020304" pitchFamily="18" charset="0"/>
              </a:rPr>
              <a:t>Od zależności do samodzielności. Wspomaganie rozwoju dzieci z ograniczeniami sprawności</a:t>
            </a:r>
            <a:r>
              <a:rPr lang="pl-PL" sz="2200" dirty="0">
                <a:solidFill>
                  <a:srgbClr val="002060"/>
                </a:solidFill>
                <a:latin typeface="Arial Narrow" panose="020B0606020202030204" pitchFamily="34" charset="0"/>
                <a:cs typeface="Times New Roman" panose="02020603050405020304" pitchFamily="18" charset="0"/>
              </a:rPr>
              <a:t>. Gdańsk: Gdańskie Wydawnictwo Psychologiczne </a:t>
            </a:r>
          </a:p>
          <a:p>
            <a:pPr marL="285750" indent="-285750">
              <a:spcAft>
                <a:spcPts val="1200"/>
              </a:spcAft>
              <a:buFont typeface="Arial" panose="020B0604020202020204" pitchFamily="34" charset="0"/>
              <a:buChar char="•"/>
              <a:defRPr/>
            </a:pPr>
            <a:r>
              <a:rPr lang="pl-PL" sz="2200" dirty="0">
                <a:solidFill>
                  <a:srgbClr val="002060"/>
                </a:solidFill>
                <a:latin typeface="Arial Narrow" panose="020B0606020202030204" pitchFamily="34" charset="0"/>
                <a:cs typeface="Times New Roman" panose="02020603050405020304" pitchFamily="18" charset="0"/>
              </a:rPr>
              <a:t>Brzezińska, A. I. (2013). Dziadkowie, rodzice i dzieci: o relacjach między pokoleniami. </a:t>
            </a:r>
            <a:r>
              <a:rPr lang="pl-PL" sz="2200" i="1" dirty="0">
                <a:solidFill>
                  <a:srgbClr val="002060"/>
                </a:solidFill>
                <a:latin typeface="Arial Narrow" panose="020B0606020202030204" pitchFamily="34" charset="0"/>
                <a:cs typeface="Times New Roman" panose="02020603050405020304" pitchFamily="18" charset="0"/>
              </a:rPr>
              <a:t>Remedium</a:t>
            </a:r>
            <a:r>
              <a:rPr lang="pl-PL" sz="2200" dirty="0">
                <a:solidFill>
                  <a:srgbClr val="002060"/>
                </a:solidFill>
                <a:latin typeface="Arial Narrow" panose="020B0606020202030204" pitchFamily="34" charset="0"/>
                <a:cs typeface="Times New Roman" panose="02020603050405020304" pitchFamily="18" charset="0"/>
              </a:rPr>
              <a:t>, </a:t>
            </a:r>
            <a:r>
              <a:rPr lang="pl-PL" sz="2200" i="1" dirty="0">
                <a:solidFill>
                  <a:srgbClr val="002060"/>
                </a:solidFill>
                <a:latin typeface="Arial Narrow" panose="020B0606020202030204" pitchFamily="34" charset="0"/>
                <a:cs typeface="Times New Roman" panose="02020603050405020304" pitchFamily="18" charset="0"/>
              </a:rPr>
              <a:t>2</a:t>
            </a:r>
            <a:r>
              <a:rPr lang="pl-PL" sz="2200" dirty="0">
                <a:solidFill>
                  <a:srgbClr val="002060"/>
                </a:solidFill>
                <a:latin typeface="Arial Narrow" panose="020B0606020202030204" pitchFamily="34" charset="0"/>
                <a:cs typeface="Times New Roman" panose="02020603050405020304" pitchFamily="18" charset="0"/>
              </a:rPr>
              <a:t> </a:t>
            </a:r>
            <a:r>
              <a:rPr lang="pl-PL" sz="2200" i="1" dirty="0">
                <a:solidFill>
                  <a:srgbClr val="002060"/>
                </a:solidFill>
                <a:latin typeface="Arial Narrow" panose="020B0606020202030204" pitchFamily="34" charset="0"/>
                <a:cs typeface="Times New Roman" panose="02020603050405020304" pitchFamily="18" charset="0"/>
              </a:rPr>
              <a:t>(240)</a:t>
            </a:r>
            <a:r>
              <a:rPr lang="pl-PL" sz="2200" dirty="0">
                <a:solidFill>
                  <a:srgbClr val="002060"/>
                </a:solidFill>
                <a:latin typeface="Arial Narrow" panose="020B0606020202030204" pitchFamily="34" charset="0"/>
                <a:cs typeface="Times New Roman" panose="02020603050405020304" pitchFamily="18" charset="0"/>
              </a:rPr>
              <a:t>,1-3</a:t>
            </a:r>
          </a:p>
          <a:p>
            <a:pPr marL="285750" indent="-285750">
              <a:spcAft>
                <a:spcPts val="600"/>
              </a:spcAft>
              <a:buFont typeface="Arial" panose="020B0604020202020204" pitchFamily="34" charset="0"/>
              <a:buChar char="•"/>
              <a:defRPr/>
            </a:pPr>
            <a:r>
              <a:rPr lang="pl-PL" sz="2200" dirty="0">
                <a:solidFill>
                  <a:srgbClr val="002060"/>
                </a:solidFill>
                <a:latin typeface="Arial Narrow" panose="020B0606020202030204" pitchFamily="34" charset="0"/>
                <a:cs typeface="Times New Roman" panose="02020603050405020304" pitchFamily="18" charset="0"/>
              </a:rPr>
              <a:t>Brzezińska, A. I. (red.). (2014). </a:t>
            </a:r>
            <a:r>
              <a:rPr lang="pl-PL" sz="2200" b="1" i="1" dirty="0">
                <a:solidFill>
                  <a:srgbClr val="002060"/>
                </a:solidFill>
                <a:latin typeface="Arial Narrow" panose="020B0606020202030204" pitchFamily="34" charset="0"/>
                <a:cs typeface="Times New Roman" panose="02020603050405020304" pitchFamily="18" charset="0"/>
              </a:rPr>
              <a:t>Niezbędnik Dobrego Nauczyciela</a:t>
            </a:r>
            <a:r>
              <a:rPr lang="pl-PL" sz="2200" i="1" dirty="0">
                <a:solidFill>
                  <a:srgbClr val="002060"/>
                </a:solidFill>
                <a:latin typeface="Arial Narrow" panose="020B0606020202030204" pitchFamily="34" charset="0"/>
                <a:cs typeface="Times New Roman" panose="02020603050405020304" pitchFamily="18" charset="0"/>
              </a:rPr>
              <a:t>. </a:t>
            </a:r>
            <a:r>
              <a:rPr lang="pl-PL" sz="2200" dirty="0">
                <a:solidFill>
                  <a:srgbClr val="002060"/>
                </a:solidFill>
                <a:latin typeface="Arial Narrow" panose="020B0606020202030204" pitchFamily="34" charset="0"/>
                <a:cs typeface="Times New Roman" panose="02020603050405020304" pitchFamily="18" charset="0"/>
              </a:rPr>
              <a:t>Warszawa: </a:t>
            </a:r>
            <a:br>
              <a:rPr lang="pl-PL" sz="2200" dirty="0">
                <a:solidFill>
                  <a:srgbClr val="002060"/>
                </a:solidFill>
                <a:latin typeface="Arial Narrow" panose="020B0606020202030204" pitchFamily="34" charset="0"/>
                <a:cs typeface="Times New Roman" panose="02020603050405020304" pitchFamily="18" charset="0"/>
              </a:rPr>
            </a:br>
            <a:r>
              <a:rPr lang="pl-PL" sz="2200" dirty="0">
                <a:solidFill>
                  <a:srgbClr val="002060"/>
                </a:solidFill>
                <a:latin typeface="Arial Narrow" panose="020B0606020202030204" pitchFamily="34" charset="0"/>
                <a:cs typeface="Times New Roman" panose="02020603050405020304" pitchFamily="18" charset="0"/>
              </a:rPr>
              <a:t>Instytut Badań Edukacyjnych – </a:t>
            </a:r>
            <a:r>
              <a:rPr lang="pl-PL" sz="2200" b="1" dirty="0">
                <a:solidFill>
                  <a:srgbClr val="FF0066"/>
                </a:solidFill>
                <a:latin typeface="Arial Narrow" panose="020B0606020202030204" pitchFamily="34" charset="0"/>
                <a:cs typeface="Times New Roman" panose="02020603050405020304" pitchFamily="18" charset="0"/>
              </a:rPr>
              <a:t>dostępne na: </a:t>
            </a:r>
            <a:r>
              <a:rPr lang="pl-PL" sz="2200" b="1" u="sng" dirty="0">
                <a:solidFill>
                  <a:srgbClr val="FF0066"/>
                </a:solidFill>
                <a:latin typeface="Arial Narrow" panose="020B0606020202030204" pitchFamily="34" charset="0"/>
                <a:cs typeface="Times New Roman" panose="02020603050405020304" pitchFamily="18" charset="0"/>
                <a:hlinkClick r:id="rId2"/>
              </a:rPr>
              <a:t>www.eduentuzjasci.pl/dziecko-nastolatek</a:t>
            </a:r>
            <a:r>
              <a:rPr lang="pl-PL" sz="2200" b="1" dirty="0">
                <a:solidFill>
                  <a:srgbClr val="FF0066"/>
                </a:solidFill>
                <a:latin typeface="Arial Narrow" panose="020B0606020202030204" pitchFamily="34" charset="0"/>
                <a:cs typeface="Times New Roman" panose="02020603050405020304" pitchFamily="18" charset="0"/>
              </a:rPr>
              <a:t> </a:t>
            </a:r>
          </a:p>
          <a:p>
            <a:pPr>
              <a:spcAft>
                <a:spcPts val="600"/>
              </a:spcAft>
              <a:defRPr/>
            </a:pPr>
            <a:r>
              <a:rPr lang="pl-PL" sz="2200" dirty="0">
                <a:solidFill>
                  <a:srgbClr val="002060"/>
                </a:solidFill>
                <a:latin typeface="Arial Narrow" panose="020B0606020202030204" pitchFamily="34" charset="0"/>
                <a:cs typeface="Times New Roman" panose="02020603050405020304" pitchFamily="18" charset="0"/>
              </a:rPr>
              <a:t>     Seria I:    </a:t>
            </a:r>
            <a:r>
              <a:rPr lang="pl-PL" sz="2200" b="1" i="1" dirty="0">
                <a:solidFill>
                  <a:srgbClr val="002060"/>
                </a:solidFill>
                <a:latin typeface="Arial Narrow" panose="020B0606020202030204" pitchFamily="34" charset="0"/>
                <a:cs typeface="Times New Roman" panose="02020603050405020304" pitchFamily="18" charset="0"/>
              </a:rPr>
              <a:t>Rozwój w okresie dzieciństwa i dorastania </a:t>
            </a:r>
            <a:r>
              <a:rPr lang="pl-PL" sz="2200" dirty="0">
                <a:solidFill>
                  <a:srgbClr val="002060"/>
                </a:solidFill>
                <a:latin typeface="Arial Narrow" panose="020B0606020202030204" pitchFamily="34" charset="0"/>
                <a:cs typeface="Times New Roman" panose="02020603050405020304" pitchFamily="18" charset="0"/>
              </a:rPr>
              <a:t>(tomy 1-6)</a:t>
            </a:r>
          </a:p>
          <a:p>
            <a:pPr>
              <a:spcAft>
                <a:spcPts val="600"/>
              </a:spcAft>
              <a:defRPr/>
            </a:pPr>
            <a:r>
              <a:rPr lang="pl-PL" sz="2200" dirty="0">
                <a:solidFill>
                  <a:srgbClr val="002060"/>
                </a:solidFill>
                <a:latin typeface="Arial Narrow" panose="020B0606020202030204" pitchFamily="34" charset="0"/>
                <a:cs typeface="Times New Roman" panose="02020603050405020304" pitchFamily="18" charset="0"/>
              </a:rPr>
              <a:t>     Seria II:   </a:t>
            </a:r>
            <a:r>
              <a:rPr lang="pl-PL" sz="2200" b="1" i="1" dirty="0">
                <a:solidFill>
                  <a:srgbClr val="002060"/>
                </a:solidFill>
                <a:latin typeface="Arial Narrow" panose="020B0606020202030204" pitchFamily="34" charset="0"/>
                <a:cs typeface="Times New Roman" panose="02020603050405020304" pitchFamily="18" charset="0"/>
              </a:rPr>
              <a:t>Opieka i wychowanie w okresie dzieciństwa i dorastania </a:t>
            </a:r>
            <a:r>
              <a:rPr lang="pl-PL" sz="2200" dirty="0">
                <a:solidFill>
                  <a:srgbClr val="002060"/>
                </a:solidFill>
                <a:latin typeface="Arial Narrow" panose="020B0606020202030204" pitchFamily="34" charset="0"/>
                <a:cs typeface="Times New Roman" panose="02020603050405020304" pitchFamily="18" charset="0"/>
              </a:rPr>
              <a:t>(tomy 1-6)</a:t>
            </a:r>
          </a:p>
          <a:p>
            <a:pPr>
              <a:spcAft>
                <a:spcPts val="600"/>
              </a:spcAft>
              <a:defRPr/>
            </a:pPr>
            <a:r>
              <a:rPr lang="pl-PL" sz="2200" dirty="0">
                <a:solidFill>
                  <a:srgbClr val="002060"/>
                </a:solidFill>
                <a:latin typeface="Arial Narrow" panose="020B0606020202030204" pitchFamily="34" charset="0"/>
                <a:cs typeface="Times New Roman" panose="02020603050405020304" pitchFamily="18" charset="0"/>
              </a:rPr>
              <a:t>     Seria III:  </a:t>
            </a:r>
            <a:r>
              <a:rPr lang="pl-PL" sz="2200" b="1" i="1" dirty="0">
                <a:solidFill>
                  <a:srgbClr val="002060"/>
                </a:solidFill>
                <a:latin typeface="Arial Narrow" panose="020B0606020202030204" pitchFamily="34" charset="0"/>
                <a:cs typeface="Times New Roman" panose="02020603050405020304" pitchFamily="18" charset="0"/>
              </a:rPr>
              <a:t>Edukacja w okresie dzieciństwa i dorastania </a:t>
            </a:r>
            <a:r>
              <a:rPr lang="pl-PL" sz="2200" dirty="0">
                <a:solidFill>
                  <a:srgbClr val="002060"/>
                </a:solidFill>
                <a:latin typeface="Arial Narrow" panose="020B0606020202030204" pitchFamily="34" charset="0"/>
                <a:cs typeface="Times New Roman" panose="02020603050405020304" pitchFamily="18" charset="0"/>
              </a:rPr>
              <a:t>(tomy 1-6)</a:t>
            </a:r>
          </a:p>
          <a:p>
            <a:pPr>
              <a:spcAft>
                <a:spcPts val="600"/>
              </a:spcAft>
              <a:defRPr/>
            </a:pPr>
            <a:r>
              <a:rPr lang="pl-PL" sz="2200" dirty="0">
                <a:solidFill>
                  <a:srgbClr val="002060"/>
                </a:solidFill>
                <a:latin typeface="Arial Narrow" panose="020B0606020202030204" pitchFamily="34" charset="0"/>
                <a:cs typeface="Times New Roman" panose="02020603050405020304" pitchFamily="18" charset="0"/>
              </a:rPr>
              <a:t>     Seria IV:  </a:t>
            </a:r>
            <a:r>
              <a:rPr lang="pl-PL" sz="2200" b="1" i="1" dirty="0">
                <a:solidFill>
                  <a:srgbClr val="002060"/>
                </a:solidFill>
                <a:latin typeface="Arial Narrow" panose="020B0606020202030204" pitchFamily="34" charset="0"/>
                <a:cs typeface="Times New Roman" panose="02020603050405020304" pitchFamily="18" charset="0"/>
              </a:rPr>
              <a:t>Monitorowanie rozwoju w okresie dzieciństwa i dorastania </a:t>
            </a:r>
            <a:r>
              <a:rPr lang="pl-PL" sz="2200" dirty="0">
                <a:solidFill>
                  <a:srgbClr val="002060"/>
                </a:solidFill>
                <a:latin typeface="Arial Narrow" panose="020B0606020202030204" pitchFamily="34" charset="0"/>
                <a:cs typeface="Times New Roman" panose="02020603050405020304" pitchFamily="18" charset="0"/>
              </a:rPr>
              <a:t>(tomy 1-6)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67544" y="476672"/>
            <a:ext cx="8496944" cy="5478423"/>
          </a:xfrm>
          <a:prstGeom prst="rect">
            <a:avLst/>
          </a:prstGeom>
          <a:solidFill>
            <a:srgbClr val="CCFF33"/>
          </a:solidFill>
        </p:spPr>
        <p:txBody>
          <a:bodyPr wrap="square" rtlCol="0">
            <a:spAutoFit/>
          </a:bodyPr>
          <a:lstStyle/>
          <a:p>
            <a:pPr algn="ctr">
              <a:spcAft>
                <a:spcPts val="1800"/>
              </a:spcAft>
            </a:pPr>
            <a:r>
              <a:rPr lang="pl-PL" sz="3200" b="1" dirty="0">
                <a:solidFill>
                  <a:srgbClr val="002060"/>
                </a:solidFill>
                <a:latin typeface="Arial Narrow" panose="020B0606020202030204" pitchFamily="34" charset="0"/>
              </a:rPr>
              <a:t>I. Grzegorzewska, L. </a:t>
            </a:r>
            <a:r>
              <a:rPr lang="pl-PL" sz="3200" b="1" dirty="0" err="1">
                <a:solidFill>
                  <a:srgbClr val="002060"/>
                </a:solidFill>
                <a:latin typeface="Arial Narrow" panose="020B0606020202030204" pitchFamily="34" charset="0"/>
              </a:rPr>
              <a:t>Cierpiałkowska</a:t>
            </a:r>
            <a:r>
              <a:rPr lang="pl-PL" sz="3200" b="1" dirty="0">
                <a:solidFill>
                  <a:srgbClr val="002060"/>
                </a:solidFill>
                <a:latin typeface="Arial Narrow" panose="020B0606020202030204" pitchFamily="34" charset="0"/>
              </a:rPr>
              <a:t>, A. Borkowska (red.), (2020). </a:t>
            </a:r>
            <a:br>
              <a:rPr lang="pl-PL" sz="3200" b="1" dirty="0">
                <a:solidFill>
                  <a:srgbClr val="002060"/>
                </a:solidFill>
                <a:latin typeface="Arial Narrow" panose="020B0606020202030204" pitchFamily="34" charset="0"/>
              </a:rPr>
            </a:br>
            <a:r>
              <a:rPr lang="pl-PL" sz="3200" b="1" i="1" dirty="0">
                <a:solidFill>
                  <a:srgbClr val="002060"/>
                </a:solidFill>
                <a:latin typeface="Arial Narrow" panose="020B0606020202030204" pitchFamily="34" charset="0"/>
              </a:rPr>
              <a:t>Psychologia kliniczna dzieci i  młodzieży. </a:t>
            </a:r>
            <a:br>
              <a:rPr lang="pl-PL" sz="3200" b="1" i="1" dirty="0">
                <a:solidFill>
                  <a:srgbClr val="002060"/>
                </a:solidFill>
                <a:latin typeface="Arial Narrow" panose="020B0606020202030204" pitchFamily="34" charset="0"/>
              </a:rPr>
            </a:br>
            <a:r>
              <a:rPr lang="pl-PL" sz="3200" b="1" i="1" dirty="0">
                <a:solidFill>
                  <a:srgbClr val="002060"/>
                </a:solidFill>
                <a:latin typeface="Arial Narrow" panose="020B0606020202030204" pitchFamily="34" charset="0"/>
              </a:rPr>
              <a:t>Od teorii do praktyki.</a:t>
            </a:r>
            <a:r>
              <a:rPr lang="pl-PL" sz="3200" b="1" dirty="0">
                <a:solidFill>
                  <a:srgbClr val="002060"/>
                </a:solidFill>
                <a:latin typeface="Arial Narrow" panose="020B0606020202030204" pitchFamily="34" charset="0"/>
              </a:rPr>
              <a:t> </a:t>
            </a:r>
            <a:br>
              <a:rPr lang="pl-PL" sz="3200" b="1" dirty="0">
                <a:solidFill>
                  <a:srgbClr val="002060"/>
                </a:solidFill>
                <a:latin typeface="Arial Narrow" panose="020B0606020202030204" pitchFamily="34" charset="0"/>
              </a:rPr>
            </a:br>
            <a:r>
              <a:rPr lang="pl-PL" sz="3200" b="1" dirty="0">
                <a:solidFill>
                  <a:srgbClr val="002060"/>
                </a:solidFill>
                <a:latin typeface="Arial Narrow" panose="020B0606020202030204" pitchFamily="34" charset="0"/>
              </a:rPr>
              <a:t>Warszawa: Wydawnictwo Naukowe PWN.</a:t>
            </a:r>
          </a:p>
          <a:p>
            <a:pPr marL="457200" indent="-457200">
              <a:spcAft>
                <a:spcPts val="1800"/>
              </a:spcAft>
              <a:buFont typeface="Wingdings" panose="05000000000000000000" pitchFamily="2" charset="2"/>
              <a:buChar char="q"/>
            </a:pPr>
            <a:r>
              <a:rPr lang="pl-PL" sz="3200" dirty="0">
                <a:solidFill>
                  <a:srgbClr val="002060"/>
                </a:solidFill>
                <a:latin typeface="Arial Narrow" panose="020B0606020202030204" pitchFamily="34" charset="0"/>
              </a:rPr>
              <a:t>Brzezińska, A. I., Rozwój w okresie dzieciństwa i dorastania: środowisko rozwoju, zadania rozwojowe, nabywane kompetencje. </a:t>
            </a:r>
          </a:p>
          <a:p>
            <a:pPr marL="457200" indent="-457200">
              <a:spcAft>
                <a:spcPts val="1800"/>
              </a:spcAft>
              <a:buFont typeface="Wingdings" panose="05000000000000000000" pitchFamily="2" charset="2"/>
              <a:buChar char="q"/>
            </a:pPr>
            <a:r>
              <a:rPr lang="pl-PL" sz="3200" dirty="0">
                <a:solidFill>
                  <a:srgbClr val="002060"/>
                </a:solidFill>
                <a:latin typeface="Arial Narrow" panose="020B0606020202030204" pitchFamily="34" charset="0"/>
              </a:rPr>
              <a:t>Brzezińska, A. I., Profilaktyka zaburzeń psychicznych i promocja zdrowia dzieci i młodzieży. </a:t>
            </a:r>
          </a:p>
        </p:txBody>
      </p:sp>
    </p:spTree>
    <p:extLst>
      <p:ext uri="{BB962C8B-B14F-4D97-AF65-F5344CB8AC3E}">
        <p14:creationId xmlns:p14="http://schemas.microsoft.com/office/powerpoint/2010/main" val="2737273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bwMode="auto">
          <a:xfrm>
            <a:off x="-120724" y="-25678"/>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a:innerShdw blurRad="114300">
              <a:prstClr val="black"/>
            </a:innerShdw>
          </a:effectLst>
        </p:spPr>
        <p:txBody>
          <a:bodyPr/>
          <a:lstStyle/>
          <a:p>
            <a:pPr algn="ctr" eaLnBrk="1" hangingPunct="1">
              <a:defRPr/>
            </a:pPr>
            <a:endParaRPr lang="pl-PL">
              <a:latin typeface="Times New Roman" panose="02020603050405020304" pitchFamily="18" charset="0"/>
              <a:cs typeface="Times New Roman" panose="02020603050405020304" pitchFamily="18" charset="0"/>
            </a:endParaRPr>
          </a:p>
        </p:txBody>
      </p:sp>
      <p:sp>
        <p:nvSpPr>
          <p:cNvPr id="35845" name="pole tekstowe 2"/>
          <p:cNvSpPr txBox="1">
            <a:spLocks noChangeArrowheads="1"/>
          </p:cNvSpPr>
          <p:nvPr/>
        </p:nvSpPr>
        <p:spPr bwMode="auto">
          <a:xfrm>
            <a:off x="-120650" y="150813"/>
            <a:ext cx="9132888" cy="522287"/>
          </a:xfrm>
          <a:prstGeom prst="rect">
            <a:avLst/>
          </a:prstGeom>
          <a:solidFill>
            <a:srgbClr val="CCFF33"/>
          </a:solidFill>
          <a:ln w="9525">
            <a:noFill/>
            <a:miter lim="800000"/>
            <a:headEnd/>
            <a:tailEnd/>
          </a:ln>
        </p:spPr>
        <p:txBody>
          <a:bodyPr>
            <a:spAutoFit/>
          </a:bodyPr>
          <a:lstStyle/>
          <a:p>
            <a:pPr algn="ctr"/>
            <a:r>
              <a:rPr lang="pl-PL" altLang="pl-PL" sz="2800" b="1">
                <a:solidFill>
                  <a:srgbClr val="002060"/>
                </a:solidFill>
                <a:latin typeface="Times New Roman" pitchFamily="18" charset="0"/>
                <a:cs typeface="Times New Roman" pitchFamily="18" charset="0"/>
                <a:hlinkClick r:id="rId2"/>
              </a:rPr>
              <a:t>http://psychologia.amu.edu.pl/4365-2/ip-w-dzialaniu/</a:t>
            </a:r>
            <a:r>
              <a:rPr lang="pl-PL" altLang="pl-PL" sz="2800" b="1">
                <a:solidFill>
                  <a:srgbClr val="002060"/>
                </a:solidFill>
                <a:latin typeface="Times New Roman" pitchFamily="18" charset="0"/>
                <a:cs typeface="Times New Roman" pitchFamily="18" charset="0"/>
              </a:rPr>
              <a:t> </a:t>
            </a:r>
          </a:p>
        </p:txBody>
      </p:sp>
      <p:graphicFrame>
        <p:nvGraphicFramePr>
          <p:cNvPr id="4" name="Tabela 3"/>
          <p:cNvGraphicFramePr>
            <a:graphicFrameLocks noGrp="1"/>
          </p:cNvGraphicFramePr>
          <p:nvPr/>
        </p:nvGraphicFramePr>
        <p:xfrm>
          <a:off x="0" y="2290763"/>
          <a:ext cx="8936037" cy="4344987"/>
        </p:xfrm>
        <a:graphic>
          <a:graphicData uri="http://schemas.openxmlformats.org/drawingml/2006/table">
            <a:tbl>
              <a:tblPr>
                <a:effectLst/>
              </a:tblPr>
              <a:tblGrid>
                <a:gridCol w="2622004">
                  <a:extLst>
                    <a:ext uri="{9D8B030D-6E8A-4147-A177-3AD203B41FA5}">
                      <a16:colId xmlns:a16="http://schemas.microsoft.com/office/drawing/2014/main" val="20000"/>
                    </a:ext>
                  </a:extLst>
                </a:gridCol>
                <a:gridCol w="2439513">
                  <a:extLst>
                    <a:ext uri="{9D8B030D-6E8A-4147-A177-3AD203B41FA5}">
                      <a16:colId xmlns:a16="http://schemas.microsoft.com/office/drawing/2014/main" val="20001"/>
                    </a:ext>
                  </a:extLst>
                </a:gridCol>
                <a:gridCol w="2110274">
                  <a:extLst>
                    <a:ext uri="{9D8B030D-6E8A-4147-A177-3AD203B41FA5}">
                      <a16:colId xmlns:a16="http://schemas.microsoft.com/office/drawing/2014/main" val="20002"/>
                    </a:ext>
                  </a:extLst>
                </a:gridCol>
                <a:gridCol w="1764246">
                  <a:extLst>
                    <a:ext uri="{9D8B030D-6E8A-4147-A177-3AD203B41FA5}">
                      <a16:colId xmlns:a16="http://schemas.microsoft.com/office/drawing/2014/main" val="20003"/>
                    </a:ext>
                  </a:extLst>
                </a:gridCol>
              </a:tblGrid>
              <a:tr h="198605">
                <a:tc>
                  <a:txBody>
                    <a:bodyPr/>
                    <a:lstStyle/>
                    <a:p>
                      <a:endParaRPr lang="pl-PL" sz="1000" dirty="0">
                        <a:effectLst/>
                        <a:latin typeface="Times New Roman" panose="02020603050405020304" pitchFamily="18" charset="0"/>
                        <a:cs typeface="Times New Roman" panose="02020603050405020304" pitchFamily="18" charset="0"/>
                      </a:endParaRPr>
                    </a:p>
                  </a:txBody>
                  <a:tcPr marL="46183" marR="46183" marT="23091" marB="23091" anchor="ctr">
                    <a:lnL>
                      <a:noFill/>
                    </a:lnL>
                    <a:lnR>
                      <a:noFill/>
                    </a:lnR>
                    <a:lnT>
                      <a:noFill/>
                    </a:lnT>
                    <a:lnB>
                      <a:noFill/>
                    </a:lnB>
                    <a:solidFill>
                      <a:srgbClr val="66FF33"/>
                    </a:solidFill>
                  </a:tcPr>
                </a:tc>
                <a:tc>
                  <a:txBody>
                    <a:bodyPr/>
                    <a:lstStyle/>
                    <a:p>
                      <a:endParaRPr lang="pl-PL" sz="1000" dirty="0">
                        <a:effectLst/>
                        <a:latin typeface="Times New Roman" panose="02020603050405020304" pitchFamily="18" charset="0"/>
                        <a:cs typeface="Times New Roman" panose="02020603050405020304" pitchFamily="18" charset="0"/>
                      </a:endParaRPr>
                    </a:p>
                  </a:txBody>
                  <a:tcPr marL="46183" marR="46183" marT="23091" marB="23091" anchor="ctr">
                    <a:lnL>
                      <a:noFill/>
                    </a:lnL>
                    <a:lnR>
                      <a:noFill/>
                    </a:lnR>
                    <a:lnT>
                      <a:noFill/>
                    </a:lnT>
                    <a:lnB>
                      <a:noFill/>
                    </a:lnB>
                    <a:solidFill>
                      <a:srgbClr val="66FF33"/>
                    </a:solidFill>
                  </a:tcPr>
                </a:tc>
                <a:tc>
                  <a:txBody>
                    <a:bodyPr/>
                    <a:lstStyle/>
                    <a:p>
                      <a:endParaRPr lang="pl-PL" sz="1000" dirty="0">
                        <a:effectLst/>
                        <a:latin typeface="Times New Roman" panose="02020603050405020304" pitchFamily="18" charset="0"/>
                        <a:cs typeface="Times New Roman" panose="02020603050405020304" pitchFamily="18" charset="0"/>
                      </a:endParaRPr>
                    </a:p>
                  </a:txBody>
                  <a:tcPr marL="46183" marR="46183" marT="23091" marB="23091" anchor="ctr">
                    <a:lnL>
                      <a:noFill/>
                    </a:lnL>
                    <a:lnR>
                      <a:noFill/>
                    </a:lnR>
                    <a:lnT>
                      <a:noFill/>
                    </a:lnT>
                    <a:lnB>
                      <a:noFill/>
                    </a:lnB>
                    <a:solidFill>
                      <a:srgbClr val="66FF33"/>
                    </a:solidFill>
                  </a:tcPr>
                </a:tc>
                <a:tc>
                  <a:txBody>
                    <a:bodyPr/>
                    <a:lstStyle/>
                    <a:p>
                      <a:endParaRPr lang="pl-PL" sz="1000" dirty="0">
                        <a:effectLst/>
                        <a:latin typeface="Times New Roman" panose="02020603050405020304" pitchFamily="18" charset="0"/>
                        <a:cs typeface="Times New Roman" panose="02020603050405020304" pitchFamily="18" charset="0"/>
                      </a:endParaRPr>
                    </a:p>
                  </a:txBody>
                  <a:tcPr marL="46183" marR="46183" marT="23091" marB="23091" anchor="ctr">
                    <a:lnL>
                      <a:noFill/>
                    </a:lnL>
                    <a:lnR>
                      <a:noFill/>
                    </a:lnR>
                    <a:lnT>
                      <a:noFill/>
                    </a:lnT>
                    <a:lnB>
                      <a:noFill/>
                    </a:lnB>
                    <a:solidFill>
                      <a:srgbClr val="66FF33"/>
                    </a:solidFill>
                  </a:tcPr>
                </a:tc>
                <a:extLst>
                  <a:ext uri="{0D108BD9-81ED-4DB2-BD59-A6C34878D82A}">
                    <a16:rowId xmlns:a16="http://schemas.microsoft.com/office/drawing/2014/main" val="10000"/>
                  </a:ext>
                </a:extLst>
              </a:tr>
              <a:tr h="4146382">
                <a:tc>
                  <a:txBody>
                    <a:bodyPr/>
                    <a:lstStyle/>
                    <a:p>
                      <a:pPr marL="285750" indent="-285750" algn="l">
                        <a:spcAft>
                          <a:spcPts val="600"/>
                        </a:spcAft>
                        <a:buFont typeface="Arial" panose="020B0604020202020204" pitchFamily="34" charset="0"/>
                        <a:buChar char="•"/>
                      </a:pPr>
                      <a: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3"/>
                        </a:rPr>
                        <a:t>Zaproszenie</a:t>
                      </a:r>
                      <a:endParaRPr lang="pl-PL" sz="24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4"/>
                        </a:rPr>
                        <a:t>Co trzeba wiedzieć, </a:t>
                      </a:r>
                      <a:b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4"/>
                        </a:rPr>
                      </a:br>
                      <a: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4"/>
                        </a:rPr>
                        <a:t>zanim szkoła się zgłosi?</a:t>
                      </a:r>
                      <a:endParaRPr lang="pl-PL" sz="24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5"/>
                        </a:rPr>
                        <a:t>Skąd są szkoły?</a:t>
                      </a:r>
                      <a:endParaRPr lang="pl-PL" sz="24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2400" b="1" u="sng" strike="noStrike" dirty="0">
                          <a:solidFill>
                            <a:srgbClr val="002060"/>
                          </a:solidFill>
                          <a:effectLst/>
                          <a:latin typeface="Times New Roman" panose="02020603050405020304" pitchFamily="18" charset="0"/>
                          <a:cs typeface="Times New Roman" panose="02020603050405020304" pitchFamily="18" charset="0"/>
                          <a:hlinkClick r:id="rId6"/>
                        </a:rPr>
                        <a:t>GALERIA</a:t>
                      </a:r>
                      <a:endParaRPr lang="pl-PL" sz="24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2400" b="1" u="none" strike="noStrike" dirty="0">
                          <a:solidFill>
                            <a:srgbClr val="002060"/>
                          </a:solidFill>
                          <a:effectLst/>
                          <a:latin typeface="Times New Roman" panose="02020603050405020304" pitchFamily="18" charset="0"/>
                          <a:cs typeface="Times New Roman" panose="02020603050405020304" pitchFamily="18" charset="0"/>
                          <a:hlinkClick r:id="rId7"/>
                        </a:rPr>
                        <a:t>Niezbędnik Dobrego Nauczyciela</a:t>
                      </a:r>
                      <a:endParaRPr lang="pl-PL" sz="2400" dirty="0">
                        <a:solidFill>
                          <a:srgbClr val="002060"/>
                        </a:solidFill>
                        <a:effectLst/>
                        <a:latin typeface="Times New Roman" panose="02020603050405020304" pitchFamily="18" charset="0"/>
                        <a:cs typeface="Times New Roman" panose="02020603050405020304" pitchFamily="18" charset="0"/>
                      </a:endParaRPr>
                    </a:p>
                  </a:txBody>
                  <a:tcPr marL="46183" marR="46183" marT="23091" marB="23091">
                    <a:lnL>
                      <a:noFill/>
                    </a:lnL>
                    <a:lnR>
                      <a:noFill/>
                    </a:lnR>
                    <a:lnT>
                      <a:noFill/>
                    </a:lnT>
                    <a:lnB>
                      <a:noFill/>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8"/>
                        </a:rPr>
                        <a:t>Wielkopolskie Konferencje</a:t>
                      </a:r>
                      <a:b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8"/>
                        </a:rPr>
                      </a:b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8"/>
                        </a:rPr>
                        <a:t>dla Nauczycieli</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9"/>
                        </a:rPr>
                        <a:t>Akcja </a:t>
                      </a:r>
                      <a:b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9"/>
                        </a:rPr>
                      </a:b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9"/>
                        </a:rPr>
                        <a:t>WYCHOWAWCA!</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0"/>
                        </a:rPr>
                        <a:t>Po co przedszkole?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1"/>
                        </a:rPr>
                        <a:t>Sześciolatki </a:t>
                      </a:r>
                      <a:b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1"/>
                        </a:rPr>
                      </a:b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1"/>
                        </a:rPr>
                        <a:t>w szkole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dirty="0">
                          <a:solidFill>
                            <a:srgbClr val="002060"/>
                          </a:solidFill>
                          <a:effectLst/>
                          <a:latin typeface="Times New Roman" panose="02020603050405020304" pitchFamily="18" charset="0"/>
                          <a:cs typeface="Times New Roman" panose="02020603050405020304" pitchFamily="18" charset="0"/>
                          <a:hlinkClick r:id="rId12"/>
                        </a:rPr>
                        <a:t>Szkolne progi: </a:t>
                      </a:r>
                      <a:br>
                        <a:rPr lang="pl-PL" sz="1800" b="1" u="sng" dirty="0">
                          <a:solidFill>
                            <a:srgbClr val="002060"/>
                          </a:solidFill>
                          <a:effectLst/>
                          <a:latin typeface="Times New Roman" panose="02020603050405020304" pitchFamily="18" charset="0"/>
                          <a:cs typeface="Times New Roman" panose="02020603050405020304" pitchFamily="18" charset="0"/>
                          <a:hlinkClick r:id="rId12"/>
                        </a:rPr>
                      </a:br>
                      <a:r>
                        <a:rPr lang="pl-PL" sz="1800" b="1" u="sng" dirty="0">
                          <a:solidFill>
                            <a:srgbClr val="002060"/>
                          </a:solidFill>
                          <a:effectLst/>
                          <a:latin typeface="Times New Roman" panose="02020603050405020304" pitchFamily="18" charset="0"/>
                          <a:cs typeface="Times New Roman" panose="02020603050405020304" pitchFamily="18" charset="0"/>
                          <a:hlinkClick r:id="rId12"/>
                        </a:rPr>
                        <a:t>z klasy III do IV</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none" strike="noStrike" dirty="0">
                          <a:solidFill>
                            <a:srgbClr val="002060"/>
                          </a:solidFill>
                          <a:effectLst/>
                          <a:latin typeface="Times New Roman" panose="02020603050405020304" pitchFamily="18" charset="0"/>
                          <a:cs typeface="Times New Roman" panose="02020603050405020304" pitchFamily="18" charset="0"/>
                          <a:hlinkClick r:id="rId13"/>
                        </a:rPr>
                        <a:t>Młodzież</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none" strike="noStrike" dirty="0">
                          <a:solidFill>
                            <a:srgbClr val="002060"/>
                          </a:solidFill>
                          <a:effectLst/>
                          <a:latin typeface="Times New Roman" panose="02020603050405020304" pitchFamily="18" charset="0"/>
                          <a:cs typeface="Times New Roman" panose="02020603050405020304" pitchFamily="18" charset="0"/>
                          <a:hlinkClick r:id="rId14"/>
                        </a:rPr>
                        <a:t>Seniorzy</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none" strike="noStrike" dirty="0">
                          <a:solidFill>
                            <a:srgbClr val="002060"/>
                          </a:solidFill>
                          <a:effectLst/>
                          <a:latin typeface="Times New Roman" panose="02020603050405020304" pitchFamily="18" charset="0"/>
                          <a:cs typeface="Times New Roman" panose="02020603050405020304" pitchFamily="18" charset="0"/>
                          <a:hlinkClick r:id="rId15"/>
                        </a:rPr>
                        <a:t>Książka w rodzinie</a:t>
                      </a:r>
                      <a:endParaRPr lang="pl-PL" sz="1800" dirty="0">
                        <a:solidFill>
                          <a:srgbClr val="002060"/>
                        </a:solidFill>
                        <a:effectLst/>
                        <a:latin typeface="Times New Roman" panose="02020603050405020304" pitchFamily="18" charset="0"/>
                        <a:cs typeface="Times New Roman" panose="02020603050405020304" pitchFamily="18" charset="0"/>
                      </a:endParaRPr>
                    </a:p>
                  </a:txBody>
                  <a:tcPr marL="46183" marR="46183" marT="23091" marB="23091">
                    <a:lnL>
                      <a:noFill/>
                    </a:lnL>
                    <a:lnR>
                      <a:noFill/>
                    </a:lnR>
                    <a:lnT>
                      <a:noFill/>
                    </a:lnT>
                    <a:lnB>
                      <a:noFill/>
                    </a:lnB>
                    <a:solidFill>
                      <a:schemeClr val="bg1"/>
                    </a:solidFill>
                  </a:tcPr>
                </a:tc>
                <a:tc>
                  <a:txBody>
                    <a:bodyPr/>
                    <a:lstStyle/>
                    <a:p>
                      <a:pPr marL="285750" indent="-285750" algn="l">
                        <a:spcAft>
                          <a:spcPts val="600"/>
                        </a:spcAft>
                        <a:buFont typeface="Arial" panose="020B0604020202020204" pitchFamily="34" charset="0"/>
                        <a:buChar char="•"/>
                      </a:pPr>
                      <a:r>
                        <a:rPr lang="pl-PL" sz="1800" b="1" u="sng" strike="noStrike" dirty="0" err="1">
                          <a:solidFill>
                            <a:srgbClr val="002060"/>
                          </a:solidFill>
                          <a:effectLst/>
                          <a:latin typeface="Times New Roman" panose="02020603050405020304" pitchFamily="18" charset="0"/>
                          <a:cs typeface="Times New Roman" panose="02020603050405020304" pitchFamily="18" charset="0"/>
                          <a:hlinkClick r:id="rId16"/>
                        </a:rPr>
                        <a:t>Tutoring</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7"/>
                        </a:rPr>
                        <a:t>E-learning</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8"/>
                        </a:rPr>
                        <a:t>TIK, nowe technologie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19"/>
                        </a:rPr>
                        <a:t>Ewaluacja</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0"/>
                        </a:rPr>
                        <a:t>Konstruowanie projektów</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1"/>
                        </a:rPr>
                        <a:t>Aktywizacja społeczności</a:t>
                      </a:r>
                      <a:endParaRPr lang="pl-PL" sz="1800" b="1" u="sng" strike="noStrike"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2"/>
                        </a:rPr>
                        <a:t>O edukacji</a:t>
                      </a:r>
                      <a:endParaRPr lang="pl-PL" sz="1800" dirty="0">
                        <a:solidFill>
                          <a:srgbClr val="002060"/>
                        </a:solidFill>
                        <a:effectLst/>
                        <a:latin typeface="Times New Roman" panose="02020603050405020304" pitchFamily="18" charset="0"/>
                        <a:cs typeface="Times New Roman" panose="02020603050405020304" pitchFamily="18" charset="0"/>
                      </a:endParaRPr>
                    </a:p>
                  </a:txBody>
                  <a:tcPr marL="46183" marR="46183" marT="23091" marB="23091">
                    <a:lnL>
                      <a:noFill/>
                    </a:lnL>
                    <a:lnR>
                      <a:noFill/>
                    </a:lnR>
                    <a:lnT>
                      <a:noFill/>
                    </a:lnT>
                    <a:lnB>
                      <a:noFill/>
                    </a:lnB>
                    <a:solidFill>
                      <a:schemeClr val="bg1"/>
                    </a:solidFill>
                  </a:tcPr>
                </a:tc>
                <a:tc>
                  <a:txBody>
                    <a:bodyPr/>
                    <a:lstStyle/>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3"/>
                        </a:rPr>
                        <a:t>Małe dziecko</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4"/>
                        </a:rPr>
                        <a:t>Przedszkole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5"/>
                        </a:rPr>
                        <a:t>Nauczanie początkowe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6"/>
                        </a:rPr>
                        <a:t>Szkoła</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7"/>
                        </a:rPr>
                        <a:t>Dorastanie</a:t>
                      </a:r>
                      <a:endParaRPr lang="pl-PL" sz="1800" dirty="0">
                        <a:solidFill>
                          <a:srgbClr val="002060"/>
                        </a:solidFill>
                        <a:effectLst/>
                        <a:latin typeface="Times New Roman" panose="02020603050405020304" pitchFamily="18" charset="0"/>
                        <a:cs typeface="Times New Roman" panose="02020603050405020304" pitchFamily="18" charset="0"/>
                      </a:endParaRPr>
                    </a:p>
                    <a:p>
                      <a:pPr marL="285750" indent="-285750" algn="l">
                        <a:spcAft>
                          <a:spcPts val="600"/>
                        </a:spcAft>
                        <a:buFont typeface="Arial" panose="020B0604020202020204" pitchFamily="34" charset="0"/>
                        <a:buChar char="•"/>
                      </a:pPr>
                      <a:r>
                        <a:rPr lang="pl-PL" sz="1800" b="1" u="sng" strike="noStrike" dirty="0">
                          <a:solidFill>
                            <a:srgbClr val="002060"/>
                          </a:solidFill>
                          <a:effectLst/>
                          <a:latin typeface="Times New Roman" panose="02020603050405020304" pitchFamily="18" charset="0"/>
                          <a:cs typeface="Times New Roman" panose="02020603050405020304" pitchFamily="18" charset="0"/>
                          <a:hlinkClick r:id="rId28"/>
                        </a:rPr>
                        <a:t>Późna dorosłość</a:t>
                      </a:r>
                      <a:endParaRPr lang="pl-PL" sz="1800" dirty="0">
                        <a:solidFill>
                          <a:srgbClr val="002060"/>
                        </a:solidFill>
                        <a:effectLst/>
                        <a:latin typeface="Times New Roman" panose="02020603050405020304" pitchFamily="18" charset="0"/>
                        <a:cs typeface="Times New Roman" panose="02020603050405020304" pitchFamily="18" charset="0"/>
                      </a:endParaRPr>
                    </a:p>
                  </a:txBody>
                  <a:tcPr marL="46183" marR="46183" marT="23091" marB="23091">
                    <a:lnL>
                      <a:noFill/>
                    </a:lnL>
                    <a:lnR>
                      <a:noFill/>
                    </a:lnR>
                    <a:lnT>
                      <a:noFill/>
                    </a:lnT>
                    <a:lnB>
                      <a:noFill/>
                    </a:lnB>
                    <a:solidFill>
                      <a:schemeClr val="bg1"/>
                    </a:solidFill>
                  </a:tcPr>
                </a:tc>
                <a:extLst>
                  <a:ext uri="{0D108BD9-81ED-4DB2-BD59-A6C34878D82A}">
                    <a16:rowId xmlns:a16="http://schemas.microsoft.com/office/drawing/2014/main" val="10001"/>
                  </a:ext>
                </a:extLst>
              </a:tr>
            </a:tbl>
          </a:graphicData>
        </a:graphic>
      </p:graphicFrame>
      <p:pic>
        <p:nvPicPr>
          <p:cNvPr id="35855" name="Picture 2" descr="amul">
            <a:hlinkClick r:id="rId3"/>
          </p:cNvPr>
          <p:cNvPicPr>
            <a:picLocks noChangeAspect="1" noChangeArrowheads="1"/>
          </p:cNvPicPr>
          <p:nvPr/>
        </p:nvPicPr>
        <p:blipFill>
          <a:blip r:embed="rId29" cstate="print"/>
          <a:srcRect/>
          <a:stretch>
            <a:fillRect/>
          </a:stretch>
        </p:blipFill>
        <p:spPr bwMode="auto">
          <a:xfrm>
            <a:off x="0" y="684213"/>
            <a:ext cx="1631950" cy="1749425"/>
          </a:xfrm>
          <a:prstGeom prst="rect">
            <a:avLst/>
          </a:prstGeom>
          <a:noFill/>
          <a:ln w="9525">
            <a:noFill/>
            <a:miter lim="800000"/>
            <a:headEnd/>
            <a:tailEnd/>
          </a:ln>
        </p:spPr>
      </p:pic>
      <p:pic>
        <p:nvPicPr>
          <p:cNvPr id="35856" name="Picture 3" descr="gt">
            <a:hlinkClick r:id="rId30"/>
          </p:cNvPr>
          <p:cNvPicPr>
            <a:picLocks noChangeAspect="1" noChangeArrowheads="1"/>
          </p:cNvPicPr>
          <p:nvPr/>
        </p:nvPicPr>
        <p:blipFill>
          <a:blip r:embed="rId31" cstate="print"/>
          <a:srcRect/>
          <a:stretch>
            <a:fillRect/>
          </a:stretch>
        </p:blipFill>
        <p:spPr bwMode="auto">
          <a:xfrm>
            <a:off x="3043238" y="725488"/>
            <a:ext cx="1738312" cy="1708150"/>
          </a:xfrm>
          <a:prstGeom prst="rect">
            <a:avLst/>
          </a:prstGeom>
          <a:noFill/>
          <a:ln w="9525">
            <a:noFill/>
            <a:miter lim="800000"/>
            <a:headEnd/>
            <a:tailEnd/>
          </a:ln>
        </p:spPr>
      </p:pic>
      <p:pic>
        <p:nvPicPr>
          <p:cNvPr id="35857" name="Picture 4" descr="ui">
            <a:hlinkClick r:id="rId32"/>
          </p:cNvPr>
          <p:cNvPicPr>
            <a:picLocks noChangeAspect="1" noChangeArrowheads="1"/>
          </p:cNvPicPr>
          <p:nvPr/>
        </p:nvPicPr>
        <p:blipFill>
          <a:blip r:embed="rId33" cstate="print"/>
          <a:srcRect/>
          <a:stretch>
            <a:fillRect/>
          </a:stretch>
        </p:blipFill>
        <p:spPr bwMode="auto">
          <a:xfrm>
            <a:off x="5054600" y="725488"/>
            <a:ext cx="1738313" cy="1708150"/>
          </a:xfrm>
          <a:prstGeom prst="rect">
            <a:avLst/>
          </a:prstGeom>
          <a:noFill/>
          <a:ln w="9525">
            <a:noFill/>
            <a:miter lim="800000"/>
            <a:headEnd/>
            <a:tailEnd/>
          </a:ln>
        </p:spPr>
      </p:pic>
      <p:pic>
        <p:nvPicPr>
          <p:cNvPr id="35858" name="Picture 5" descr="ww"/>
          <p:cNvPicPr>
            <a:picLocks noChangeAspect="1" noChangeArrowheads="1"/>
          </p:cNvPicPr>
          <p:nvPr/>
        </p:nvPicPr>
        <p:blipFill>
          <a:blip r:embed="rId34" cstate="print"/>
          <a:srcRect/>
          <a:stretch>
            <a:fillRect/>
          </a:stretch>
        </p:blipFill>
        <p:spPr bwMode="auto">
          <a:xfrm>
            <a:off x="7065963" y="725488"/>
            <a:ext cx="1865312" cy="1708150"/>
          </a:xfrm>
          <a:prstGeom prst="rect">
            <a:avLst/>
          </a:prstGeom>
          <a:noFill/>
          <a:ln w="9525">
            <a:noFill/>
            <a:miter lim="800000"/>
            <a:headEnd/>
            <a:tailEnd/>
          </a:ln>
        </p:spPr>
      </p:pic>
      <p:sp>
        <p:nvSpPr>
          <p:cNvPr id="35859" name="pole tekstowe 6"/>
          <p:cNvSpPr txBox="1">
            <a:spLocks noChangeArrowheads="1"/>
          </p:cNvSpPr>
          <p:nvPr/>
        </p:nvSpPr>
        <p:spPr bwMode="auto">
          <a:xfrm>
            <a:off x="1631950" y="725488"/>
            <a:ext cx="1411288" cy="1200150"/>
          </a:xfrm>
          <a:prstGeom prst="rect">
            <a:avLst/>
          </a:prstGeom>
          <a:noFill/>
          <a:ln w="9525">
            <a:noFill/>
            <a:miter lim="800000"/>
            <a:headEnd/>
            <a:tailEnd/>
          </a:ln>
        </p:spPr>
        <p:txBody>
          <a:bodyPr>
            <a:spAutoFit/>
          </a:bodyPr>
          <a:lstStyle/>
          <a:p>
            <a:r>
              <a:rPr lang="pl-PL" altLang="pl-PL" b="1" i="1">
                <a:solidFill>
                  <a:srgbClr val="002060"/>
                </a:solidFill>
                <a:latin typeface="Times New Roman" pitchFamily="18" charset="0"/>
                <a:cs typeface="Times New Roman" pitchFamily="18" charset="0"/>
              </a:rPr>
              <a:t>Aktywny Mały Uniwersytet Latający</a:t>
            </a:r>
          </a:p>
        </p:txBody>
      </p:sp>
      <p:pic>
        <p:nvPicPr>
          <p:cNvPr id="35860" name="Obraz 7"/>
          <p:cNvPicPr>
            <a:picLocks noChangeAspect="1"/>
          </p:cNvPicPr>
          <p:nvPr/>
        </p:nvPicPr>
        <p:blipFill>
          <a:blip r:embed="rId35" cstate="print"/>
          <a:srcRect/>
          <a:stretch>
            <a:fillRect/>
          </a:stretch>
        </p:blipFill>
        <p:spPr bwMode="auto">
          <a:xfrm rot="199194">
            <a:off x="6615113" y="5581650"/>
            <a:ext cx="2036762" cy="969963"/>
          </a:xfrm>
          <a:prstGeom prst="rect">
            <a:avLst/>
          </a:prstGeom>
          <a:noFill/>
          <a:ln w="9525">
            <a:noFill/>
            <a:miter lim="800000"/>
            <a:headEnd/>
            <a:tailEnd/>
          </a:ln>
        </p:spPr>
      </p:pic>
      <p:pic>
        <p:nvPicPr>
          <p:cNvPr id="35861" name="Picture 2" descr="C:\Users\Aleksandra\Desktop\AMUL\Pszczoła!.png"/>
          <p:cNvPicPr>
            <a:picLocks noChangeAspect="1" noChangeArrowheads="1"/>
          </p:cNvPicPr>
          <p:nvPr/>
        </p:nvPicPr>
        <p:blipFill>
          <a:blip r:embed="rId36" cstate="print"/>
          <a:srcRect/>
          <a:stretch>
            <a:fillRect/>
          </a:stretch>
        </p:blipFill>
        <p:spPr bwMode="auto">
          <a:xfrm rot="861324">
            <a:off x="1555750" y="1987550"/>
            <a:ext cx="1038225" cy="6016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rostokąt 5"/>
          <p:cNvSpPr>
            <a:spLocks noChangeArrowheads="1"/>
          </p:cNvSpPr>
          <p:nvPr/>
        </p:nvSpPr>
        <p:spPr bwMode="auto">
          <a:xfrm>
            <a:off x="-74613" y="-14288"/>
            <a:ext cx="9218613" cy="6858001"/>
          </a:xfrm>
          <a:prstGeom prst="rect">
            <a:avLst/>
          </a:prstGeom>
          <a:solidFill>
            <a:srgbClr val="CCFF33"/>
          </a:solidFill>
          <a:ln w="9525" algn="ctr">
            <a:noFill/>
            <a:round/>
            <a:headEnd/>
            <a:tailEnd/>
          </a:ln>
        </p:spPr>
        <p:txBody>
          <a:bodyPr/>
          <a:lstStyle/>
          <a:p>
            <a:pPr algn="ctr" eaLnBrk="1" hangingPunct="1"/>
            <a:endParaRPr lang="pl-PL" altLang="pl-PL"/>
          </a:p>
        </p:txBody>
      </p:sp>
      <p:pic>
        <p:nvPicPr>
          <p:cNvPr id="33795" name="Obraz 5"/>
          <p:cNvPicPr>
            <a:picLocks noChangeAspect="1"/>
          </p:cNvPicPr>
          <p:nvPr/>
        </p:nvPicPr>
        <p:blipFill>
          <a:blip r:embed="rId2" cstate="print"/>
          <a:srcRect/>
          <a:stretch>
            <a:fillRect/>
          </a:stretch>
        </p:blipFill>
        <p:spPr bwMode="auto">
          <a:xfrm rot="662078">
            <a:off x="-158750" y="282575"/>
            <a:ext cx="5457825" cy="4524375"/>
          </a:xfrm>
          <a:prstGeom prst="rect">
            <a:avLst/>
          </a:prstGeom>
          <a:noFill/>
          <a:ln w="9525">
            <a:noFill/>
            <a:miter lim="800000"/>
            <a:headEnd/>
            <a:tailEnd/>
          </a:ln>
        </p:spPr>
      </p:pic>
      <p:pic>
        <p:nvPicPr>
          <p:cNvPr id="33796" name="Obraz 8"/>
          <p:cNvPicPr>
            <a:picLocks noChangeAspect="1"/>
          </p:cNvPicPr>
          <p:nvPr/>
        </p:nvPicPr>
        <p:blipFill>
          <a:blip r:embed="rId3" cstate="print"/>
          <a:srcRect/>
          <a:stretch>
            <a:fillRect/>
          </a:stretch>
        </p:blipFill>
        <p:spPr bwMode="auto">
          <a:xfrm>
            <a:off x="2124075" y="3903663"/>
            <a:ext cx="5526088" cy="3141662"/>
          </a:xfrm>
          <a:prstGeom prst="rect">
            <a:avLst/>
          </a:prstGeom>
          <a:noFill/>
          <a:ln w="9525">
            <a:noFill/>
            <a:miter lim="800000"/>
            <a:headEnd/>
            <a:tailEnd/>
          </a:ln>
        </p:spPr>
      </p:pic>
      <p:pic>
        <p:nvPicPr>
          <p:cNvPr id="33797" name="Obraz 9"/>
          <p:cNvPicPr>
            <a:picLocks noChangeAspect="1"/>
          </p:cNvPicPr>
          <p:nvPr/>
        </p:nvPicPr>
        <p:blipFill>
          <a:blip r:embed="rId4" cstate="print"/>
          <a:srcRect/>
          <a:stretch>
            <a:fillRect/>
          </a:stretch>
        </p:blipFill>
        <p:spPr bwMode="auto">
          <a:xfrm rot="898097">
            <a:off x="3927475" y="280988"/>
            <a:ext cx="5602288" cy="3140075"/>
          </a:xfrm>
          <a:prstGeom prst="rect">
            <a:avLst/>
          </a:prstGeom>
          <a:noFill/>
          <a:ln w="9525">
            <a:noFill/>
            <a:miter lim="800000"/>
            <a:headEnd/>
            <a:tailEnd/>
          </a:ln>
        </p:spPr>
      </p:pic>
      <p:pic>
        <p:nvPicPr>
          <p:cNvPr id="7" name="Picture 2" descr="C:\Users\Aleksandra\Desktop\AMUL\amul.png"/>
          <p:cNvPicPr>
            <a:picLocks noChangeAspect="1" noChangeArrowheads="1"/>
          </p:cNvPicPr>
          <p:nvPr/>
        </p:nvPicPr>
        <p:blipFill>
          <a:blip r:embed="rId5" cstate="print"/>
          <a:srcRect/>
          <a:stretch>
            <a:fillRect/>
          </a:stretch>
        </p:blipFill>
        <p:spPr bwMode="auto">
          <a:xfrm>
            <a:off x="3261152" y="2826321"/>
            <a:ext cx="3251933" cy="1100511"/>
          </a:xfrm>
          <a:prstGeom prst="rect">
            <a:avLst/>
          </a:prstGeom>
          <a:solidFill>
            <a:schemeClr val="bg1"/>
          </a:solid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rostokąt 20"/>
          <p:cNvSpPr>
            <a:spLocks noChangeArrowheads="1"/>
          </p:cNvSpPr>
          <p:nvPr/>
        </p:nvSpPr>
        <p:spPr bwMode="auto">
          <a:xfrm>
            <a:off x="-74613" y="-14288"/>
            <a:ext cx="9218613" cy="6858001"/>
          </a:xfrm>
          <a:prstGeom prst="rect">
            <a:avLst/>
          </a:prstGeom>
          <a:solidFill>
            <a:srgbClr val="CCFF33"/>
          </a:solidFill>
          <a:ln w="9525" algn="ctr">
            <a:noFill/>
            <a:round/>
            <a:headEnd/>
            <a:tailEnd/>
          </a:ln>
        </p:spPr>
        <p:txBody>
          <a:bodyPr/>
          <a:lstStyle/>
          <a:p>
            <a:pPr algn="ctr" eaLnBrk="1" hangingPunct="1"/>
            <a:endParaRPr lang="pl-PL" altLang="pl-PL">
              <a:latin typeface="Times New Roman" pitchFamily="18" charset="0"/>
              <a:cs typeface="Times New Roman" pitchFamily="18" charset="0"/>
            </a:endParaRPr>
          </a:p>
        </p:txBody>
      </p:sp>
      <p:sp>
        <p:nvSpPr>
          <p:cNvPr id="36867" name="Symbol zastępczy numeru slajdu 3"/>
          <p:cNvSpPr>
            <a:spLocks noGrp="1"/>
          </p:cNvSpPr>
          <p:nvPr>
            <p:ph type="sldNum" sz="quarter" idx="12"/>
          </p:nvPr>
        </p:nvSpPr>
        <p:spPr>
          <a:xfrm>
            <a:off x="3124200" y="6245225"/>
            <a:ext cx="2895600" cy="476250"/>
          </a:xfrm>
          <a:noFill/>
          <a:ln>
            <a:miter lim="800000"/>
            <a:headEnd/>
            <a:tailEnd/>
          </a:ln>
        </p:spPr>
        <p:txBody>
          <a:bodyPr/>
          <a:lstStyle/>
          <a:p>
            <a:pPr algn="ctr"/>
            <a:fld id="{60C5BE93-D044-46F8-B4B9-F6C398FA917B}" type="slidenum">
              <a:rPr lang="pl-PL" altLang="pl-PL" smtClean="0">
                <a:latin typeface="Times New Roman" pitchFamily="18" charset="0"/>
                <a:cs typeface="Times New Roman" pitchFamily="18" charset="0"/>
              </a:rPr>
              <a:pPr algn="ctr"/>
              <a:t>65</a:t>
            </a:fld>
            <a:endParaRPr lang="pl-PL" altLang="pl-PL">
              <a:latin typeface="Times New Roman" pitchFamily="18" charset="0"/>
              <a:cs typeface="Times New Roman" pitchFamily="18" charset="0"/>
            </a:endParaRPr>
          </a:p>
        </p:txBody>
      </p:sp>
      <p:pic>
        <p:nvPicPr>
          <p:cNvPr id="36868" name="Picture 2"/>
          <p:cNvPicPr>
            <a:picLocks noChangeAspect="1" noChangeArrowheads="1"/>
          </p:cNvPicPr>
          <p:nvPr/>
        </p:nvPicPr>
        <p:blipFill>
          <a:blip r:embed="rId2" cstate="print"/>
          <a:srcRect/>
          <a:stretch>
            <a:fillRect/>
          </a:stretch>
        </p:blipFill>
        <p:spPr bwMode="auto">
          <a:xfrm>
            <a:off x="-39688" y="-63500"/>
            <a:ext cx="5622926" cy="6921500"/>
          </a:xfrm>
          <a:prstGeom prst="rect">
            <a:avLst/>
          </a:prstGeom>
          <a:noFill/>
          <a:ln w="9525">
            <a:noFill/>
            <a:miter lim="800000"/>
            <a:headEnd/>
            <a:tailEnd/>
          </a:ln>
          <a:effectLst>
            <a:prstShdw prst="shdw17" dist="17961" dir="2700000">
              <a:srgbClr val="999999"/>
            </a:prstShdw>
          </a:effectLst>
        </p:spPr>
      </p:pic>
      <p:grpSp>
        <p:nvGrpSpPr>
          <p:cNvPr id="18438" name="Group 5"/>
          <p:cNvGrpSpPr>
            <a:grpSpLocks/>
          </p:cNvGrpSpPr>
          <p:nvPr/>
        </p:nvGrpSpPr>
        <p:grpSpPr bwMode="auto">
          <a:xfrm rot="4899472">
            <a:off x="5768180" y="-1276565"/>
            <a:ext cx="503238" cy="5331631"/>
            <a:chOff x="181" y="346"/>
            <a:chExt cx="317" cy="2766"/>
          </a:xfrm>
          <a:scene3d>
            <a:camera prst="orthographicFront">
              <a:rot lat="0" lon="0" rev="0"/>
            </a:camera>
            <a:lightRig rig="balanced" dir="t">
              <a:rot lat="0" lon="0" rev="8700000"/>
            </a:lightRig>
          </a:scene3d>
        </p:grpSpPr>
        <p:sp>
          <p:nvSpPr>
            <p:cNvPr id="18447" name="Oval 6"/>
            <p:cNvSpPr>
              <a:spLocks noChangeArrowheads="1"/>
            </p:cNvSpPr>
            <p:nvPr/>
          </p:nvSpPr>
          <p:spPr bwMode="auto">
            <a:xfrm>
              <a:off x="181" y="346"/>
              <a:ext cx="317" cy="272"/>
            </a:xfrm>
            <a:prstGeom prst="ellipse">
              <a:avLst/>
            </a:prstGeom>
            <a:solidFill>
              <a:srgbClr val="FF99FF"/>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8" name="Oval 7"/>
            <p:cNvSpPr>
              <a:spLocks noChangeArrowheads="1"/>
            </p:cNvSpPr>
            <p:nvPr/>
          </p:nvSpPr>
          <p:spPr bwMode="auto">
            <a:xfrm>
              <a:off x="181" y="844"/>
              <a:ext cx="317" cy="272"/>
            </a:xfrm>
            <a:prstGeom prst="ellipse">
              <a:avLst/>
            </a:prstGeom>
            <a:solidFill>
              <a:srgbClr val="FF505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9" name="Oval 8"/>
            <p:cNvSpPr>
              <a:spLocks noChangeArrowheads="1"/>
            </p:cNvSpPr>
            <p:nvPr/>
          </p:nvSpPr>
          <p:spPr bwMode="auto">
            <a:xfrm>
              <a:off x="181" y="1343"/>
              <a:ext cx="317" cy="272"/>
            </a:xfrm>
            <a:prstGeom prst="ellipse">
              <a:avLst/>
            </a:prstGeom>
            <a:solidFill>
              <a:srgbClr val="00FF0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50" name="Oval 9"/>
            <p:cNvSpPr>
              <a:spLocks noChangeArrowheads="1"/>
            </p:cNvSpPr>
            <p:nvPr/>
          </p:nvSpPr>
          <p:spPr bwMode="auto">
            <a:xfrm>
              <a:off x="181" y="1842"/>
              <a:ext cx="317" cy="272"/>
            </a:xfrm>
            <a:prstGeom prst="ellipse">
              <a:avLst/>
            </a:prstGeom>
            <a:solidFill>
              <a:srgbClr val="FF00FF"/>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51" name="Oval 10"/>
            <p:cNvSpPr>
              <a:spLocks noChangeArrowheads="1"/>
            </p:cNvSpPr>
            <p:nvPr/>
          </p:nvSpPr>
          <p:spPr bwMode="auto">
            <a:xfrm>
              <a:off x="181" y="2341"/>
              <a:ext cx="317" cy="272"/>
            </a:xfrm>
            <a:prstGeom prst="ellipse">
              <a:avLst/>
            </a:prstGeom>
            <a:solidFill>
              <a:srgbClr val="00CCFF"/>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52" name="Oval 11"/>
            <p:cNvSpPr>
              <a:spLocks noChangeArrowheads="1"/>
            </p:cNvSpPr>
            <p:nvPr/>
          </p:nvSpPr>
          <p:spPr bwMode="auto">
            <a:xfrm>
              <a:off x="181" y="2840"/>
              <a:ext cx="317" cy="272"/>
            </a:xfrm>
            <a:prstGeom prst="ellipse">
              <a:avLst/>
            </a:prstGeom>
            <a:solidFill>
              <a:srgbClr val="FF000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grpSp>
      <p:grpSp>
        <p:nvGrpSpPr>
          <p:cNvPr id="18439" name="Group 12"/>
          <p:cNvGrpSpPr>
            <a:grpSpLocks/>
          </p:cNvGrpSpPr>
          <p:nvPr/>
        </p:nvGrpSpPr>
        <p:grpSpPr bwMode="auto">
          <a:xfrm rot="4012869">
            <a:off x="5846342" y="-1450762"/>
            <a:ext cx="514489" cy="5344939"/>
            <a:chOff x="181" y="346"/>
            <a:chExt cx="317" cy="2766"/>
          </a:xfrm>
          <a:scene3d>
            <a:camera prst="orthographicFront">
              <a:rot lat="0" lon="0" rev="0"/>
            </a:camera>
            <a:lightRig rig="balanced" dir="t">
              <a:rot lat="0" lon="0" rev="8700000"/>
            </a:lightRig>
          </a:scene3d>
        </p:grpSpPr>
        <p:sp>
          <p:nvSpPr>
            <p:cNvPr id="18441" name="Oval 13"/>
            <p:cNvSpPr>
              <a:spLocks noChangeArrowheads="1"/>
            </p:cNvSpPr>
            <p:nvPr/>
          </p:nvSpPr>
          <p:spPr bwMode="auto">
            <a:xfrm>
              <a:off x="181" y="346"/>
              <a:ext cx="317" cy="272"/>
            </a:xfrm>
            <a:prstGeom prst="ellipse">
              <a:avLst/>
            </a:prstGeom>
            <a:solidFill>
              <a:srgbClr val="80008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2" name="Oval 14"/>
            <p:cNvSpPr>
              <a:spLocks noChangeArrowheads="1"/>
            </p:cNvSpPr>
            <p:nvPr/>
          </p:nvSpPr>
          <p:spPr bwMode="auto">
            <a:xfrm>
              <a:off x="181" y="844"/>
              <a:ext cx="317" cy="272"/>
            </a:xfrm>
            <a:prstGeom prst="ellipse">
              <a:avLst/>
            </a:prstGeom>
            <a:solidFill>
              <a:srgbClr val="FFCC0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3" name="Oval 15"/>
            <p:cNvSpPr>
              <a:spLocks noChangeArrowheads="1"/>
            </p:cNvSpPr>
            <p:nvPr/>
          </p:nvSpPr>
          <p:spPr bwMode="auto">
            <a:xfrm>
              <a:off x="181" y="1343"/>
              <a:ext cx="317" cy="272"/>
            </a:xfrm>
            <a:prstGeom prst="ellipse">
              <a:avLst/>
            </a:prstGeom>
            <a:solidFill>
              <a:srgbClr val="FFFF0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4" name="Oval 16"/>
            <p:cNvSpPr>
              <a:spLocks noChangeArrowheads="1"/>
            </p:cNvSpPr>
            <p:nvPr/>
          </p:nvSpPr>
          <p:spPr bwMode="auto">
            <a:xfrm>
              <a:off x="181" y="1842"/>
              <a:ext cx="317" cy="272"/>
            </a:xfrm>
            <a:prstGeom prst="ellipse">
              <a:avLst/>
            </a:prstGeom>
            <a:solidFill>
              <a:srgbClr val="00B0F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5" name="Oval 17"/>
            <p:cNvSpPr>
              <a:spLocks noChangeArrowheads="1"/>
            </p:cNvSpPr>
            <p:nvPr/>
          </p:nvSpPr>
          <p:spPr bwMode="auto">
            <a:xfrm>
              <a:off x="181" y="2341"/>
              <a:ext cx="317" cy="272"/>
            </a:xfrm>
            <a:prstGeom prst="ellipse">
              <a:avLst/>
            </a:prstGeom>
            <a:solidFill>
              <a:srgbClr val="00B050"/>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sp>
          <p:nvSpPr>
            <p:cNvPr id="18446" name="Oval 18"/>
            <p:cNvSpPr>
              <a:spLocks noChangeArrowheads="1"/>
            </p:cNvSpPr>
            <p:nvPr/>
          </p:nvSpPr>
          <p:spPr bwMode="auto">
            <a:xfrm>
              <a:off x="181" y="2840"/>
              <a:ext cx="317" cy="272"/>
            </a:xfrm>
            <a:prstGeom prst="ellipse">
              <a:avLst/>
            </a:prstGeom>
            <a:solidFill>
              <a:srgbClr val="FFCCFF"/>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l-PL" altLang="pl-PL" sz="1800">
                <a:latin typeface="Times New Roman" panose="02020603050405020304" pitchFamily="18" charset="0"/>
                <a:cs typeface="Times New Roman" panose="02020603050405020304" pitchFamily="18" charset="0"/>
              </a:endParaRPr>
            </a:p>
          </p:txBody>
        </p:sp>
      </p:grpSp>
      <p:sp>
        <p:nvSpPr>
          <p:cNvPr id="163859" name="AutoShape 19"/>
          <p:cNvSpPr>
            <a:spLocks noChangeArrowheads="1"/>
          </p:cNvSpPr>
          <p:nvPr/>
        </p:nvSpPr>
        <p:spPr bwMode="auto">
          <a:xfrm>
            <a:off x="4429125" y="1858963"/>
            <a:ext cx="3548063" cy="1800225"/>
          </a:xfrm>
          <a:prstGeom prst="cloudCallout">
            <a:avLst>
              <a:gd name="adj1" fmla="val -95769"/>
              <a:gd name="adj2" fmla="val -1681"/>
            </a:avLst>
          </a:prstGeom>
          <a:solidFill>
            <a:schemeClr val="accent1"/>
          </a:solidFill>
          <a:ln w="9525">
            <a:noFill/>
            <a:round/>
            <a:headEnd/>
            <a:tailEnd/>
          </a:ln>
          <a:effectLst>
            <a:outerShdw dist="71842" dir="2700000" algn="ctr" rotWithShape="0">
              <a:srgbClr val="3333CC"/>
            </a:outerShdw>
          </a:effectLst>
        </p:spPr>
        <p:txBody>
          <a:bodyPr/>
          <a:lstStyle/>
          <a:p>
            <a:pPr algn="ctr"/>
            <a:r>
              <a:rPr lang="pl-PL" altLang="pl-PL" sz="3600" b="1">
                <a:solidFill>
                  <a:srgbClr val="002060"/>
                </a:solidFill>
                <a:latin typeface="Times New Roman" pitchFamily="18" charset="0"/>
                <a:cs typeface="Times New Roman" pitchFamily="18" charset="0"/>
              </a:rPr>
              <a:t>Dziękuję </a:t>
            </a:r>
            <a:br>
              <a:rPr lang="pl-PL" altLang="pl-PL" sz="3600" b="1">
                <a:solidFill>
                  <a:srgbClr val="002060"/>
                </a:solidFill>
                <a:latin typeface="Times New Roman" pitchFamily="18" charset="0"/>
                <a:cs typeface="Times New Roman" pitchFamily="18" charset="0"/>
              </a:rPr>
            </a:br>
            <a:r>
              <a:rPr lang="pl-PL" altLang="pl-PL" sz="3600" b="1">
                <a:solidFill>
                  <a:srgbClr val="002060"/>
                </a:solidFill>
                <a:latin typeface="Times New Roman" pitchFamily="18" charset="0"/>
                <a:cs typeface="Times New Roman" pitchFamily="18" charset="0"/>
              </a:rPr>
              <a:t>za uwagę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163859"/>
                                        </p:tgtEl>
                                      </p:cBhvr>
                                    </p:animEffect>
                                    <p:set>
                                      <p:cBhvr>
                                        <p:cTn id="7" dur="1" fill="hold">
                                          <p:stCondLst>
                                            <p:cond delay="1999"/>
                                          </p:stCondLst>
                                        </p:cTn>
                                        <p:tgtEl>
                                          <p:spTgt spid="1638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3"/>
          <p:cNvSpPr>
            <a:spLocks noGrp="1"/>
          </p:cNvSpPr>
          <p:nvPr>
            <p:ph type="sldNum" sz="quarter" idx="12"/>
          </p:nvPr>
        </p:nvSpPr>
        <p:spPr>
          <a:xfrm>
            <a:off x="6588224" y="634012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8AD681F-8050-428E-973A-C58F82FD931C}" type="slidenum">
              <a:rPr lang="pl-PL" altLang="en-US" sz="1000" smtClean="0"/>
              <a:pPr>
                <a:spcBef>
                  <a:spcPct val="0"/>
                </a:spcBef>
                <a:buClrTx/>
                <a:buSzTx/>
                <a:buFontTx/>
                <a:buNone/>
              </a:pPr>
              <a:t>7</a:t>
            </a:fld>
            <a:endParaRPr lang="pl-PL" altLang="en-US" sz="1000"/>
          </a:p>
        </p:txBody>
      </p:sp>
      <p:sp>
        <p:nvSpPr>
          <p:cNvPr id="18435" name="Rectangle 2"/>
          <p:cNvSpPr>
            <a:spLocks noChangeArrowheads="1"/>
          </p:cNvSpPr>
          <p:nvPr/>
        </p:nvSpPr>
        <p:spPr bwMode="auto">
          <a:xfrm>
            <a:off x="0" y="239999"/>
            <a:ext cx="9144000" cy="523220"/>
          </a:xfrm>
          <a:prstGeom prst="rect">
            <a:avLst/>
          </a:prstGeom>
          <a:solidFill>
            <a:srgbClr val="CCFF33"/>
          </a:solidFill>
          <a:ln>
            <a:solidFill>
              <a:srgbClr val="CCFF33"/>
            </a:solid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l-PL" altLang="pl-PL" sz="2800" b="1" dirty="0">
                <a:solidFill>
                  <a:srgbClr val="002060"/>
                </a:solidFill>
                <a:latin typeface="Arial Black" panose="020B0A04020102020204" pitchFamily="34" charset="0"/>
              </a:rPr>
              <a:t>Życie w czasach wielkich zmian</a:t>
            </a:r>
          </a:p>
        </p:txBody>
      </p:sp>
      <p:sp>
        <p:nvSpPr>
          <p:cNvPr id="18436" name="Text Box 3"/>
          <p:cNvSpPr txBox="1">
            <a:spLocks noChangeArrowheads="1"/>
          </p:cNvSpPr>
          <p:nvPr/>
        </p:nvSpPr>
        <p:spPr bwMode="auto">
          <a:xfrm>
            <a:off x="3208338" y="1342280"/>
            <a:ext cx="2590800" cy="5399088"/>
          </a:xfrm>
          <a:prstGeom prst="rect">
            <a:avLst/>
          </a:prstGeom>
          <a:solidFill>
            <a:schemeClr val="bg1"/>
          </a:solidFill>
          <a:ln>
            <a:noFill/>
          </a:ln>
          <a:effectLst>
            <a:outerShdw dist="107763" dir="18900000" algn="ctr" rotWithShape="0">
              <a:srgbClr val="3333CC"/>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0000"/>
              </a:lnSpc>
              <a:spcBef>
                <a:spcPct val="40000"/>
              </a:spcBef>
              <a:spcAft>
                <a:spcPts val="300"/>
              </a:spcAft>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bogactwo ofert</a:t>
            </a:r>
          </a:p>
          <a:p>
            <a:pPr>
              <a:lnSpc>
                <a:spcPct val="140000"/>
              </a:lnSpc>
              <a:spcBef>
                <a:spcPct val="40000"/>
              </a:spcBef>
              <a:spcAft>
                <a:spcPts val="300"/>
              </a:spcAft>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zróżnicowanie ofert</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mobilność</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dostępność</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wielokulturowość</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duża dynamika zmian</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nieprzewidywalność</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konfliktogenność</a:t>
            </a:r>
          </a:p>
          <a:p>
            <a:pPr>
              <a:lnSpc>
                <a:spcPct val="140000"/>
              </a:lnSpc>
              <a:spcBef>
                <a:spcPct val="40000"/>
              </a:spcBef>
              <a:buClr>
                <a:srgbClr val="333399"/>
              </a:buClr>
              <a:buFont typeface="Wingdings" panose="05000000000000000000" pitchFamily="2" charset="2"/>
              <a:buBlip>
                <a:blip r:embed="rId2"/>
              </a:buBlip>
            </a:pPr>
            <a:r>
              <a:rPr lang="pl-PL" altLang="pl-PL" sz="2000" b="1" dirty="0">
                <a:solidFill>
                  <a:srgbClr val="002060"/>
                </a:solidFill>
                <a:latin typeface="Arial Narrow" panose="020B0606020202030204" pitchFamily="34" charset="0"/>
              </a:rPr>
              <a:t> wieloznaczność</a:t>
            </a:r>
          </a:p>
        </p:txBody>
      </p:sp>
      <p:sp>
        <p:nvSpPr>
          <p:cNvPr id="177156" name="Text Box 4"/>
          <p:cNvSpPr txBox="1">
            <a:spLocks noChangeArrowheads="1"/>
          </p:cNvSpPr>
          <p:nvPr/>
        </p:nvSpPr>
        <p:spPr bwMode="auto">
          <a:xfrm>
            <a:off x="5905500" y="1342280"/>
            <a:ext cx="3009900" cy="5399088"/>
          </a:xfrm>
          <a:prstGeom prst="rect">
            <a:avLst/>
          </a:prstGeom>
          <a:solidFill>
            <a:srgbClr val="FFFFFF"/>
          </a:solidFill>
          <a:ln>
            <a:noFill/>
          </a:ln>
          <a:effectLst>
            <a:outerShdw dist="107763" dir="18900000" algn="ctr" rotWithShape="0">
              <a:srgbClr val="FF0066"/>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zagubienie w świecie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wartości (</a:t>
            </a:r>
            <a:r>
              <a:rPr lang="pl-PL" altLang="pl-PL" sz="2000" b="1" dirty="0">
                <a:solidFill>
                  <a:srgbClr val="FF0066"/>
                </a:solidFill>
                <a:latin typeface="Arial Narrow" panose="020B0606020202030204" pitchFamily="34" charset="0"/>
              </a:rPr>
              <a:t>co ważne?)</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zagubienie w nadmiarze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ofert (</a:t>
            </a:r>
            <a:r>
              <a:rPr lang="pl-PL" altLang="pl-PL" sz="2000" b="1" dirty="0">
                <a:solidFill>
                  <a:srgbClr val="FF0066"/>
                </a:solidFill>
                <a:latin typeface="Arial Narrow" panose="020B0606020202030204" pitchFamily="34" charset="0"/>
              </a:rPr>
              <a:t>co robić ?)</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rozproszenie aktywności</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a:t>
            </a:r>
            <a:r>
              <a:rPr lang="pl-PL" altLang="pl-PL" sz="2000" b="1" dirty="0">
                <a:solidFill>
                  <a:srgbClr val="FF0066"/>
                </a:solidFill>
                <a:latin typeface="Arial Narrow" panose="020B0606020202030204" pitchFamily="34" charset="0"/>
              </a:rPr>
              <a:t>5 srok za ogon</a:t>
            </a:r>
            <a:r>
              <a:rPr lang="pl-PL" altLang="pl-PL" sz="2000" b="1" dirty="0">
                <a:solidFill>
                  <a:srgbClr val="002060"/>
                </a:solidFill>
                <a:latin typeface="Arial Narrow" panose="020B0606020202030204" pitchFamily="34" charset="0"/>
              </a:rPr>
              <a:t>)</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nadmierna koncentracja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na „korzystaniu z okazji”</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wiedza chaotyczna</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nieustrukturowane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umiejętności</a:t>
            </a:r>
          </a:p>
          <a:p>
            <a:pPr>
              <a:spcBef>
                <a:spcPct val="15000"/>
              </a:spcBef>
              <a:spcAft>
                <a:spcPct val="15000"/>
              </a:spcAft>
              <a:buClr>
                <a:srgbClr val="333399"/>
              </a:buClr>
              <a:buFont typeface="Times New Roman" panose="02020603050405020304" pitchFamily="18" charset="0"/>
              <a:buBlip>
                <a:blip r:embed="rId3"/>
              </a:buBlip>
            </a:pPr>
            <a:r>
              <a:rPr lang="pl-PL" altLang="pl-PL" sz="2000" b="1" dirty="0">
                <a:solidFill>
                  <a:srgbClr val="002060"/>
                </a:solidFill>
                <a:latin typeface="Arial Narrow" panose="020B0606020202030204" pitchFamily="34" charset="0"/>
              </a:rPr>
              <a:t>  ryzyko usztywnienia,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bądź ucieczki jako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forma obrony przed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nadmiarem  </a:t>
            </a:r>
          </a:p>
        </p:txBody>
      </p:sp>
      <p:sp>
        <p:nvSpPr>
          <p:cNvPr id="177157" name="Text Box 5"/>
          <p:cNvSpPr txBox="1">
            <a:spLocks noChangeArrowheads="1"/>
          </p:cNvSpPr>
          <p:nvPr/>
        </p:nvSpPr>
        <p:spPr bwMode="auto">
          <a:xfrm>
            <a:off x="169863" y="1342280"/>
            <a:ext cx="2908300" cy="5399088"/>
          </a:xfrm>
          <a:prstGeom prst="rect">
            <a:avLst/>
          </a:prstGeom>
          <a:solidFill>
            <a:srgbClr val="FFFFFF"/>
          </a:solidFill>
          <a:ln>
            <a:noFill/>
          </a:ln>
          <a:effectLst>
            <a:outerShdw dist="107763" dir="18900000" algn="ctr" rotWithShape="0">
              <a:srgbClr val="66FF33"/>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liczne pola eksploracji</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możliwość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eksperymentowania</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wiele okazji do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zdobywania wiedzy</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uczenie się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dokonywania wyborów</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nabywanie </a:t>
            </a:r>
            <a:r>
              <a:rPr lang="pl-PL" altLang="pl-PL" sz="2000" b="1" dirty="0" err="1">
                <a:solidFill>
                  <a:srgbClr val="002060"/>
                </a:solidFill>
                <a:latin typeface="Arial Narrow" panose="020B0606020202030204" pitchFamily="34" charset="0"/>
              </a:rPr>
              <a:t>elastycz</a:t>
            </a:r>
            <a:r>
              <a:rPr lang="pl-PL" altLang="pl-PL" sz="2000" b="1" dirty="0">
                <a:solidFill>
                  <a:srgbClr val="002060"/>
                </a:solidFill>
                <a:latin typeface="Arial Narrow" panose="020B0606020202030204" pitchFamily="34" charset="0"/>
              </a:rPr>
              <a:t> –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a:t>
            </a:r>
            <a:r>
              <a:rPr lang="pl-PL" altLang="pl-PL" sz="2000" b="1" dirty="0" err="1">
                <a:solidFill>
                  <a:srgbClr val="002060"/>
                </a:solidFill>
                <a:latin typeface="Arial Narrow" panose="020B0606020202030204" pitchFamily="34" charset="0"/>
              </a:rPr>
              <a:t>ności</a:t>
            </a:r>
            <a:r>
              <a:rPr lang="pl-PL" altLang="pl-PL" sz="2000" b="1" dirty="0">
                <a:solidFill>
                  <a:srgbClr val="002060"/>
                </a:solidFill>
                <a:latin typeface="Arial Narrow" panose="020B0606020202030204" pitchFamily="34" charset="0"/>
              </a:rPr>
              <a:t> w działaniu</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uczenie się </a:t>
            </a:r>
            <a:r>
              <a:rPr lang="pl-PL" altLang="pl-PL" sz="2000" b="1" dirty="0" err="1">
                <a:solidFill>
                  <a:srgbClr val="002060"/>
                </a:solidFill>
                <a:latin typeface="Arial Narrow" panose="020B0606020202030204" pitchFamily="34" charset="0"/>
              </a:rPr>
              <a:t>rozwiązy</a:t>
            </a:r>
            <a:r>
              <a:rPr lang="pl-PL" altLang="pl-PL" sz="2000" b="1" dirty="0">
                <a:solidFill>
                  <a:srgbClr val="002060"/>
                </a:solidFill>
                <a:latin typeface="Arial Narrow" panose="020B0606020202030204" pitchFamily="34" charset="0"/>
              </a:rPr>
              <a:t>-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a:t>
            </a:r>
            <a:r>
              <a:rPr lang="pl-PL" altLang="pl-PL" sz="2000" b="1" dirty="0" err="1">
                <a:solidFill>
                  <a:srgbClr val="002060"/>
                </a:solidFill>
                <a:latin typeface="Arial Narrow" panose="020B0606020202030204" pitchFamily="34" charset="0"/>
              </a:rPr>
              <a:t>wania</a:t>
            </a:r>
            <a:r>
              <a:rPr lang="pl-PL" altLang="pl-PL" sz="2000" b="1" dirty="0">
                <a:solidFill>
                  <a:srgbClr val="002060"/>
                </a:solidFill>
                <a:latin typeface="Arial Narrow" panose="020B0606020202030204" pitchFamily="34" charset="0"/>
              </a:rPr>
              <a:t> konfliktów</a:t>
            </a:r>
          </a:p>
          <a:p>
            <a:pPr>
              <a:spcBef>
                <a:spcPct val="15000"/>
              </a:spcBef>
              <a:spcAft>
                <a:spcPct val="15000"/>
              </a:spcAft>
              <a:buClr>
                <a:srgbClr val="333399"/>
              </a:buClr>
              <a:buFont typeface="Times New Roman" panose="02020603050405020304" pitchFamily="18" charset="0"/>
              <a:buBlip>
                <a:blip r:embed="rId4"/>
              </a:buBlip>
            </a:pPr>
            <a:r>
              <a:rPr lang="pl-PL" altLang="pl-PL" sz="2000" b="1" dirty="0">
                <a:solidFill>
                  <a:srgbClr val="002060"/>
                </a:solidFill>
                <a:latin typeface="Arial Narrow" panose="020B0606020202030204" pitchFamily="34" charset="0"/>
              </a:rPr>
              <a:t>  nabywanie umiejętności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życia w kontekście </a:t>
            </a:r>
            <a:br>
              <a:rPr lang="pl-PL" altLang="pl-PL" sz="2000" b="1" dirty="0">
                <a:solidFill>
                  <a:srgbClr val="002060"/>
                </a:solidFill>
                <a:latin typeface="Arial Narrow" panose="020B0606020202030204" pitchFamily="34" charset="0"/>
              </a:rPr>
            </a:br>
            <a:r>
              <a:rPr lang="pl-PL" altLang="pl-PL" sz="2000" b="1" dirty="0">
                <a:solidFill>
                  <a:srgbClr val="002060"/>
                </a:solidFill>
                <a:latin typeface="Arial Narrow" panose="020B0606020202030204" pitchFamily="34" charset="0"/>
              </a:rPr>
              <a:t>     wieloznacznym</a:t>
            </a:r>
          </a:p>
        </p:txBody>
      </p:sp>
      <p:sp>
        <p:nvSpPr>
          <p:cNvPr id="177158" name="Text Box 6"/>
          <p:cNvSpPr txBox="1">
            <a:spLocks noChangeArrowheads="1"/>
          </p:cNvSpPr>
          <p:nvPr/>
        </p:nvSpPr>
        <p:spPr bwMode="auto">
          <a:xfrm>
            <a:off x="5905500" y="838224"/>
            <a:ext cx="3009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pl-PL" altLang="pl-PL" sz="2400" b="1">
                <a:solidFill>
                  <a:srgbClr val="FF0000"/>
                </a:solidFill>
                <a:latin typeface="Arial Black" panose="020B0A04020102020204" pitchFamily="34" charset="0"/>
              </a:rPr>
              <a:t>Zagrożenia </a:t>
            </a:r>
            <a:br>
              <a:rPr lang="pl-PL" altLang="pl-PL" sz="2400" b="1">
                <a:solidFill>
                  <a:srgbClr val="FF0000"/>
                </a:solidFill>
                <a:latin typeface="Arial Black" panose="020B0A04020102020204" pitchFamily="34" charset="0"/>
              </a:rPr>
            </a:br>
            <a:endParaRPr lang="pl-PL" altLang="pl-PL" sz="2400" b="1">
              <a:solidFill>
                <a:srgbClr val="FF0000"/>
              </a:solidFill>
              <a:latin typeface="Arial Black" panose="020B0A04020102020204" pitchFamily="34" charset="0"/>
            </a:endParaRPr>
          </a:p>
        </p:txBody>
      </p:sp>
      <p:sp>
        <p:nvSpPr>
          <p:cNvPr id="177159" name="Text Box 7"/>
          <p:cNvSpPr txBox="1">
            <a:spLocks noChangeArrowheads="1"/>
          </p:cNvSpPr>
          <p:nvPr/>
        </p:nvSpPr>
        <p:spPr bwMode="auto">
          <a:xfrm>
            <a:off x="188913" y="838224"/>
            <a:ext cx="290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pl-PL" altLang="pl-PL" sz="2400" b="1" dirty="0">
                <a:solidFill>
                  <a:srgbClr val="33CC33"/>
                </a:solidFill>
                <a:latin typeface="Arial Black" panose="020B0A04020102020204" pitchFamily="34" charset="0"/>
              </a:rPr>
              <a:t>Szanse </a:t>
            </a:r>
            <a:br>
              <a:rPr lang="pl-PL" altLang="pl-PL" sz="2400" b="1" dirty="0">
                <a:solidFill>
                  <a:schemeClr val="tx2"/>
                </a:solidFill>
                <a:latin typeface="Arial Black" panose="020B0A04020102020204" pitchFamily="34" charset="0"/>
              </a:rPr>
            </a:br>
            <a:endParaRPr lang="pl-PL" altLang="pl-PL" sz="2400" b="1" dirty="0">
              <a:solidFill>
                <a:schemeClr val="tx2"/>
              </a:solidFill>
              <a:latin typeface="Arial Black" panose="020B0A04020102020204" pitchFamily="34" charset="0"/>
            </a:endParaRPr>
          </a:p>
        </p:txBody>
      </p:sp>
      <p:sp>
        <p:nvSpPr>
          <p:cNvPr id="7177" name="AutoShape 8"/>
          <p:cNvSpPr>
            <a:spLocks noChangeArrowheads="1"/>
          </p:cNvSpPr>
          <p:nvPr/>
        </p:nvSpPr>
        <p:spPr bwMode="auto">
          <a:xfrm>
            <a:off x="4135584" y="763219"/>
            <a:ext cx="724447" cy="579062"/>
          </a:xfrm>
          <a:prstGeom prst="downArrow">
            <a:avLst>
              <a:gd name="adj1" fmla="val 50000"/>
              <a:gd name="adj2" fmla="val 49584"/>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pl-PL" altLang="pl-PL" sz="1800"/>
          </a:p>
        </p:txBody>
      </p:sp>
    </p:spTree>
    <p:extLst>
      <p:ext uri="{BB962C8B-B14F-4D97-AF65-F5344CB8AC3E}">
        <p14:creationId xmlns:p14="http://schemas.microsoft.com/office/powerpoint/2010/main" val="36640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715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715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715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715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715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715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715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715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7156">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7156">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7156">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715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77156">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7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le tekstowe 2"/>
          <p:cNvSpPr txBox="1">
            <a:spLocks noChangeArrowheads="1"/>
          </p:cNvSpPr>
          <p:nvPr/>
        </p:nvSpPr>
        <p:spPr bwMode="auto">
          <a:xfrm>
            <a:off x="0" y="-26988"/>
            <a:ext cx="9144000" cy="6862763"/>
          </a:xfrm>
          <a:prstGeom prst="rect">
            <a:avLst/>
          </a:prstGeom>
          <a:solidFill>
            <a:srgbClr val="CCFF33"/>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l-PL" altLang="pl-PL" sz="2800" b="1">
                <a:solidFill>
                  <a:srgbClr val="002060"/>
                </a:solidFill>
                <a:latin typeface="Arial Black" panose="020B0A04020102020204" pitchFamily="34" charset="0"/>
              </a:rPr>
              <a:t>Czy zmiana dla wszystkich oznacza to samo?</a:t>
            </a:r>
          </a:p>
          <a:p>
            <a:pPr algn="ctr">
              <a:spcBef>
                <a:spcPct val="0"/>
              </a:spcBef>
              <a:buFontTx/>
              <a:buNone/>
            </a:pPr>
            <a:endParaRPr lang="pl-PL" altLang="pl-PL" sz="28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a:p>
            <a:pPr algn="ctr">
              <a:spcBef>
                <a:spcPct val="0"/>
              </a:spcBef>
              <a:buFontTx/>
              <a:buNone/>
            </a:pPr>
            <a:endParaRPr lang="pl-PL" altLang="pl-PL" sz="2400" b="1">
              <a:solidFill>
                <a:srgbClr val="002060"/>
              </a:solidFill>
              <a:latin typeface="Arial Black" panose="020B0A04020102020204" pitchFamily="34" charset="0"/>
            </a:endParaRPr>
          </a:p>
        </p:txBody>
      </p:sp>
      <p:sp>
        <p:nvSpPr>
          <p:cNvPr id="10243" name="Rectangle 3"/>
          <p:cNvSpPr>
            <a:spLocks noGrp="1" noChangeArrowheads="1"/>
          </p:cNvSpPr>
          <p:nvPr>
            <p:ph type="body" sz="half" idx="1"/>
          </p:nvPr>
        </p:nvSpPr>
        <p:spPr>
          <a:xfrm>
            <a:off x="466725" y="692150"/>
            <a:ext cx="8281988" cy="5761038"/>
          </a:xfrm>
          <a:solidFill>
            <a:schemeClr val="bg1"/>
          </a:solidFill>
          <a:ln>
            <a:solidFill>
              <a:srgbClr val="0070C0"/>
            </a:solidFill>
            <a:miter lim="800000"/>
            <a:headEnd/>
            <a:tailEnd/>
          </a:ln>
        </p:spPr>
        <p:txBody>
          <a:bodyPr/>
          <a:lstStyle/>
          <a:p>
            <a:pPr algn="ctr" eaLnBrk="1" hangingPunct="1">
              <a:lnSpc>
                <a:spcPct val="90000"/>
              </a:lnSpc>
              <a:buFont typeface="Wingdings" panose="05000000000000000000" pitchFamily="2" charset="2"/>
              <a:buNone/>
            </a:pPr>
            <a:endParaRPr lang="pl-PL" altLang="pl-PL" sz="2000" b="1">
              <a:solidFill>
                <a:srgbClr val="FF0066"/>
              </a:solidFill>
              <a:latin typeface="Arial Black" panose="020B0A04020102020204" pitchFamily="34" charset="0"/>
            </a:endParaRPr>
          </a:p>
          <a:p>
            <a:pPr algn="ctr" eaLnBrk="1" hangingPunct="1">
              <a:lnSpc>
                <a:spcPct val="90000"/>
              </a:lnSpc>
              <a:buFont typeface="Wingdings" panose="05000000000000000000" pitchFamily="2" charset="2"/>
              <a:buNone/>
            </a:pPr>
            <a:r>
              <a:rPr lang="pl-PL" altLang="pl-PL" b="1">
                <a:solidFill>
                  <a:srgbClr val="FF0066"/>
                </a:solidFill>
                <a:latin typeface="Arial Black" panose="020B0A04020102020204" pitchFamily="34" charset="0"/>
              </a:rPr>
              <a:t>„Wielkie i szybkie zmiany”:</a:t>
            </a:r>
          </a:p>
          <a:p>
            <a:pPr eaLnBrk="1" hangingPunct="1">
              <a:lnSpc>
                <a:spcPct val="90000"/>
              </a:lnSpc>
            </a:pPr>
            <a:r>
              <a:rPr lang="pl-PL" altLang="pl-PL" b="1">
                <a:solidFill>
                  <a:srgbClr val="002060"/>
                </a:solidFill>
                <a:latin typeface="Arial Narrow" panose="020B0606020202030204" pitchFamily="34" charset="0"/>
              </a:rPr>
              <a:t>wielość</a:t>
            </a:r>
          </a:p>
          <a:p>
            <a:pPr eaLnBrk="1" hangingPunct="1">
              <a:lnSpc>
                <a:spcPct val="90000"/>
              </a:lnSpc>
            </a:pPr>
            <a:r>
              <a:rPr lang="pl-PL" altLang="pl-PL" b="1">
                <a:solidFill>
                  <a:srgbClr val="002060"/>
                </a:solidFill>
                <a:latin typeface="Arial Narrow" panose="020B0606020202030204" pitchFamily="34" charset="0"/>
              </a:rPr>
              <a:t>różnorodność</a:t>
            </a:r>
          </a:p>
          <a:p>
            <a:pPr eaLnBrk="1" hangingPunct="1">
              <a:lnSpc>
                <a:spcPct val="90000"/>
              </a:lnSpc>
            </a:pPr>
            <a:r>
              <a:rPr lang="pl-PL" altLang="pl-PL" b="1">
                <a:solidFill>
                  <a:srgbClr val="002060"/>
                </a:solidFill>
                <a:latin typeface="Arial Narrow" panose="020B0606020202030204" pitchFamily="34" charset="0"/>
              </a:rPr>
              <a:t>zmienność / niestabilność</a:t>
            </a:r>
          </a:p>
          <a:p>
            <a:pPr algn="ctr" eaLnBrk="1" hangingPunct="1">
              <a:lnSpc>
                <a:spcPct val="90000"/>
              </a:lnSpc>
              <a:buFont typeface="Wingdings" panose="05000000000000000000" pitchFamily="2" charset="2"/>
              <a:buNone/>
            </a:pPr>
            <a:r>
              <a:rPr lang="pl-PL" altLang="pl-PL" b="1">
                <a:solidFill>
                  <a:srgbClr val="FF0066"/>
                </a:solidFill>
                <a:latin typeface="Arial Black" panose="020B0A04020102020204" pitchFamily="34" charset="0"/>
              </a:rPr>
              <a:t>nie dotyczą</a:t>
            </a:r>
            <a:r>
              <a:rPr lang="pl-PL" altLang="pl-PL" b="1">
                <a:solidFill>
                  <a:srgbClr val="FF0066"/>
                </a:solidFill>
                <a:latin typeface="Arial Narrow" panose="020B0606020202030204" pitchFamily="34" charset="0"/>
              </a:rPr>
              <a:t> </a:t>
            </a:r>
            <a:r>
              <a:rPr lang="pl-PL" altLang="pl-PL" b="1">
                <a:solidFill>
                  <a:srgbClr val="FF0066"/>
                </a:solidFill>
                <a:latin typeface="Arial Black" panose="020B0A04020102020204" pitchFamily="34" charset="0"/>
              </a:rPr>
              <a:t>wszystkich pokoleń</a:t>
            </a:r>
            <a:r>
              <a:rPr lang="pl-PL" altLang="pl-PL" b="1">
                <a:solidFill>
                  <a:srgbClr val="002060"/>
                </a:solidFill>
                <a:latin typeface="Arial Narrow" panose="020B0606020202030204" pitchFamily="34" charset="0"/>
              </a:rPr>
              <a:t> </a:t>
            </a:r>
          </a:p>
          <a:p>
            <a:pPr eaLnBrk="1" hangingPunct="1">
              <a:lnSpc>
                <a:spcPct val="90000"/>
              </a:lnSpc>
            </a:pPr>
            <a:r>
              <a:rPr lang="pl-PL" altLang="pl-PL" b="1">
                <a:solidFill>
                  <a:srgbClr val="002060"/>
                </a:solidFill>
                <a:latin typeface="Arial Narrow" panose="020B0606020202030204" pitchFamily="34" charset="0"/>
              </a:rPr>
              <a:t>w takim samym zakresie</a:t>
            </a:r>
          </a:p>
          <a:p>
            <a:pPr eaLnBrk="1" hangingPunct="1">
              <a:lnSpc>
                <a:spcPct val="90000"/>
              </a:lnSpc>
            </a:pPr>
            <a:r>
              <a:rPr lang="pl-PL" altLang="pl-PL" b="1">
                <a:solidFill>
                  <a:srgbClr val="002060"/>
                </a:solidFill>
                <a:latin typeface="Arial Narrow" panose="020B0606020202030204" pitchFamily="34" charset="0"/>
              </a:rPr>
              <a:t>w takim samym stopniu</a:t>
            </a:r>
          </a:p>
          <a:p>
            <a:pPr algn="ctr" eaLnBrk="1" hangingPunct="1">
              <a:lnSpc>
                <a:spcPct val="90000"/>
              </a:lnSpc>
              <a:buFont typeface="Wingdings" panose="05000000000000000000" pitchFamily="2" charset="2"/>
              <a:buNone/>
            </a:pPr>
            <a:r>
              <a:rPr lang="pl-PL" altLang="pl-PL" b="1">
                <a:solidFill>
                  <a:srgbClr val="002060"/>
                </a:solidFill>
                <a:latin typeface="Arial Narrow" panose="020B0606020202030204" pitchFamily="34" charset="0"/>
              </a:rPr>
              <a:t>ani </a:t>
            </a:r>
            <a:r>
              <a:rPr lang="pl-PL" altLang="pl-PL" b="1">
                <a:solidFill>
                  <a:srgbClr val="FF0066"/>
                </a:solidFill>
                <a:latin typeface="Arial Black" panose="020B0A04020102020204" pitchFamily="34" charset="0"/>
              </a:rPr>
              <a:t>nie są tak samo rozumiane </a:t>
            </a:r>
            <a:br>
              <a:rPr lang="pl-PL" altLang="pl-PL" b="1">
                <a:solidFill>
                  <a:srgbClr val="FF0066"/>
                </a:solidFill>
                <a:latin typeface="Arial Black" panose="020B0A04020102020204" pitchFamily="34" charset="0"/>
              </a:rPr>
            </a:br>
            <a:r>
              <a:rPr lang="pl-PL" altLang="pl-PL" b="1">
                <a:solidFill>
                  <a:srgbClr val="FF0066"/>
                </a:solidFill>
                <a:latin typeface="Arial Black" panose="020B0A04020102020204" pitchFamily="34" charset="0"/>
              </a:rPr>
              <a:t>i odczuwane </a:t>
            </a:r>
            <a:r>
              <a:rPr lang="pl-PL" altLang="pl-PL" b="1">
                <a:solidFill>
                  <a:srgbClr val="002060"/>
                </a:solidFill>
                <a:latin typeface="Arial Narrow" panose="020B0606020202030204" pitchFamily="34" charset="0"/>
              </a:rPr>
              <a:t>przez różne pokolenia</a:t>
            </a:r>
            <a:endParaRPr lang="pl-PL" altLang="pl-PL" b="1">
              <a:solidFill>
                <a:srgbClr val="002060"/>
              </a:solidFill>
              <a:latin typeface="Arial Black" panose="020B0A04020102020204" pitchFamily="34" charset="0"/>
            </a:endParaRPr>
          </a:p>
        </p:txBody>
      </p:sp>
    </p:spTree>
    <p:extLst>
      <p:ext uri="{BB962C8B-B14F-4D97-AF65-F5344CB8AC3E}">
        <p14:creationId xmlns:p14="http://schemas.microsoft.com/office/powerpoint/2010/main" val="108936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72E731E-BBC8-426E-BFCB-4EBE2B8A877D}" type="slidenum">
              <a:rPr lang="pl-PL" altLang="en-US" sz="1000" smtClean="0"/>
              <a:pPr>
                <a:spcBef>
                  <a:spcPct val="0"/>
                </a:spcBef>
                <a:buClrTx/>
                <a:buSzTx/>
                <a:buFontTx/>
                <a:buNone/>
              </a:pPr>
              <a:t>9</a:t>
            </a:fld>
            <a:endParaRPr lang="pl-PL" altLang="en-US" sz="1000"/>
          </a:p>
        </p:txBody>
      </p:sp>
      <p:sp>
        <p:nvSpPr>
          <p:cNvPr id="20483" name="Rectangle 2"/>
          <p:cNvSpPr>
            <a:spLocks noGrp="1" noChangeArrowheads="1"/>
          </p:cNvSpPr>
          <p:nvPr>
            <p:ph type="title"/>
          </p:nvPr>
        </p:nvSpPr>
        <p:spPr>
          <a:xfrm>
            <a:off x="0" y="-32731"/>
            <a:ext cx="8964612" cy="858837"/>
          </a:xfrm>
          <a:solidFill>
            <a:srgbClr val="CCFF33"/>
          </a:solidFill>
        </p:spPr>
        <p:txBody>
          <a:bodyPr/>
          <a:lstStyle/>
          <a:p>
            <a:pPr algn="r" eaLnBrk="1" hangingPunct="1"/>
            <a:r>
              <a:rPr lang="pl-PL" altLang="pl-PL" sz="3500" dirty="0">
                <a:latin typeface="Arial Black" panose="020B0A04020102020204" pitchFamily="34" charset="0"/>
              </a:rPr>
              <a:t>Różnice w rozumieniu „zmiany”</a:t>
            </a:r>
          </a:p>
        </p:txBody>
      </p:sp>
      <p:sp>
        <p:nvSpPr>
          <p:cNvPr id="165891" name="Rectangle 3"/>
          <p:cNvSpPr>
            <a:spLocks noGrp="1" noChangeArrowheads="1"/>
          </p:cNvSpPr>
          <p:nvPr>
            <p:ph type="body" idx="1"/>
          </p:nvPr>
        </p:nvSpPr>
        <p:spPr>
          <a:xfrm>
            <a:off x="85555" y="917150"/>
            <a:ext cx="8856663" cy="3600450"/>
          </a:xfrm>
        </p:spPr>
        <p:txBody>
          <a:bodyPr/>
          <a:lstStyle/>
          <a:p>
            <a:pPr eaLnBrk="1" hangingPunct="1">
              <a:spcAft>
                <a:spcPct val="20000"/>
              </a:spcAft>
              <a:buClr>
                <a:srgbClr val="002060"/>
              </a:buClr>
            </a:pPr>
            <a:r>
              <a:rPr lang="pl-PL" altLang="pl-PL" sz="2400" b="1" dirty="0">
                <a:solidFill>
                  <a:srgbClr val="002060"/>
                </a:solidFill>
                <a:latin typeface="Arial Narrow" panose="020B0606020202030204" pitchFamily="34" charset="0"/>
              </a:rPr>
              <a:t>Dla </a:t>
            </a:r>
            <a:r>
              <a:rPr lang="pl-PL" altLang="pl-PL" sz="2400" b="1" dirty="0">
                <a:solidFill>
                  <a:srgbClr val="FF0066"/>
                </a:solidFill>
                <a:latin typeface="Arial Black" panose="020B0A04020102020204" pitchFamily="34" charset="0"/>
              </a:rPr>
              <a:t>pokoleń najmłodszych</a:t>
            </a:r>
            <a:r>
              <a:rPr lang="pl-PL" altLang="pl-PL" sz="2400" b="1" dirty="0">
                <a:solidFill>
                  <a:srgbClr val="FF0066"/>
                </a:solidFill>
                <a:latin typeface="Arial Narrow" panose="020B0606020202030204" pitchFamily="34" charset="0"/>
              </a:rPr>
              <a:t> </a:t>
            </a:r>
            <a:r>
              <a:rPr lang="pl-PL" altLang="pl-PL" sz="2400" b="1" dirty="0">
                <a:solidFill>
                  <a:srgbClr val="002060"/>
                </a:solidFill>
                <a:latin typeface="Arial Narrow" panose="020B0606020202030204" pitchFamily="34" charset="0"/>
              </a:rPr>
              <a:t>– dzieci, młodzieży i młodych dorosłych ( ur. po 1989 r.) – jest to od najmłodszych lat życia </a:t>
            </a:r>
            <a:r>
              <a:rPr lang="pl-PL" altLang="pl-PL" sz="2400" b="1" dirty="0">
                <a:solidFill>
                  <a:srgbClr val="FF0066"/>
                </a:solidFill>
                <a:latin typeface="Arial Black" panose="020B0A04020102020204" pitchFamily="34" charset="0"/>
              </a:rPr>
              <a:t>codzienne doświadczenie</a:t>
            </a:r>
            <a:r>
              <a:rPr lang="pl-PL" altLang="pl-PL" sz="2400" b="1" dirty="0">
                <a:solidFill>
                  <a:srgbClr val="FF0066"/>
                </a:solidFill>
                <a:latin typeface="Arial Narrow" panose="020B0606020202030204" pitchFamily="34" charset="0"/>
              </a:rPr>
              <a:t> </a:t>
            </a:r>
            <a:r>
              <a:rPr lang="pl-PL" altLang="pl-PL" sz="2400" b="1" dirty="0">
                <a:solidFill>
                  <a:srgbClr val="FF0066"/>
                </a:solidFill>
                <a:latin typeface="Arial Narrow" panose="020B0606020202030204" pitchFamily="34" charset="0"/>
                <a:sym typeface="Wingdings" panose="05000000000000000000" pitchFamily="2" charset="2"/>
              </a:rPr>
              <a:t> </a:t>
            </a:r>
            <a:r>
              <a:rPr lang="pl-PL" altLang="pl-PL" sz="2400" b="1" dirty="0">
                <a:solidFill>
                  <a:srgbClr val="FF0066"/>
                </a:solidFill>
                <a:latin typeface="Arial Black" panose="020B0A04020102020204" pitchFamily="34" charset="0"/>
                <a:sym typeface="Wingdings" panose="05000000000000000000" pitchFamily="2" charset="2"/>
              </a:rPr>
              <a:t>wielość ≠ nadmiar,</a:t>
            </a:r>
            <a:r>
              <a:rPr lang="pl-PL" altLang="pl-PL" sz="2400" b="1" dirty="0">
                <a:solidFill>
                  <a:srgbClr val="FF0066"/>
                </a:solidFill>
                <a:latin typeface="Arial Narrow" panose="020B0606020202030204" pitchFamily="34" charset="0"/>
                <a:sym typeface="Wingdings" panose="05000000000000000000" pitchFamily="2" charset="2"/>
              </a:rPr>
              <a:t> </a:t>
            </a:r>
            <a:r>
              <a:rPr lang="pl-PL" altLang="pl-PL" sz="2400" b="1" dirty="0">
                <a:solidFill>
                  <a:srgbClr val="002060"/>
                </a:solidFill>
                <a:latin typeface="Arial Narrow" panose="020B0606020202030204" pitchFamily="34" charset="0"/>
                <a:sym typeface="Wingdings" panose="05000000000000000000" pitchFamily="2" charset="2"/>
              </a:rPr>
              <a:t>zmienność, niestabilność jest ich „normalnością”</a:t>
            </a:r>
            <a:r>
              <a:rPr lang="pl-PL" altLang="pl-PL" sz="2400" b="1" dirty="0">
                <a:solidFill>
                  <a:srgbClr val="002060"/>
                </a:solidFill>
                <a:latin typeface="Arial Narrow" panose="020B0606020202030204" pitchFamily="34" charset="0"/>
              </a:rPr>
              <a:t> </a:t>
            </a:r>
          </a:p>
          <a:p>
            <a:pPr eaLnBrk="1" hangingPunct="1">
              <a:spcAft>
                <a:spcPct val="20000"/>
              </a:spcAft>
              <a:buClr>
                <a:srgbClr val="002060"/>
              </a:buClr>
            </a:pPr>
            <a:r>
              <a:rPr lang="pl-PL" altLang="pl-PL" sz="2400" b="1" dirty="0">
                <a:solidFill>
                  <a:srgbClr val="002060"/>
                </a:solidFill>
                <a:latin typeface="Arial Narrow" panose="020B0606020202030204" pitchFamily="34" charset="0"/>
              </a:rPr>
              <a:t>Dla </a:t>
            </a:r>
            <a:r>
              <a:rPr lang="pl-PL" altLang="pl-PL" sz="2400" b="1" dirty="0">
                <a:solidFill>
                  <a:srgbClr val="FF0066"/>
                </a:solidFill>
                <a:latin typeface="Arial Black" panose="020B0A04020102020204" pitchFamily="34" charset="0"/>
              </a:rPr>
              <a:t>pokoleń w wieku średnim i starszym</a:t>
            </a:r>
            <a:r>
              <a:rPr lang="pl-PL" altLang="pl-PL" sz="2400" b="1" dirty="0">
                <a:solidFill>
                  <a:srgbClr val="FF0066"/>
                </a:solidFill>
                <a:latin typeface="Arial Narrow" panose="020B0606020202030204" pitchFamily="34" charset="0"/>
              </a:rPr>
              <a:t> </a:t>
            </a:r>
            <a:br>
              <a:rPr lang="pl-PL" altLang="pl-PL" sz="2400" b="1" dirty="0">
                <a:solidFill>
                  <a:srgbClr val="FF0066"/>
                </a:solidFill>
                <a:latin typeface="Arial Narrow" panose="020B0606020202030204" pitchFamily="34" charset="0"/>
              </a:rPr>
            </a:br>
            <a:r>
              <a:rPr lang="pl-PL" altLang="pl-PL" sz="2400" b="1" dirty="0">
                <a:solidFill>
                  <a:srgbClr val="FF0066"/>
                </a:solidFill>
                <a:latin typeface="Arial Black" panose="020B0A04020102020204" pitchFamily="34" charset="0"/>
              </a:rPr>
              <a:t>wielość = nadmiar</a:t>
            </a:r>
            <a:r>
              <a:rPr lang="pl-PL" altLang="pl-PL" sz="2400" b="1" dirty="0">
                <a:solidFill>
                  <a:srgbClr val="002060"/>
                </a:solidFill>
                <a:latin typeface="Arial Narrow" panose="020B0606020202030204" pitchFamily="34" charset="0"/>
              </a:rPr>
              <a:t>, zmienność i niestabilność są </a:t>
            </a:r>
            <a:r>
              <a:rPr lang="pl-PL" altLang="pl-PL" sz="2400" b="1" dirty="0">
                <a:solidFill>
                  <a:srgbClr val="FF0066"/>
                </a:solidFill>
                <a:latin typeface="Arial Black" panose="020B0A04020102020204" pitchFamily="34" charset="0"/>
              </a:rPr>
              <a:t>źródłem wielu niepokojów i trudności</a:t>
            </a:r>
            <a:r>
              <a:rPr lang="pl-PL" altLang="pl-PL" sz="2400" b="1" dirty="0">
                <a:solidFill>
                  <a:srgbClr val="FF0066"/>
                </a:solidFill>
                <a:latin typeface="Arial Narrow" panose="020B0606020202030204" pitchFamily="34" charset="0"/>
              </a:rPr>
              <a:t> </a:t>
            </a:r>
            <a:r>
              <a:rPr lang="pl-PL" altLang="pl-PL" sz="2400" b="1" dirty="0">
                <a:solidFill>
                  <a:srgbClr val="002060"/>
                </a:solidFill>
                <a:latin typeface="Arial Narrow" panose="020B0606020202030204" pitchFamily="34" charset="0"/>
              </a:rPr>
              <a:t>w codziennym funkcjonowaniu </a:t>
            </a:r>
            <a:r>
              <a:rPr lang="pl-PL" altLang="pl-PL" sz="2400" b="1" dirty="0">
                <a:solidFill>
                  <a:srgbClr val="002060"/>
                </a:solidFill>
                <a:latin typeface="Arial Narrow" panose="020B0606020202030204" pitchFamily="34" charset="0"/>
                <a:sym typeface="Wingdings" panose="05000000000000000000" pitchFamily="2" charset="2"/>
              </a:rPr>
              <a:t> </a:t>
            </a:r>
            <a:r>
              <a:rPr lang="pl-PL" altLang="pl-PL" sz="2400" b="1" dirty="0">
                <a:solidFill>
                  <a:srgbClr val="002060"/>
                </a:solidFill>
                <a:latin typeface="Arial Narrow" panose="020B0606020202030204" pitchFamily="34" charset="0"/>
              </a:rPr>
              <a:t> muszą zmienić nawyki działania, </a:t>
            </a:r>
            <a:br>
              <a:rPr lang="pl-PL" altLang="pl-PL" sz="2400" b="1" dirty="0">
                <a:solidFill>
                  <a:srgbClr val="002060"/>
                </a:solidFill>
                <a:latin typeface="Arial Narrow" panose="020B0606020202030204" pitchFamily="34" charset="0"/>
              </a:rPr>
            </a:br>
            <a:r>
              <a:rPr lang="pl-PL" altLang="pl-PL" sz="2400" b="1" dirty="0">
                <a:solidFill>
                  <a:srgbClr val="002060"/>
                </a:solidFill>
                <a:latin typeface="Arial Narrow" panose="020B0606020202030204" pitchFamily="34" charset="0"/>
              </a:rPr>
              <a:t>opanować nowe sposoby, często porzucić stare</a:t>
            </a:r>
          </a:p>
        </p:txBody>
      </p:sp>
      <p:sp>
        <p:nvSpPr>
          <p:cNvPr id="2" name="pole tekstowe 1"/>
          <p:cNvSpPr txBox="1"/>
          <p:nvPr/>
        </p:nvSpPr>
        <p:spPr>
          <a:xfrm>
            <a:off x="-9293" y="4635897"/>
            <a:ext cx="9144000" cy="1938992"/>
          </a:xfrm>
          <a:prstGeom prst="rect">
            <a:avLst/>
          </a:prstGeom>
          <a:solidFill>
            <a:srgbClr val="CCFF66"/>
          </a:solidFill>
          <a:effectLst>
            <a:innerShdw blurRad="114300">
              <a:prstClr val="black"/>
            </a:innerShdw>
          </a:effectLst>
        </p:spPr>
        <p:txBody>
          <a:bodyPr>
            <a:spAutoFit/>
          </a:bodyPr>
          <a:lstStyle/>
          <a:p>
            <a:pPr algn="ctr">
              <a:defRPr/>
            </a:pPr>
            <a:r>
              <a:rPr lang="pl-PL" altLang="pl-PL" sz="2400" b="1" dirty="0">
                <a:solidFill>
                  <a:srgbClr val="002060"/>
                </a:solidFill>
                <a:latin typeface="Arial Narrow" panose="020B0606020202030204" pitchFamily="34" charset="0"/>
              </a:rPr>
              <a:t>Dotyczy to w sposób szczególny nie tylko osób </a:t>
            </a:r>
            <a:r>
              <a:rPr lang="pl-PL" altLang="pl-PL" sz="2400" b="1" dirty="0">
                <a:solidFill>
                  <a:srgbClr val="002060"/>
                </a:solidFill>
                <a:latin typeface="Arial Black" panose="020B0A04020102020204" pitchFamily="34" charset="0"/>
              </a:rPr>
              <a:t>50+ i starszych</a:t>
            </a:r>
            <a:r>
              <a:rPr lang="pl-PL" altLang="pl-PL" sz="2400" b="1" dirty="0">
                <a:solidFill>
                  <a:srgbClr val="002060"/>
                </a:solidFill>
                <a:latin typeface="Arial Narrow" panose="020B0606020202030204" pitchFamily="34" charset="0"/>
              </a:rPr>
              <a:t>, ale wszystkich, którzy z powodów </a:t>
            </a:r>
            <a:r>
              <a:rPr lang="pl-PL" altLang="pl-PL" sz="2400" b="1" dirty="0">
                <a:solidFill>
                  <a:srgbClr val="002060"/>
                </a:solidFill>
                <a:latin typeface="Arial Black" panose="020B0A04020102020204" pitchFamily="34" charset="0"/>
              </a:rPr>
              <a:t>własnych ograniczeń</a:t>
            </a:r>
            <a:r>
              <a:rPr lang="pl-PL" altLang="pl-PL" sz="2400" b="1" dirty="0">
                <a:solidFill>
                  <a:srgbClr val="002060"/>
                </a:solidFill>
                <a:latin typeface="Arial Narrow" panose="020B0606020202030204" pitchFamily="34" charset="0"/>
              </a:rPr>
              <a:t> lub </a:t>
            </a:r>
            <a:r>
              <a:rPr lang="pl-PL" altLang="pl-PL" sz="2400" b="1" dirty="0">
                <a:solidFill>
                  <a:srgbClr val="002060"/>
                </a:solidFill>
                <a:latin typeface="Arial Black" panose="020B0A04020102020204" pitchFamily="34" charset="0"/>
              </a:rPr>
              <a:t>cech środowiska</a:t>
            </a:r>
            <a:r>
              <a:rPr lang="pl-PL" altLang="pl-PL" sz="2400" b="1" dirty="0">
                <a:solidFill>
                  <a:srgbClr val="002060"/>
                </a:solidFill>
                <a:latin typeface="Arial Narrow" panose="020B0606020202030204" pitchFamily="34" charset="0"/>
              </a:rPr>
              <a:t>, w jakim żyją nie radzą sobie samodzielnie z zaspokajaniem istotnych dla siebie potrzeb i „</a:t>
            </a:r>
            <a:r>
              <a:rPr lang="pl-PL" altLang="pl-PL" sz="2400" b="1" dirty="0">
                <a:solidFill>
                  <a:srgbClr val="002060"/>
                </a:solidFill>
                <a:latin typeface="Arial Black" panose="020B0A04020102020204" pitchFamily="34" charset="0"/>
              </a:rPr>
              <a:t>gubią się w zmianie</a:t>
            </a:r>
            <a:r>
              <a:rPr lang="pl-PL" altLang="pl-PL" sz="2400" b="1" dirty="0">
                <a:solidFill>
                  <a:srgbClr val="002060"/>
                </a:solidFill>
                <a:latin typeface="Arial Narrow" panose="020B0606020202030204" pitchFamily="34" charset="0"/>
              </a:rPr>
              <a:t>” czyli są zagrożeni </a:t>
            </a:r>
            <a:r>
              <a:rPr lang="pl-PL" altLang="pl-PL" sz="2400" b="1" dirty="0">
                <a:solidFill>
                  <a:srgbClr val="002060"/>
                </a:solidFill>
                <a:latin typeface="Arial Black" panose="020B0A04020102020204" pitchFamily="34" charset="0"/>
              </a:rPr>
              <a:t>WYKLUCZENIEM SPOŁECZNYM</a:t>
            </a:r>
            <a:endParaRPr lang="pl-PL" altLang="pl-PL" sz="2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24723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anim calcmode="lin" valueType="num">
                                      <p:cBhvr>
                                        <p:cTn id="7" dur="500" fill="hold"/>
                                        <p:tgtEl>
                                          <p:spTgt spid="1658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58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6589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4401</Words>
  <Application>Microsoft Office PowerPoint</Application>
  <PresentationFormat>Pokaz na ekranie (4:3)</PresentationFormat>
  <Paragraphs>682</Paragraphs>
  <Slides>65</Slides>
  <Notes>16</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65</vt:i4>
      </vt:variant>
    </vt:vector>
  </HeadingPairs>
  <TitlesOfParts>
    <vt:vector size="75" baseType="lpstr">
      <vt:lpstr>Arial</vt:lpstr>
      <vt:lpstr>Arial Black</vt:lpstr>
      <vt:lpstr>Arial Narrow</vt:lpstr>
      <vt:lpstr>Calibri</vt:lpstr>
      <vt:lpstr>Tahoma</vt:lpstr>
      <vt:lpstr>Times New Roman</vt:lpstr>
      <vt:lpstr>Webdings</vt:lpstr>
      <vt:lpstr>Wingdings</vt:lpstr>
      <vt:lpstr>Wingdings 2</vt:lpstr>
      <vt:lpstr>Projekt domyślny</vt:lpstr>
      <vt:lpstr>    Zmiany funkcji rodziny  a potrzeby rozwojowe dzieciństwa i dorastania</vt:lpstr>
      <vt:lpstr>Plan spotkania</vt:lpstr>
      <vt:lpstr>Punkt wyjścia 1.:  zmiany cywilizacyjne  zmiany stylu życia</vt:lpstr>
      <vt:lpstr>Punkt wyjścia 2. każdy człowiek ma 3 rodzaje potrzeb: A – B - C </vt:lpstr>
      <vt:lpstr>Ważne pytania</vt:lpstr>
      <vt:lpstr>Prezentacja programu PowerPoint</vt:lpstr>
      <vt:lpstr>Prezentacja programu PowerPoint</vt:lpstr>
      <vt:lpstr>Prezentacja programu PowerPoint</vt:lpstr>
      <vt:lpstr>Różnice w rozumieniu „zmiany”</vt:lpstr>
      <vt:lpstr>ZATEM WIELOŚĆ I RÓŻNORODNOŚĆ ZMIAN to:</vt:lpstr>
      <vt:lpstr>Co się zmienia ?</vt:lpstr>
      <vt:lpstr>Prezentacja programu PowerPoint</vt:lpstr>
      <vt:lpstr>Co się zmieniło  w codziennym funkcjonowaniu ludzi ?</vt:lpstr>
      <vt:lpstr>Co się zmieniło ?</vt:lpstr>
      <vt:lpstr>Prezentacja programu PowerPoint</vt:lpstr>
      <vt:lpstr>Co się zmieni ?</vt:lpstr>
      <vt:lpstr>Szybkozmienne środowisko to poważny czynnik ryzyka dla rozwoju</vt:lpstr>
      <vt:lpstr>Prezentacja programu PowerPoint</vt:lpstr>
      <vt:lpstr>Prezentacja programu PowerPoint</vt:lpstr>
      <vt:lpstr>Prezentacja programu PowerPoint</vt:lpstr>
      <vt:lpstr>Prezentacja programu PowerPoint</vt:lpstr>
      <vt:lpstr>Podstawowe funkcje rodziny</vt:lpstr>
      <vt:lpstr>Rodziny ryzyka dla rozwoju dzieci / nastolatków:  nierównowaga funkcji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Zmiana roli dorosłych:</vt:lpstr>
      <vt:lpstr>Punkt wyjścia: jakie czasy tacy ludzie  i „takie młodzieży chowanie”</vt:lpstr>
      <vt:lpstr>Prezentacja programu PowerPoint</vt:lpstr>
      <vt:lpstr>Prezentacja programu PowerPoint</vt:lpstr>
      <vt:lpstr>W jakim kontekście działają dorośli i dzieci ?   każdy ma swoich znajomych</vt:lpstr>
      <vt:lpstr>Podstawowe źródła trudności  w relacjach dzieci i dorosłych:</vt:lpstr>
      <vt:lpstr>Wnioski: miejsce dla starszych dzisiaj</vt:lpstr>
      <vt:lpstr>PEJZAŻ EPIGENETYCZNY</vt:lpstr>
      <vt:lpstr>Prezentacja programu PowerPoint</vt:lpstr>
      <vt:lpstr>Prezentacja programu PowerPoint</vt:lpstr>
      <vt:lpstr>Prezentacja programu PowerPoint</vt:lpstr>
      <vt:lpstr>Związek homeostazy i homeorezy</vt:lpstr>
      <vt:lpstr>Jakie czasy, taka edukacja</vt:lpstr>
      <vt:lpstr>Dzisiejsze realia – co jest potrzebne?</vt:lpstr>
      <vt:lpstr>Potrzeby dziecka / nastolatka</vt:lpstr>
      <vt:lpstr>Miejsce dzieciństwa w cyklu życia</vt:lpstr>
      <vt:lpstr>Prezentacja programu PowerPoint</vt:lpstr>
      <vt:lpstr>Prezentacja programu PowerPoint</vt:lpstr>
      <vt:lpstr>Prezentacja programu PowerPoint</vt:lpstr>
      <vt:lpstr>Prezentacja programu PowerPoint</vt:lpstr>
      <vt:lpstr>3. Rola dorosłych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Edukacja wspomagająca rozwój:  równowaga dróg uczenia się</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IP UAM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Wprowadzenie do psychologii edukacji</dc:title>
  <dc:creator>Anna Izabela Brzezińska</dc:creator>
  <cp:lastModifiedBy>Jolanta Serbakowska</cp:lastModifiedBy>
  <cp:revision>134</cp:revision>
  <dcterms:created xsi:type="dcterms:W3CDTF">2009-02-23T17:16:35Z</dcterms:created>
  <dcterms:modified xsi:type="dcterms:W3CDTF">2019-11-29T11:07:05Z</dcterms:modified>
</cp:coreProperties>
</file>